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7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Милованова И.А.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CA06C-B467-4EE0-B2E0-370BEEA32B2B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351D9-4BAB-4F5B-A4DD-33CBBE77E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7500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Милованова И.А.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00519-323F-4DA5-9699-5A6EBB58E148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D2F23-4611-47FE-9809-8A017172E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3641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5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7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1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3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5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1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2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863EC7-A4EE-48F8-B491-2ECE667B199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110566" cy="4914920"/>
          </a:xfrm>
        </p:spPr>
        <p:txBody>
          <a:bodyPr>
            <a:noAutofit/>
          </a:bodyPr>
          <a:lstStyle/>
          <a:p>
            <a:r>
              <a:rPr lang="ru-RU" sz="9600" dirty="0" smtClean="0"/>
              <a:t>Конвенция о правах ребенка.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6826828"/>
          </a:xfrm>
        </p:spPr>
      </p:pic>
      <p:pic>
        <p:nvPicPr>
          <p:cNvPr id="5" name="Рисунок 4" descr="1251208228_123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52477"/>
            <a:ext cx="4572000" cy="538162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136106" cy="6858000"/>
          </a:xfrm>
        </p:spPr>
      </p:pic>
      <p:pic>
        <p:nvPicPr>
          <p:cNvPr id="5" name="Рисунок 4" descr="163448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3466416"/>
            <a:ext cx="2286016" cy="265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ava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3" y="0"/>
            <a:ext cx="4643438" cy="6806857"/>
          </a:xfrm>
        </p:spPr>
      </p:pic>
      <p:pic>
        <p:nvPicPr>
          <p:cNvPr id="5" name="Рисунок 4" descr="01bda6acf0d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287"/>
            <a:ext cx="4572000" cy="516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Статья 29 Конвенции гласит, что человек имеет не только права, но и обязанности.</a:t>
            </a:r>
          </a:p>
          <a:p>
            <a:r>
              <a:rPr lang="ru-RU" dirty="0" smtClean="0"/>
              <a:t>Что такое обязанность? Круг действий, возложенных на кого-то и обязательных для выполнения.</a:t>
            </a:r>
          </a:p>
          <a:p>
            <a:r>
              <a:rPr lang="ru-RU" dirty="0" smtClean="0"/>
              <a:t>Какая самая главная обязанность у тебя?</a:t>
            </a:r>
          </a:p>
          <a:p>
            <a:r>
              <a:rPr lang="ru-RU" dirty="0" smtClean="0"/>
              <a:t>А какие обязанности у учеников?</a:t>
            </a:r>
          </a:p>
          <a:p>
            <a:r>
              <a:rPr lang="ru-RU" dirty="0" smtClean="0"/>
              <a:t>А откуда вы это знаете?- Устав школы.</a:t>
            </a:r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77990" cy="2144361"/>
          </a:xfrm>
          <a:prstGeom prst="roundRect">
            <a:avLst/>
          </a:prstGeom>
        </p:spPr>
      </p:pic>
      <p:pic>
        <p:nvPicPr>
          <p:cNvPr id="5" name="Рисунок 4" descr="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-1"/>
            <a:ext cx="1357290" cy="2402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71480"/>
            <a:ext cx="70791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Заповеди для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чеников школы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550" y="2357431"/>
            <a:ext cx="8204978" cy="45005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Школа- твой родной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дом.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Ты пришел в этот дом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получить образование,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профессиональные умения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навыки, эти заповеди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Твои: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821537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Учеба- твой главный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труд, приложи все усилия, чтобы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учиться по с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пособностям. Неукоснительно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соблюдай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дисциплину на уроках.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888350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811777" cy="2928934"/>
          </a:xfrm>
          <a:prstGeom prst="rect">
            <a:avLst/>
          </a:prstGeom>
        </p:spPr>
      </p:pic>
      <p:pic>
        <p:nvPicPr>
          <p:cNvPr id="6" name="Рисунок 5" descr="teach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7" y="4077680"/>
            <a:ext cx="3000364" cy="27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53681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Документ , в котором определены права и обязанности детей, называется «Конвенция о правах  ребенка». </a:t>
            </a:r>
            <a:br>
              <a:rPr lang="ru-RU" sz="2400" dirty="0" smtClean="0"/>
            </a:br>
            <a:r>
              <a:rPr lang="ru-RU" sz="2400" dirty="0" smtClean="0"/>
              <a:t>В Конвенции идет речь о том, что у всех детей на Земле были одинаковые права.</a:t>
            </a:r>
            <a:br>
              <a:rPr lang="ru-RU" sz="2400" dirty="0" smtClean="0"/>
            </a:br>
            <a:r>
              <a:rPr lang="ru-RU" sz="2400" dirty="0" smtClean="0"/>
              <a:t>Конвенция – большой документ, содержащий около 50 статей.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2018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363710"/>
            <a:ext cx="2285984" cy="3494290"/>
          </a:xfrm>
          <a:prstGeom prst="rect">
            <a:avLst/>
          </a:prstGeom>
        </p:spPr>
      </p:pic>
      <p:pic>
        <p:nvPicPr>
          <p:cNvPr id="5" name="Рисунок 4" descr="p2303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0179"/>
            <a:ext cx="2214546" cy="3277821"/>
          </a:xfrm>
          <a:prstGeom prst="rect">
            <a:avLst/>
          </a:prstGeom>
        </p:spPr>
      </p:pic>
      <p:pic>
        <p:nvPicPr>
          <p:cNvPr id="6" name="Рисунок 5" descr="ONU_S_mbolo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3514725"/>
            <a:ext cx="37623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ч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4167193"/>
            <a:ext cx="3571868" cy="2690808"/>
          </a:xfrm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6491"/>
            <a:ext cx="2643174" cy="2621509"/>
          </a:xfrm>
          <a:prstGeom prst="rect">
            <a:avLst/>
          </a:prstGeom>
        </p:spPr>
      </p:pic>
      <p:pic>
        <p:nvPicPr>
          <p:cNvPr id="9" name="Рисунок 8" descr="кук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200" y="0"/>
            <a:ext cx="1574800" cy="1905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428736"/>
            <a:ext cx="85011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своем доме ты можешь</a:t>
            </a:r>
          </a:p>
          <a:p>
            <a:pPr algn="ctr"/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частвовать в управлении жизнью ученического коллектива ч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ерез совет самоуправления.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 имеешь право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участвовать в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общественной жизни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класса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школы.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Если критикуешь,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ыражаешь несогласие-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озражай, 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озражаешь - предлагай, предлагая - выполняй.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214422"/>
            <a:ext cx="892971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имеешь право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уважение человеческого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остоинства и защиту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 унижения, оскорбления,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помни, что это право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меет каждый, не только ты.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8077"/>
            <a:ext cx="2500298" cy="1879923"/>
          </a:xfrm>
          <a:prstGeom prst="rect">
            <a:avLst/>
          </a:prstGeom>
        </p:spPr>
      </p:pic>
      <p:pic>
        <p:nvPicPr>
          <p:cNvPr id="9" name="Рисунок 8" descr="х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836478"/>
            <a:ext cx="3000364" cy="202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703016"/>
            <a:ext cx="9144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Выбирай профиль </a:t>
            </a:r>
          </a:p>
          <a:p>
            <a:pPr algn="ctr"/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бучения согласно</a:t>
            </a:r>
          </a:p>
          <a:p>
            <a:pPr algn="ctr"/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воим интересам,</a:t>
            </a:r>
          </a:p>
          <a:p>
            <a:pPr algn="ctr"/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озможностям,</a:t>
            </a:r>
          </a:p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состоянию з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доровья,</a:t>
            </a:r>
          </a:p>
          <a:p>
            <a:pPr algn="ctr"/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учетом желания и учись.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2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923" y="0"/>
            <a:ext cx="4218078" cy="2786058"/>
          </a:xfrm>
          <a:prstGeom prst="rect">
            <a:avLst/>
          </a:prstGeom>
        </p:spPr>
      </p:pic>
      <p:pic>
        <p:nvPicPr>
          <p:cNvPr id="9" name="Рисунок 8" descr="25747205_1211722968_1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911121" cy="2714620"/>
          </a:xfrm>
          <a:prstGeom prst="rect">
            <a:avLst/>
          </a:prstGeom>
        </p:spPr>
      </p:pic>
      <p:pic>
        <p:nvPicPr>
          <p:cNvPr id="10" name="Рисунок 9" descr="1191269179_c41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096" y="3214686"/>
            <a:ext cx="143590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072348"/>
            <a:ext cx="88582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твоем доме все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аботники школы-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вои друзья.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друзьям относятся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уважением, 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обротой и искренностью.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куку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572000" cy="3108960"/>
          </a:xfrm>
          <a:prstGeom prst="rect">
            <a:avLst/>
          </a:prstGeom>
        </p:spPr>
      </p:pic>
      <p:pic>
        <p:nvPicPr>
          <p:cNvPr id="7" name="Рисунок 6" descr="1250928156_3d-humans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-1"/>
            <a:ext cx="4500563" cy="2997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Ты имеешь право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доверительное,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оварищеское,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артнерское общение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сверстниками и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чителями и их поддержку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добрых поступках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делах.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1230288932_3D-Character-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571736" cy="1928802"/>
          </a:xfrm>
          <a:prstGeom prst="rect">
            <a:avLst/>
          </a:prstGeom>
        </p:spPr>
      </p:pic>
      <p:pic>
        <p:nvPicPr>
          <p:cNvPr id="6" name="Рисунок 5" descr="Socialr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0"/>
            <a:ext cx="2000232" cy="1974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79687"/>
            <a:ext cx="927209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твоем доме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Принято курить,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сквернословить,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Обижать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Других,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сдерживать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Собственное слово.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rauchen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3108" cy="1958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87682"/>
            <a:ext cx="91440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В твоем доме </a:t>
            </a:r>
          </a:p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с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тараниями администрации </a:t>
            </a:r>
          </a:p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и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учителей- все новое.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Это для того, чтобы 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тебе</a:t>
            </a:r>
          </a:p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 было комфортно.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А сберечь школьное</a:t>
            </a:r>
          </a:p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и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мущество- т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воя обязанность.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 descr="c00059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0"/>
            <a:ext cx="3929058" cy="2948570"/>
          </a:xfrm>
          <a:prstGeom prst="rect">
            <a:avLst/>
          </a:prstGeom>
        </p:spPr>
      </p:pic>
      <p:pic>
        <p:nvPicPr>
          <p:cNvPr id="6" name="Рисунок 5" descr="9056546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71"/>
            <a:ext cx="3643306" cy="2798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0"/>
            <a:ext cx="714376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школу ты пришел 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рудиться. Будь собран,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опрятен, приходи в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школу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15 минут до н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ачала 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первого урока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а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кабинет-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5 минут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 звонка,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пропускай з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анятий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без уважительной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причины.</a:t>
            </a:r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2Dsum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42"/>
            <a:ext cx="2269929" cy="2928958"/>
          </a:xfrm>
          <a:prstGeom prst="rect">
            <a:avLst/>
          </a:prstGeom>
        </p:spPr>
      </p:pic>
      <p:pic>
        <p:nvPicPr>
          <p:cNvPr id="6" name="Рисунок 5" descr="197bc8671b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66440" cy="292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71810"/>
            <a:ext cx="9144000" cy="37861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 труд техничек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своих товарищей д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ежурных-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соблюдай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чистоту и порядок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школе, носи в школе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менную обувь.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0"/>
            <a:ext cx="4214810" cy="3161108"/>
          </a:xfrm>
          <a:prstGeom prst="rect">
            <a:avLst/>
          </a:prstGeom>
        </p:spPr>
      </p:pic>
      <p:pic>
        <p:nvPicPr>
          <p:cNvPr id="8" name="Рисунок 7" descr="f_171267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488" cy="3214685"/>
          </a:xfrm>
          <a:prstGeom prst="rect">
            <a:avLst/>
          </a:prstGeom>
        </p:spPr>
      </p:pic>
      <p:pic>
        <p:nvPicPr>
          <p:cNvPr id="9" name="Рисунок 8" descr="img1179842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5562600"/>
            <a:ext cx="12096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4678326" cy="6858000"/>
          </a:xfrm>
        </p:spPr>
      </p:pic>
      <p:pic>
        <p:nvPicPr>
          <p:cNvPr id="5" name="Рисунок 4" descr="5ead9c0c3ec2.jpg"/>
          <p:cNvPicPr>
            <a:picLocks noChangeAspect="1"/>
          </p:cNvPicPr>
          <p:nvPr/>
        </p:nvPicPr>
        <p:blipFill>
          <a:blip r:embed="rId4"/>
          <a:srcRect r="43"/>
          <a:stretch>
            <a:fillRect/>
          </a:stretch>
        </p:blipFill>
        <p:spPr>
          <a:xfrm>
            <a:off x="4857752" y="1142984"/>
            <a:ext cx="4000496" cy="4699562"/>
          </a:xfrm>
          <a:prstGeom prst="hexago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Дежурные отвечают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порядок в школе-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ыполняй их требования.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school02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786182" cy="3430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Отдыхая на перемене,</a:t>
            </a:r>
          </a:p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 мешай другим.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0_26863_fcd69a01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0558">
            <a:off x="3604003" y="169455"/>
            <a:ext cx="5429288" cy="3644410"/>
          </a:xfrm>
          <a:prstGeom prst="rect">
            <a:avLst/>
          </a:prstGeom>
        </p:spPr>
      </p:pic>
      <p:pic>
        <p:nvPicPr>
          <p:cNvPr id="7" name="Рисунок 6" descr="327903-55be8ebff5ff0f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2590">
            <a:off x="204193" y="1572006"/>
            <a:ext cx="3905245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10683"/>
            <a:ext cx="910377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Учись отстаивать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собственное мнение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елая это корректно,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актично, не ущемляя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остоинство других.</a:t>
            </a:r>
          </a:p>
        </p:txBody>
      </p:sp>
      <p:pic>
        <p:nvPicPr>
          <p:cNvPr id="5" name="Рисунок 4" descr="2010-01-28_11-21-43_2955609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2786059"/>
          </a:xfrm>
          <a:prstGeom prst="rect">
            <a:avLst/>
          </a:prstGeom>
        </p:spPr>
      </p:pic>
      <p:pic>
        <p:nvPicPr>
          <p:cNvPr id="6" name="Рисунок 5" descr="q2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14876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Отвечай за свои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ела и поступки,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едь ты-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 разумный.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Cartoon-Clipart-Free-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1876" cy="3571876"/>
          </a:xfrm>
          <a:prstGeom prst="rect">
            <a:avLst/>
          </a:prstGeom>
        </p:spPr>
      </p:pic>
      <p:pic>
        <p:nvPicPr>
          <p:cNvPr id="6" name="Рисунок 5" descr="о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0"/>
            <a:ext cx="3571868" cy="357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1c3894476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7781"/>
            <a:ext cx="3428992" cy="4390219"/>
          </a:xfrm>
          <a:prstGeom prst="rect">
            <a:avLst/>
          </a:prstGeom>
        </p:spPr>
      </p:pic>
      <p:pic>
        <p:nvPicPr>
          <p:cNvPr id="4" name="Рисунок 3" descr="2885b473c7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047997"/>
            <a:ext cx="5715008" cy="3810003"/>
          </a:xfrm>
          <a:prstGeom prst="rect">
            <a:avLst/>
          </a:prstGeom>
        </p:spPr>
      </p:pic>
      <p:pic>
        <p:nvPicPr>
          <p:cNvPr id="9" name="Рисунок 8" descr="Crian_as_062_3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00430" cy="27520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272677"/>
            <a:ext cx="90957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июня-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Международный день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ащиты детей.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77498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0"/>
            <a:ext cx="571500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72677"/>
            <a:ext cx="94516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июня-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Международный день 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етей-жертв агрессии.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glo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6725" cy="4267200"/>
          </a:xfrm>
          <a:prstGeom prst="rect">
            <a:avLst/>
          </a:prstGeom>
        </p:spPr>
      </p:pic>
      <p:pic>
        <p:nvPicPr>
          <p:cNvPr id="6" name="Рисунок 5" descr="6504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0"/>
            <a:ext cx="4810158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bc2b2825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 декабря-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прав человека.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0_27291_e01e64b2_XL.jpeg"/>
          <p:cNvPicPr>
            <a:picLocks noChangeAspect="1"/>
          </p:cNvPicPr>
          <p:nvPr/>
        </p:nvPicPr>
        <p:blipFill>
          <a:blip r:embed="rId2"/>
          <a:srcRect b="96"/>
          <a:stretch>
            <a:fillRect/>
          </a:stretch>
        </p:blipFill>
        <p:spPr>
          <a:xfrm>
            <a:off x="0" y="-1"/>
            <a:ext cx="7000892" cy="4951849"/>
          </a:xfrm>
          <a:prstGeom prst="rect">
            <a:avLst/>
          </a:prstGeom>
        </p:spPr>
      </p:pic>
      <p:pic>
        <p:nvPicPr>
          <p:cNvPr id="8" name="Рисунок 7" descr="11206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56" y="0"/>
            <a:ext cx="2951944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 декабря-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Конституции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Российской Федерации.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11_12_09_konstituc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99399" cy="3357562"/>
          </a:xfrm>
          <a:prstGeom prst="rect">
            <a:avLst/>
          </a:prstGeom>
        </p:spPr>
      </p:pic>
      <p:pic>
        <p:nvPicPr>
          <p:cNvPr id="6" name="Рисунок 5" descr="p13980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0"/>
            <a:ext cx="2285984" cy="3709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43438" cy="6690772"/>
          </a:xfrm>
        </p:spPr>
      </p:pic>
      <p:pic>
        <p:nvPicPr>
          <p:cNvPr id="5" name="Рисунок 4" descr="CATCIPA.jpg"/>
          <p:cNvPicPr>
            <a:picLocks noChangeAspect="1"/>
          </p:cNvPicPr>
          <p:nvPr/>
        </p:nvPicPr>
        <p:blipFill>
          <a:blip r:embed="rId3"/>
          <a:srcRect b="172"/>
          <a:stretch>
            <a:fillRect/>
          </a:stretch>
        </p:blipFill>
        <p:spPr>
          <a:xfrm>
            <a:off x="4643438" y="1823725"/>
            <a:ext cx="4488080" cy="3300725"/>
          </a:xfrm>
          <a:prstGeom prst="rect">
            <a:avLst/>
          </a:prstGeom>
        </p:spPr>
      </p:pic>
      <p:pic>
        <p:nvPicPr>
          <p:cNvPr id="6" name="Рисунок 5" descr="дети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0"/>
            <a:ext cx="2428860" cy="161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9169" y="0"/>
            <a:ext cx="4874831" cy="6858000"/>
          </a:xfrm>
        </p:spPr>
      </p:pic>
      <p:pic>
        <p:nvPicPr>
          <p:cNvPr id="5" name="Рисунок 4" descr="000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57364"/>
            <a:ext cx="3786182" cy="366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6633619"/>
          </a:xfrm>
        </p:spPr>
      </p:pic>
      <p:pic>
        <p:nvPicPr>
          <p:cNvPr id="5" name="Рисунок 4" descr="jivotnie_0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214422"/>
            <a:ext cx="287655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0469" y="0"/>
            <a:ext cx="4843531" cy="6858000"/>
          </a:xfrm>
        </p:spPr>
      </p:pic>
      <p:pic>
        <p:nvPicPr>
          <p:cNvPr id="5" name="Рисунок 4" descr="11414650_6053428_knuddel-we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4105275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32144" cy="6643710"/>
          </a:xfr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38" y="4010958"/>
            <a:ext cx="3500462" cy="28470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248939">
            <a:off x="6357950" y="1071546"/>
            <a:ext cx="2496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Миша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140694">
            <a:off x="4786314" y="2500306"/>
            <a:ext cx="202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10081" y="3071810"/>
            <a:ext cx="2133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Зина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571612"/>
            <a:ext cx="2515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Настя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812716">
            <a:off x="4643438" y="3929066"/>
            <a:ext cx="1691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5143512"/>
            <a:ext cx="2449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Костя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34120">
            <a:off x="4526647" y="418401"/>
            <a:ext cx="205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Витя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2285992"/>
            <a:ext cx="1627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Рая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89715" cy="6858000"/>
          </a:xfrm>
        </p:spPr>
      </p:pic>
      <p:pic>
        <p:nvPicPr>
          <p:cNvPr id="5" name="Рисунок 4" descr="alcoh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95404"/>
            <a:ext cx="3786214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464</Words>
  <Application>Microsoft Office PowerPoint</Application>
  <PresentationFormat>Экран (4:3)</PresentationFormat>
  <Paragraphs>121</Paragraphs>
  <Slides>38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Calibri</vt:lpstr>
      <vt:lpstr>Verdana</vt:lpstr>
      <vt:lpstr>Wingdings 2</vt:lpstr>
      <vt:lpstr>Поток</vt:lpstr>
      <vt:lpstr>Конвенция о правах ребенка.</vt:lpstr>
      <vt:lpstr>Документ , в котором определены права и обязанности детей, называется «Конвенция о правах  ребенка».  В Конвенции идет речь о том, что у всех детей на Земле были одинаковые права. Конвенция – большой документ, содержащий около 50 статей.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Конвенция о правах ребенка.</dc:title>
  <dc:creator>Admin</dc:creator>
  <cp:lastModifiedBy>DNA7 X64</cp:lastModifiedBy>
  <cp:revision>25</cp:revision>
  <dcterms:created xsi:type="dcterms:W3CDTF">2010-08-29T10:41:41Z</dcterms:created>
  <dcterms:modified xsi:type="dcterms:W3CDTF">2015-06-21T14:34:25Z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1904918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