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667" autoAdjust="0"/>
  </p:normalViewPr>
  <p:slideViewPr>
    <p:cSldViewPr>
      <p:cViewPr varScale="1">
        <p:scale>
          <a:sx n="71" d="100"/>
          <a:sy n="71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79C49-DD05-4A27-97C7-F0C17796334B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7276-8265-4041-B630-25F512D36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324328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Имя существительное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Работа над изложением по рассказу</a:t>
            </a:r>
            <a:b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А. Гайдара «Поход»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5класс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/>
          </a:bodyPr>
          <a:lstStyle/>
          <a:p>
            <a:r>
              <a:rPr lang="ru-RU" dirty="0" smtClean="0"/>
              <a:t>Подробное изложение</a:t>
            </a:r>
            <a:br>
              <a:rPr lang="ru-RU" dirty="0" smtClean="0"/>
            </a:br>
            <a:r>
              <a:rPr lang="ru-RU" dirty="0" smtClean="0"/>
              <a:t>«Отважный  </a:t>
            </a:r>
            <a:r>
              <a:rPr lang="ru-RU" dirty="0" err="1" smtClean="0"/>
              <a:t>пингвинёнок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>5 класс.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457200" y="3143247"/>
            <a:ext cx="4040188" cy="7143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3000370"/>
            <a:ext cx="4041775" cy="214315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3286123"/>
            <a:ext cx="4041775" cy="284003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Анна\Pictures\2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28596" y="2357430"/>
            <a:ext cx="6858048" cy="421484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5357818" y="928670"/>
            <a:ext cx="3328982" cy="5197493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Что вы знаете о пингвинах?</a:t>
            </a:r>
          </a:p>
          <a:p>
            <a:endParaRPr lang="ru-RU" sz="3200" b="1" dirty="0" smtClean="0">
              <a:solidFill>
                <a:srgbClr val="0070C0"/>
              </a:solidFill>
            </a:endParaRPr>
          </a:p>
          <a:p>
            <a:r>
              <a:rPr lang="ru-RU" sz="3200" b="1" dirty="0" smtClean="0">
                <a:solidFill>
                  <a:srgbClr val="0070C0"/>
                </a:solidFill>
              </a:rPr>
              <a:t>Каков их внешний вид?</a:t>
            </a:r>
          </a:p>
          <a:p>
            <a:endParaRPr lang="ru-RU" sz="3200" b="1" dirty="0" smtClean="0">
              <a:solidFill>
                <a:srgbClr val="0070C0"/>
              </a:solidFill>
            </a:endParaRPr>
          </a:p>
          <a:p>
            <a:r>
              <a:rPr lang="ru-RU" sz="3200" b="1" dirty="0" smtClean="0">
                <a:solidFill>
                  <a:srgbClr val="0070C0"/>
                </a:solidFill>
              </a:rPr>
              <a:t>Где они живут?</a:t>
            </a:r>
          </a:p>
          <a:p>
            <a:endParaRPr lang="ru-RU" dirty="0"/>
          </a:p>
        </p:txBody>
      </p:sp>
      <p:pic>
        <p:nvPicPr>
          <p:cNvPr id="2050" name="Picture 2" descr="C:\Users\Анна\Pictures\2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4857752" cy="5643602"/>
          </a:xfrm>
          <a:prstGeom prst="rect">
            <a:avLst/>
          </a:prstGeom>
          <a:noFill/>
        </p:spPr>
      </p:pic>
      <p:pic>
        <p:nvPicPr>
          <p:cNvPr id="11" name="Picture 2" descr="C:\Users\Анна\Pictures\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357166"/>
            <a:ext cx="5133980" cy="64389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rgbClr val="C00000"/>
                </a:solidFill>
              </a:rPr>
              <a:t>Озаглавьте текст</a:t>
            </a:r>
            <a:endParaRPr lang="ru-RU" b="1" i="1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«Как купался </a:t>
            </a:r>
            <a:r>
              <a:rPr lang="ru-RU" sz="3200" b="1" dirty="0" err="1" smtClean="0">
                <a:solidFill>
                  <a:srgbClr val="002060"/>
                </a:solidFill>
              </a:rPr>
              <a:t>пингвинёнок</a:t>
            </a:r>
            <a:r>
              <a:rPr lang="ru-RU" sz="3200" b="1" dirty="0" smtClean="0">
                <a:solidFill>
                  <a:srgbClr val="002060"/>
                </a:solidFill>
              </a:rPr>
              <a:t>»</a:t>
            </a:r>
          </a:p>
          <a:p>
            <a:endParaRPr lang="ru-RU" sz="3200" b="1" dirty="0" smtClean="0">
              <a:solidFill>
                <a:srgbClr val="002060"/>
              </a:solidFill>
            </a:endParaRPr>
          </a:p>
          <a:p>
            <a:r>
              <a:rPr lang="ru-RU" sz="3200" b="1" dirty="0" smtClean="0">
                <a:solidFill>
                  <a:srgbClr val="002060"/>
                </a:solidFill>
              </a:rPr>
              <a:t>«Отважный </a:t>
            </a:r>
            <a:r>
              <a:rPr lang="ru-RU" sz="3200" b="1" dirty="0" err="1" smtClean="0">
                <a:solidFill>
                  <a:srgbClr val="002060"/>
                </a:solidFill>
              </a:rPr>
              <a:t>пингвинёнок</a:t>
            </a:r>
            <a:r>
              <a:rPr lang="ru-RU" sz="3200" b="1" dirty="0" smtClean="0">
                <a:solidFill>
                  <a:srgbClr val="002060"/>
                </a:solidFill>
              </a:rPr>
              <a:t>»</a:t>
            </a:r>
          </a:p>
          <a:p>
            <a:endParaRPr lang="ru-RU" sz="3200" b="1" dirty="0" smtClean="0">
              <a:solidFill>
                <a:srgbClr val="002060"/>
              </a:solidFill>
            </a:endParaRPr>
          </a:p>
          <a:p>
            <a:r>
              <a:rPr lang="ru-RU" sz="3200" b="1" dirty="0" smtClean="0">
                <a:solidFill>
                  <a:srgbClr val="002060"/>
                </a:solidFill>
              </a:rPr>
              <a:t>«Маленький </a:t>
            </a:r>
            <a:r>
              <a:rPr lang="ru-RU" sz="3200" b="1" dirty="0" err="1" smtClean="0">
                <a:solidFill>
                  <a:srgbClr val="002060"/>
                </a:solidFill>
              </a:rPr>
              <a:t>пингвинёнок</a:t>
            </a:r>
            <a:r>
              <a:rPr lang="ru-RU" sz="3200" b="1" dirty="0" smtClean="0">
                <a:solidFill>
                  <a:srgbClr val="002060"/>
                </a:solidFill>
              </a:rPr>
              <a:t>»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3074" name="Picture 2" descr="C:\Users\Анна\Pictures\2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571612"/>
            <a:ext cx="3571900" cy="43577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Анализ текста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85860"/>
            <a:ext cx="4038600" cy="4840303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 чем говориться в тексте (тема)?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Назовите факты и слова, которые помогают нарисовать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      увиденную картину.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Какой заголовок выражает основную мысль текста? Докажите.</a:t>
            </a: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28736"/>
            <a:ext cx="4038600" cy="4697427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Найдите описание внешнего вида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пингвиненка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Как вы понимаете выражение </a:t>
            </a:r>
            <a:r>
              <a:rPr lang="ru-RU" b="1" i="1" dirty="0" smtClean="0"/>
              <a:t>голый </a:t>
            </a:r>
            <a:r>
              <a:rPr lang="ru-RU" b="1" i="1" dirty="0" err="1" smtClean="0"/>
              <a:t>пингвинёнок</a:t>
            </a:r>
            <a:r>
              <a:rPr lang="ru-RU" dirty="0" smtClean="0"/>
              <a:t>?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285883"/>
          </a:xfrm>
        </p:spPr>
        <p:txBody>
          <a:bodyPr/>
          <a:lstStyle/>
          <a:p>
            <a:r>
              <a:rPr lang="ru-RU" u="sng" dirty="0" smtClean="0">
                <a:solidFill>
                  <a:srgbClr val="FF0000"/>
                </a:solidFill>
              </a:rPr>
              <a:t>Языковой анализ текста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14282" y="1571612"/>
            <a:ext cx="8572560" cy="406718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Какие слова автор использует для описания состояния и последовательности  действий </a:t>
            </a:r>
            <a:r>
              <a:rPr lang="ru-RU" b="1" i="1" dirty="0" err="1" smtClean="0">
                <a:solidFill>
                  <a:schemeClr val="accent6">
                    <a:lumMod val="50000"/>
                  </a:schemeClr>
                </a:solidFill>
              </a:rPr>
              <a:t>пингвинёнка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rgbClr val="0070C0"/>
                </a:solidFill>
              </a:rPr>
              <a:t>Подберите синонимы к слову </a:t>
            </a:r>
            <a:r>
              <a:rPr lang="ru-RU" b="1" i="1" u="sng" dirty="0" err="1" smtClean="0">
                <a:solidFill>
                  <a:srgbClr val="0070C0"/>
                </a:solidFill>
              </a:rPr>
              <a:t>пингвинёнок</a:t>
            </a:r>
            <a:r>
              <a:rPr lang="ru-RU" i="1" u="sng" dirty="0" smtClean="0"/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smtClean="0">
                <a:solidFill>
                  <a:schemeClr val="tx1"/>
                </a:solidFill>
              </a:rPr>
              <a:t>пингвинёнок-птенец-малыш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itchFamily="2" charset="2"/>
              <a:buChar char="v"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Как оценивает автор поступок маленького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пингвинёнка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План изложения: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1.Маленький  </a:t>
            </a:r>
            <a:r>
              <a:rPr lang="ru-RU" sz="3600" b="1" dirty="0" err="1" smtClean="0">
                <a:solidFill>
                  <a:srgbClr val="002060"/>
                </a:solidFill>
              </a:rPr>
              <a:t>пингвинёнок</a:t>
            </a:r>
            <a:r>
              <a:rPr lang="ru-RU" sz="3600" b="1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2.Птенец смотрел, как купаются взрослые пингвины.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3.Наконец малыш решился и бросился в море.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4.«Это был самый отважный </a:t>
            </a:r>
            <a:r>
              <a:rPr lang="ru-RU" sz="3600" b="1" dirty="0" err="1" smtClean="0">
                <a:solidFill>
                  <a:srgbClr val="002060"/>
                </a:solidFill>
              </a:rPr>
              <a:t>пингвинёнок</a:t>
            </a:r>
            <a:r>
              <a:rPr lang="ru-RU" sz="3600" b="1" dirty="0" smtClean="0">
                <a:solidFill>
                  <a:srgbClr val="002060"/>
                </a:solidFill>
              </a:rPr>
              <a:t>» 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writer_rus6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0395" b="20395"/>
          <a:stretch>
            <a:fillRect/>
          </a:stretch>
        </p:blipFill>
        <p:spPr>
          <a:xfrm>
            <a:off x="1071538" y="612773"/>
            <a:ext cx="6286543" cy="471490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00100" y="5367338"/>
            <a:ext cx="6278588" cy="80486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Аркадий Петрович Гайдар</a:t>
            </a:r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Аркадий Петрович Гайдар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357298"/>
            <a:ext cx="4714908" cy="476886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Гайдар-</a:t>
            </a:r>
            <a:r>
              <a:rPr lang="ru-RU" sz="2600" dirty="0" smtClean="0"/>
              <a:t> это не настоящее  имя </a:t>
            </a:r>
            <a:r>
              <a:rPr lang="ru-RU" sz="2600" dirty="0" smtClean="0"/>
              <a:t>писателя,  </a:t>
            </a:r>
            <a:r>
              <a:rPr lang="ru-RU" sz="2600" dirty="0" smtClean="0"/>
              <a:t>это его псевдоним, придуманное</a:t>
            </a:r>
          </a:p>
          <a:p>
            <a:pPr marL="0" indent="0">
              <a:buNone/>
            </a:pPr>
            <a:r>
              <a:rPr lang="ru-RU" sz="2600" dirty="0"/>
              <a:t>и</a:t>
            </a:r>
            <a:r>
              <a:rPr lang="ru-RU" sz="2600" dirty="0" smtClean="0"/>
              <a:t>мя (</a:t>
            </a:r>
            <a:r>
              <a:rPr lang="ru-RU" sz="2600" b="1" i="1" dirty="0" smtClean="0"/>
              <a:t>псевдо</a:t>
            </a:r>
            <a:r>
              <a:rPr lang="ru-RU" sz="2600" dirty="0" smtClean="0"/>
              <a:t>– ложный, </a:t>
            </a:r>
            <a:r>
              <a:rPr lang="ru-RU" sz="2600" b="1" i="1" dirty="0" err="1" smtClean="0"/>
              <a:t>онима</a:t>
            </a:r>
            <a:r>
              <a:rPr lang="ru-RU" sz="2600" dirty="0" smtClean="0"/>
              <a:t> -имя). Настоящая его фамилия - </a:t>
            </a:r>
            <a:r>
              <a:rPr lang="ru-RU" sz="2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Голиков, Аркадий Петрович Голиков</a:t>
            </a:r>
          </a:p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r>
              <a:rPr lang="ru-RU" sz="2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Гайдар</a:t>
            </a:r>
            <a:r>
              <a:rPr lang="ru-RU" sz="2600" dirty="0" smtClean="0"/>
              <a:t> ещё подростком, немногим старше вас, стал участником гражданской войны, был рядовым бойцом, потом адъютантом командира, а в 17 лет уже командовал полком. </a:t>
            </a:r>
          </a:p>
          <a:p>
            <a:pPr marL="0" indent="0">
              <a:buNone/>
            </a:pPr>
            <a:r>
              <a:rPr lang="ru-RU" sz="2600" dirty="0" smtClean="0"/>
              <a:t>В мирное время писал книги. В 1941 ушел на фронт и вскоре погиб, находясь в партизанском отряде.</a:t>
            </a:r>
          </a:p>
          <a:p>
            <a:pPr marL="0" indent="0">
              <a:buNone/>
            </a:pPr>
            <a:r>
              <a:rPr lang="ru-RU" sz="2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Гайдар </a:t>
            </a:r>
            <a:r>
              <a:rPr lang="ru-RU" sz="2600" b="1" i="1" dirty="0" smtClean="0"/>
              <a:t>писал о сильных, мужественных людях, о тех, кому  дорога Родина, ее мирная жизнь.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95250" indent="-95250">
              <a:buNone/>
            </a:pPr>
            <a:endParaRPr lang="ru-RU" dirty="0"/>
          </a:p>
        </p:txBody>
      </p:sp>
      <p:sp>
        <p:nvSpPr>
          <p:cNvPr id="34" name="Блок-схема: перфолента 33"/>
          <p:cNvSpPr/>
          <p:nvPr/>
        </p:nvSpPr>
        <p:spPr>
          <a:xfrm>
            <a:off x="5500694" y="1285860"/>
            <a:ext cx="3143272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«Чук и Гек»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5" name="Блок-схема: перфолента 34"/>
          <p:cNvSpPr/>
          <p:nvPr/>
        </p:nvSpPr>
        <p:spPr>
          <a:xfrm>
            <a:off x="5572132" y="2428868"/>
            <a:ext cx="3143272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Школа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6" name="Блок-схема: перфолента 35"/>
          <p:cNvSpPr/>
          <p:nvPr/>
        </p:nvSpPr>
        <p:spPr>
          <a:xfrm>
            <a:off x="5572132" y="3643314"/>
            <a:ext cx="3143272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Военная тайна» 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7" name="Блок-схема: перфолента 36"/>
          <p:cNvSpPr/>
          <p:nvPr/>
        </p:nvSpPr>
        <p:spPr>
          <a:xfrm>
            <a:off x="5500694" y="4643446"/>
            <a:ext cx="3143272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«Р В С «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8" name="Блок-схема: перфолента 37"/>
          <p:cNvSpPr/>
          <p:nvPr/>
        </p:nvSpPr>
        <p:spPr>
          <a:xfrm>
            <a:off x="5572132" y="5643578"/>
            <a:ext cx="3143272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«Тимур и его команда»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4" grpId="0" animBg="1"/>
      <p:bldP spid="35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858280" cy="565469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Вопросы для беседы: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dirty="0" smtClean="0"/>
              <a:t>1.Что привлекает вас в отношении отца к </a:t>
            </a:r>
            <a:r>
              <a:rPr lang="ru-RU" sz="3200" dirty="0" err="1" smtClean="0"/>
              <a:t>Альке</a:t>
            </a:r>
            <a:r>
              <a:rPr lang="ru-RU" sz="3200" dirty="0" smtClean="0"/>
              <a:t>?</a:t>
            </a:r>
            <a:br>
              <a:rPr lang="ru-RU" sz="3200" dirty="0" smtClean="0"/>
            </a:br>
            <a:r>
              <a:rPr lang="ru-RU" sz="3200" dirty="0" smtClean="0"/>
              <a:t>2.Правильно ли поступила мать, разрешив </a:t>
            </a:r>
            <a:r>
              <a:rPr lang="ru-RU" sz="3200" dirty="0" err="1" smtClean="0"/>
              <a:t>Альке</a:t>
            </a:r>
            <a:r>
              <a:rPr lang="ru-RU" sz="3200" dirty="0" smtClean="0"/>
              <a:t> «идти в поход»?</a:t>
            </a:r>
            <a:br>
              <a:rPr lang="ru-RU" sz="3200" dirty="0" smtClean="0"/>
            </a:br>
            <a:r>
              <a:rPr lang="ru-RU" sz="3200" dirty="0" smtClean="0"/>
              <a:t>Что, по-вашему, было бы, если бы мать сделала иначе?</a:t>
            </a:r>
            <a:br>
              <a:rPr lang="ru-RU" sz="3200" dirty="0" smtClean="0"/>
            </a:br>
            <a:r>
              <a:rPr lang="ru-RU" sz="3200" dirty="0" smtClean="0"/>
              <a:t>3. Нравиться ли вам </a:t>
            </a:r>
            <a:r>
              <a:rPr lang="ru-RU" sz="3200" dirty="0" err="1" smtClean="0"/>
              <a:t>Алька</a:t>
            </a:r>
            <a:r>
              <a:rPr lang="ru-RU" sz="3200" dirty="0" smtClean="0"/>
              <a:t>? Почему?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11882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Словарная работа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мотив </a:t>
            </a:r>
            <a:r>
              <a:rPr lang="ru-RU" dirty="0" smtClean="0"/>
              <a:t>– мелодия, напев;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амуниция </a:t>
            </a:r>
            <a:r>
              <a:rPr lang="ru-RU" sz="2400" dirty="0" smtClean="0"/>
              <a:t>(устар.) </a:t>
            </a:r>
            <a:r>
              <a:rPr lang="ru-RU" dirty="0" smtClean="0"/>
              <a:t>– снаряжение воина.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01516" y="2967335"/>
            <a:ext cx="25275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472518" cy="6572272"/>
          </a:xfrm>
        </p:spPr>
        <p:txBody>
          <a:bodyPr>
            <a:normAutofit fontScale="90000"/>
          </a:bodyPr>
          <a:lstStyle/>
          <a:p>
            <a:r>
              <a:rPr lang="ru-RU" sz="6000" b="1" i="1" dirty="0" smtClean="0">
                <a:solidFill>
                  <a:srgbClr val="00B050"/>
                </a:solidFill>
              </a:rPr>
              <a:t>План изложения</a:t>
            </a:r>
            <a:r>
              <a:rPr lang="ru-RU" sz="6000" dirty="0">
                <a:solidFill>
                  <a:srgbClr val="00B050"/>
                </a:solidFill>
              </a:rPr>
              <a:t>:</a:t>
            </a:r>
            <a:r>
              <a:rPr lang="ru-RU" sz="6000" dirty="0" smtClean="0"/>
              <a:t>          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1. По примеру отца.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а) Отец уходит в поход.</a:t>
            </a:r>
            <a:br>
              <a:rPr lang="ru-RU" i="1" dirty="0" smtClean="0"/>
            </a:br>
            <a:r>
              <a:rPr lang="ru-RU" i="1" dirty="0" smtClean="0"/>
              <a:t>б) </a:t>
            </a:r>
            <a:r>
              <a:rPr lang="ru-RU" i="1" dirty="0" err="1" smtClean="0"/>
              <a:t>Алькины</a:t>
            </a:r>
            <a:r>
              <a:rPr lang="ru-RU" i="1" dirty="0" smtClean="0"/>
              <a:t> сборы</a:t>
            </a:r>
            <a:r>
              <a:rPr lang="ru-RU" dirty="0" smtClean="0"/>
              <a:t>.  </a:t>
            </a:r>
            <a:br>
              <a:rPr lang="ru-RU" dirty="0" smtClean="0"/>
            </a:br>
            <a:r>
              <a:rPr lang="ru-RU" b="1" dirty="0" smtClean="0"/>
              <a:t>2. Победа.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а)Сборы продолжаются.</a:t>
            </a:r>
            <a:br>
              <a:rPr lang="ru-RU" i="1" dirty="0" smtClean="0"/>
            </a:br>
            <a:r>
              <a:rPr lang="ru-RU" i="1" dirty="0" smtClean="0"/>
              <a:t>б) Наступила зима.</a:t>
            </a:r>
            <a:br>
              <a:rPr lang="ru-RU" i="1" dirty="0" smtClean="0"/>
            </a:br>
            <a:r>
              <a:rPr lang="ru-RU" i="1" dirty="0" smtClean="0"/>
              <a:t>в) Отец вернулся!</a:t>
            </a:r>
            <a:br>
              <a:rPr lang="ru-RU" i="1" dirty="0" smtClean="0"/>
            </a:br>
            <a:r>
              <a:rPr lang="ru-RU" i="1" dirty="0" smtClean="0"/>
              <a:t>г) Будь готов к защите отечества.</a:t>
            </a:r>
            <a:br>
              <a:rPr lang="ru-RU" i="1" dirty="0" smtClean="0"/>
            </a:br>
            <a:endParaRPr lang="ru-RU" i="1" dirty="0"/>
          </a:p>
        </p:txBody>
      </p:sp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186766" cy="571504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tabLst>
                <a:tab pos="7805738" algn="l"/>
              </a:tabLst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</a:t>
            </a:r>
            <a:r>
              <a:rPr lang="ru-RU" sz="36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Языковой разбор текста</a:t>
            </a:r>
            <a:br>
              <a:rPr lang="ru-RU" sz="36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3600" dirty="0"/>
              <a:t> </a:t>
            </a:r>
            <a:r>
              <a:rPr lang="ru-RU" sz="3600" dirty="0" smtClean="0"/>
              <a:t>                        </a:t>
            </a:r>
            <a:r>
              <a:rPr lang="ru-RU" sz="2800" dirty="0"/>
              <a:t> П</a:t>
            </a:r>
            <a:r>
              <a:rPr lang="ru-RU" sz="2800" dirty="0" smtClean="0"/>
              <a:t>о примеру отца.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1643050"/>
            <a:ext cx="511175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- </a:t>
            </a:r>
            <a:r>
              <a:rPr lang="ru-RU" sz="2800" b="1" i="1" dirty="0" smtClean="0"/>
              <a:t>рядовой воин Красной Армии</a:t>
            </a:r>
          </a:p>
          <a:p>
            <a:pPr>
              <a:buFontTx/>
              <a:buChar char="-"/>
            </a:pPr>
            <a:r>
              <a:rPr lang="ru-RU" sz="2800" b="1" i="1" dirty="0" smtClean="0"/>
              <a:t>извещение.</a:t>
            </a:r>
            <a:r>
              <a:rPr lang="ru-RU" sz="2800" dirty="0" smtClean="0"/>
              <a:t> Однокоренные слова: весть (новость), вестник (тот, кто приносит весть). </a:t>
            </a:r>
          </a:p>
          <a:p>
            <a:pPr>
              <a:buNone/>
            </a:pPr>
            <a:r>
              <a:rPr lang="ru-RU" sz="2800" dirty="0" smtClean="0"/>
              <a:t>- уменьшительно-ласкательное от </a:t>
            </a:r>
            <a:r>
              <a:rPr lang="ru-RU" sz="2800" b="1" i="1" dirty="0" smtClean="0"/>
              <a:t>Олег -</a:t>
            </a:r>
            <a:r>
              <a:rPr lang="ru-RU" sz="2800" dirty="0" smtClean="0"/>
              <a:t>дает нам понять, что речь идет о мальчике.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2844" y="1571612"/>
            <a:ext cx="3322669" cy="4554551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Красноармеец</a:t>
            </a:r>
            <a:endParaRPr lang="ru-RU" sz="2800" dirty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Повестка</a:t>
            </a:r>
          </a:p>
          <a:p>
            <a:pPr>
              <a:buFont typeface="Arial" pitchFamily="34" charset="0"/>
              <a:buChar char="•"/>
            </a:pPr>
            <a:endParaRPr lang="ru-RU" sz="2800" dirty="0"/>
          </a:p>
          <a:p>
            <a:pPr>
              <a:buFont typeface="Arial" pitchFamily="34" charset="0"/>
              <a:buChar char="•"/>
            </a:pPr>
            <a:endParaRPr lang="ru-RU" sz="2800" dirty="0" smtClean="0"/>
          </a:p>
          <a:p>
            <a:pPr>
              <a:buFont typeface="Arial" pitchFamily="34" charset="0"/>
              <a:buChar char="•"/>
            </a:pPr>
            <a:endParaRPr lang="ru-RU" sz="2800" dirty="0"/>
          </a:p>
          <a:p>
            <a:pPr>
              <a:buFont typeface="Arial" pitchFamily="34" charset="0"/>
              <a:buChar char="•"/>
            </a:pPr>
            <a:r>
              <a:rPr lang="ru-RU" sz="2800" dirty="0" err="1" smtClean="0"/>
              <a:t>Алька</a:t>
            </a:r>
            <a:endParaRPr lang="ru-RU" sz="2800" dirty="0" smtClean="0"/>
          </a:p>
          <a:p>
            <a:pPr>
              <a:buFont typeface="Arial" pitchFamily="34" charset="0"/>
              <a:buChar char="•"/>
            </a:pPr>
            <a:endParaRPr lang="ru-RU" sz="2800" dirty="0"/>
          </a:p>
          <a:p>
            <a:pPr>
              <a:buFont typeface="Arial" pitchFamily="34" charset="0"/>
              <a:buChar char="•"/>
            </a:pPr>
            <a:endParaRPr lang="ru-RU" sz="2800" dirty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/>
          </a:p>
          <a:p>
            <a:endParaRPr lang="ru-RU" sz="2800" dirty="0" smtClean="0"/>
          </a:p>
          <a:p>
            <a:pPr>
              <a:buFont typeface="Arial" pitchFamily="34" charset="0"/>
              <a:buChar char="•"/>
            </a:pPr>
            <a:endParaRPr lang="ru-RU" sz="2800" dirty="0"/>
          </a:p>
        </p:txBody>
      </p:sp>
    </p:spTree>
  </p:cSld>
  <p:clrMapOvr>
    <a:masterClrMapping/>
  </p:clrMapOvr>
  <p:transition spd="med"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Победа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День за днем готовили </a:t>
            </a:r>
            <a:r>
              <a:rPr lang="ru-RU" dirty="0" err="1" smtClean="0"/>
              <a:t>Альку</a:t>
            </a:r>
            <a:r>
              <a:rPr lang="ru-RU" dirty="0" smtClean="0"/>
              <a:t> в далекий путь. Шили штаны, рубахи, знамена, флаги, вязали теплые чулки, варежки. Одних деревянных сабель висело на стене уже семь штук. А этот запас не беда, ибо в горячем бою у звонкой сабли жизнь ещё короче, чем у всадника.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85860"/>
            <a:ext cx="4495800" cy="484030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Предметы-существительные: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Р.п. мн.ч.:                  </a:t>
            </a:r>
          </a:p>
          <a:p>
            <a:pPr>
              <a:buNone/>
            </a:pPr>
            <a:r>
              <a:rPr lang="ru-RU" dirty="0" smtClean="0"/>
              <a:t>Рубахи                     рубах</a:t>
            </a:r>
          </a:p>
          <a:p>
            <a:pPr>
              <a:buNone/>
            </a:pPr>
            <a:r>
              <a:rPr lang="ru-RU" dirty="0" smtClean="0"/>
              <a:t>Знамена                  знамен</a:t>
            </a:r>
          </a:p>
          <a:p>
            <a:pPr>
              <a:buNone/>
            </a:pPr>
            <a:r>
              <a:rPr lang="ru-RU" dirty="0" smtClean="0"/>
              <a:t>Флаги                       флагов</a:t>
            </a:r>
          </a:p>
          <a:p>
            <a:pPr>
              <a:buNone/>
            </a:pPr>
            <a:r>
              <a:rPr lang="ru-RU" dirty="0" smtClean="0"/>
              <a:t>Чулки                        чулок</a:t>
            </a:r>
          </a:p>
          <a:p>
            <a:pPr>
              <a:buNone/>
            </a:pPr>
            <a:r>
              <a:rPr lang="ru-RU" dirty="0" smtClean="0"/>
              <a:t>Варежки                   варежек</a:t>
            </a:r>
          </a:p>
          <a:p>
            <a:pPr>
              <a:buNone/>
            </a:pPr>
            <a:r>
              <a:rPr lang="ru-RU" dirty="0" smtClean="0"/>
              <a:t>Сабли                        сабель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3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3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3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3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3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smtClean="0"/>
              <a:t>А при таком морозе, конечно, недолго схватить и насморк или простуду, и Алька терпеливо ждал теплого солнца.</a:t>
            </a:r>
            <a:endParaRPr lang="ru-RU" sz="2800" dirty="0"/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Загремел звонок</a:t>
            </a:r>
            <a:endParaRPr lang="ru-RU" dirty="0"/>
          </a:p>
        </p:txBody>
      </p:sp>
      <p:pic>
        <p:nvPicPr>
          <p:cNvPr id="15" name="Содержимое 14" descr="Winter Leave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635448"/>
            <a:ext cx="4040188" cy="30301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Текст 12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ru-RU" smtClean="0"/>
              <a:t>А не зазвонил… Звонок звонит.</a:t>
            </a:r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Встреча отца с семьёй радостна и торжественна. Не с прогулки пришел отец. Поняв игру, затеянную матерью и </a:t>
            </a:r>
            <a:r>
              <a:rPr lang="ru-RU" dirty="0" err="1" smtClean="0"/>
              <a:t>Алькой</a:t>
            </a:r>
            <a:r>
              <a:rPr lang="ru-RU" dirty="0" smtClean="0"/>
              <a:t>, по-взрослому ее продолжает: он не советует, а</a:t>
            </a:r>
          </a:p>
          <a:p>
            <a:pPr>
              <a:buNone/>
            </a:pPr>
            <a:r>
              <a:rPr lang="ru-RU" smtClean="0"/>
              <a:t>      приказывает </a:t>
            </a:r>
            <a:r>
              <a:rPr lang="ru-RU" dirty="0" smtClean="0"/>
              <a:t>сыну держать приготовленное в порядке и не скупиться на «военные» слова: </a:t>
            </a:r>
            <a:r>
              <a:rPr lang="ru-RU" b="1" dirty="0" smtClean="0"/>
              <a:t>оружие, амуниция.</a:t>
            </a:r>
            <a:endParaRPr lang="ru-RU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build="p"/>
      <p:bldP spid="13" grpId="0" build="p"/>
      <p:bldP spid="1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Words>475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Имя существительное  Работа над изложением по рассказу  А. Гайдара «Поход» 5класс </vt:lpstr>
      <vt:lpstr>Слайд 2</vt:lpstr>
      <vt:lpstr>Аркадий Петрович Гайдар</vt:lpstr>
      <vt:lpstr>Вопросы для беседы: 1.Что привлекает вас в отношении отца к Альке? 2.Правильно ли поступила мать, разрешив Альке «идти в поход»? Что, по-вашему, было бы, если бы мать сделала иначе? 3. Нравиться ли вам Алька? Почему? </vt:lpstr>
      <vt:lpstr>Словарная работа  мотив – мелодия, напев; амуниция (устар.) – снаряжение воина.</vt:lpstr>
      <vt:lpstr>План изложения:             1. По примеру отца. а) Отец уходит в поход. б) Алькины сборы.   2. Победа. а)Сборы продолжаются. б) Наступила зима. в) Отец вернулся! г) Будь готов к защите отечества. </vt:lpstr>
      <vt:lpstr>                   Языковой разбор текста                           По примеру отца.</vt:lpstr>
      <vt:lpstr>Победа</vt:lpstr>
      <vt:lpstr>А при таком морозе, конечно, недолго схватить и насморк или простуду, и Алька терпеливо ждал теплого солнца.</vt:lpstr>
      <vt:lpstr>Подробное изложение «Отважный  пингвинёнок» 5 класс.</vt:lpstr>
      <vt:lpstr>Слайд 11</vt:lpstr>
      <vt:lpstr>Озаглавьте текст</vt:lpstr>
      <vt:lpstr>Анализ текста</vt:lpstr>
      <vt:lpstr>Языковой анализ текста</vt:lpstr>
      <vt:lpstr>План изложения: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существительное  Работа над изложением по рассказу А. Гайдара «Поход» 5класс</dc:title>
  <dc:creator>Боздунова</dc:creator>
  <cp:lastModifiedBy>Боздунова</cp:lastModifiedBy>
  <cp:revision>38</cp:revision>
  <dcterms:created xsi:type="dcterms:W3CDTF">2007-12-24T13:15:57Z</dcterms:created>
  <dcterms:modified xsi:type="dcterms:W3CDTF">2009-03-04T11:33:50Z</dcterms:modified>
</cp:coreProperties>
</file>