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4" r:id="rId4"/>
    <p:sldId id="259" r:id="rId5"/>
    <p:sldId id="258" r:id="rId6"/>
    <p:sldId id="260" r:id="rId7"/>
    <p:sldId id="261" r:id="rId8"/>
    <p:sldId id="262" r:id="rId9"/>
    <p:sldId id="277" r:id="rId10"/>
    <p:sldId id="263" r:id="rId11"/>
    <p:sldId id="265" r:id="rId12"/>
    <p:sldId id="266" r:id="rId13"/>
    <p:sldId id="267" r:id="rId14"/>
    <p:sldId id="276" r:id="rId15"/>
    <p:sldId id="269" r:id="rId16"/>
    <p:sldId id="268" r:id="rId17"/>
    <p:sldId id="270" r:id="rId18"/>
    <p:sldId id="273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5AD79-5BEA-4054-87CB-299A6AC6690E}" type="datetimeFigureOut">
              <a:rPr lang="ru-RU" smtClean="0"/>
              <a:pPr/>
              <a:t>21.09.2010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3BF0A-A183-4F64-B6CE-119B91F44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EF88-7B88-456B-A149-FE80A98AE01C}" type="datetimeFigureOut">
              <a:rPr lang="ru-RU" smtClean="0"/>
              <a:pPr/>
              <a:t>21.09.2010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13F2-BA68-4060-AEFE-40077C1EB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EF88-7B88-456B-A149-FE80A98AE01C}" type="datetimeFigureOut">
              <a:rPr lang="ru-RU" smtClean="0"/>
              <a:pPr/>
              <a:t>21.09.2010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13F2-BA68-4060-AEFE-40077C1EB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EF88-7B88-456B-A149-FE80A98AE01C}" type="datetimeFigureOut">
              <a:rPr lang="ru-RU" smtClean="0"/>
              <a:pPr/>
              <a:t>21.09.2010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13F2-BA68-4060-AEFE-40077C1EB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EF88-7B88-456B-A149-FE80A98AE01C}" type="datetimeFigureOut">
              <a:rPr lang="ru-RU" smtClean="0"/>
              <a:pPr/>
              <a:t>21.09.2010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13F2-BA68-4060-AEFE-40077C1EB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EF88-7B88-456B-A149-FE80A98AE01C}" type="datetimeFigureOut">
              <a:rPr lang="ru-RU" smtClean="0"/>
              <a:pPr/>
              <a:t>21.09.2010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13F2-BA68-4060-AEFE-40077C1EB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EF88-7B88-456B-A149-FE80A98AE01C}" type="datetimeFigureOut">
              <a:rPr lang="ru-RU" smtClean="0"/>
              <a:pPr/>
              <a:t>21.09.2010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13F2-BA68-4060-AEFE-40077C1EB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EF88-7B88-456B-A149-FE80A98AE01C}" type="datetimeFigureOut">
              <a:rPr lang="ru-RU" smtClean="0"/>
              <a:pPr/>
              <a:t>21.09.2010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13F2-BA68-4060-AEFE-40077C1EB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EF88-7B88-456B-A149-FE80A98AE01C}" type="datetimeFigureOut">
              <a:rPr lang="ru-RU" smtClean="0"/>
              <a:pPr/>
              <a:t>21.09.2010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13F2-BA68-4060-AEFE-40077C1EB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EF88-7B88-456B-A149-FE80A98AE01C}" type="datetimeFigureOut">
              <a:rPr lang="ru-RU" smtClean="0"/>
              <a:pPr/>
              <a:t>21.09.2010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13F2-BA68-4060-AEFE-40077C1EB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EF88-7B88-456B-A149-FE80A98AE01C}" type="datetimeFigureOut">
              <a:rPr lang="ru-RU" smtClean="0"/>
              <a:pPr/>
              <a:t>21.09.2010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13F2-BA68-4060-AEFE-40077C1EB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EF88-7B88-456B-A149-FE80A98AE01C}" type="datetimeFigureOut">
              <a:rPr lang="ru-RU" smtClean="0"/>
              <a:pPr/>
              <a:t>21.09.2010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13F2-BA68-4060-AEFE-40077C1EB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EEF88-7B88-456B-A149-FE80A98AE01C}" type="datetimeFigureOut">
              <a:rPr lang="ru-RU" smtClean="0"/>
              <a:pPr/>
              <a:t>21.09.2010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413F2-BA68-4060-AEFE-40077C1EB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png"/><Relationship Id="rId2" Type="http://schemas.openxmlformats.org/officeDocument/2006/relationships/audio" Target="file:///D:\Documents\&#1041;&#1077;&#1079;&#1099;&#1084;&#1103;&#1085;&#1085;&#1099;&#1081;%20(5).wma" TargetMode="External"/><Relationship Id="rId1" Type="http://schemas.openxmlformats.org/officeDocument/2006/relationships/audio" Target="file:///D:\Documents\&#1041;&#1077;&#1079;&#1099;&#1084;&#1103;&#1085;&#1085;&#1099;&#1081;%20(4).wma" TargetMode="External"/><Relationship Id="rId6" Type="http://schemas.openxmlformats.org/officeDocument/2006/relationships/hyperlink" Target="http://www.ecosystema.ru/08nature/birds/195.php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\&#1041;&#1077;&#1079;&#1099;&#1084;&#1103;&#1085;&#1085;&#1099;&#1081;%20(3).wma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://www.ecosystema.ru/08nature/birds/195.php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Documents\&#1041;&#1077;&#1079;&#1099;&#1084;&#1103;&#1085;&#1085;&#1099;&#1081;%20(2).wma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8858280" cy="6429420"/>
          </a:xfrm>
          <a:noFill/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Глагол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                                              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Изложение по рассказу М.Пришвина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«Журка»,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6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класс.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6722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Языковой разбор текста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43050"/>
            <a:ext cx="4429156" cy="4525963"/>
          </a:xfrm>
        </p:spPr>
        <p:txBody>
          <a:bodyPr/>
          <a:lstStyle/>
          <a:p>
            <a:r>
              <a:rPr lang="ru-RU" b="1" u="sng" dirty="0" smtClean="0"/>
              <a:t>Прочитайте синонимы:</a:t>
            </a:r>
          </a:p>
          <a:p>
            <a:pPr>
              <a:buNone/>
            </a:pPr>
            <a:r>
              <a:rPr lang="ru-RU" dirty="0" smtClean="0"/>
              <a:t>Шорох, шуршание, шелест;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Безветрие, тишь, затишье, штиль;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Мгновенье, миг, момент, минутка (разг.)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600200"/>
            <a:ext cx="4357686" cy="4525963"/>
          </a:xfrm>
        </p:spPr>
        <p:txBody>
          <a:bodyPr/>
          <a:lstStyle/>
          <a:p>
            <a:r>
              <a:rPr lang="ru-RU" b="1" u="sng" dirty="0" smtClean="0"/>
              <a:t>  Объясните орфограммы: </a:t>
            </a:r>
          </a:p>
          <a:p>
            <a:pPr>
              <a:buNone/>
            </a:pPr>
            <a:r>
              <a:rPr lang="ru-RU" i="1" dirty="0" smtClean="0"/>
              <a:t> шорох, шепот</a:t>
            </a:r>
          </a:p>
          <a:p>
            <a:r>
              <a:rPr lang="ru-RU" b="1" u="sng" dirty="0" smtClean="0"/>
              <a:t>Запомните:</a:t>
            </a:r>
          </a:p>
          <a:p>
            <a:pPr>
              <a:buNone/>
            </a:pPr>
            <a:r>
              <a:rPr lang="ru-RU" i="1" dirty="0" smtClean="0"/>
              <a:t>                  никогда, нигде</a:t>
            </a:r>
          </a:p>
          <a:p>
            <a:r>
              <a:rPr lang="ru-RU" b="1" i="1" u="sng" dirty="0" smtClean="0"/>
              <a:t>Вставьте  буквы, проверь по словарю:</a:t>
            </a:r>
          </a:p>
          <a:p>
            <a:pPr>
              <a:buNone/>
            </a:pPr>
            <a:r>
              <a:rPr lang="ru-RU" i="1" dirty="0" smtClean="0"/>
              <a:t>К..</a:t>
            </a:r>
            <a:r>
              <a:rPr lang="ru-RU" i="1" dirty="0" err="1" smtClean="0"/>
              <a:t>росиновый</a:t>
            </a:r>
            <a:r>
              <a:rPr lang="ru-RU" i="1" dirty="0" smtClean="0"/>
              <a:t>,  ф..</a:t>
            </a:r>
            <a:r>
              <a:rPr lang="ru-RU" i="1" dirty="0" err="1" smtClean="0"/>
              <a:t>нарь</a:t>
            </a:r>
            <a:r>
              <a:rPr lang="ru-RU" i="1" dirty="0" smtClean="0"/>
              <a:t>, к..</a:t>
            </a:r>
            <a:r>
              <a:rPr lang="ru-RU" i="1" dirty="0" err="1" smtClean="0"/>
              <a:t>рманы</a:t>
            </a:r>
            <a:r>
              <a:rPr lang="ru-RU" i="1" dirty="0" smtClean="0"/>
              <a:t>, </a:t>
            </a:r>
            <a:r>
              <a:rPr lang="ru-RU" i="1" dirty="0" err="1" smtClean="0"/>
              <a:t>растрепаный</a:t>
            </a:r>
            <a:r>
              <a:rPr lang="ru-RU" i="1" dirty="0" smtClean="0"/>
              <a:t>.</a:t>
            </a:r>
          </a:p>
          <a:p>
            <a:endParaRPr lang="ru-RU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0">
              <a:schemeClr val="accent2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ru-RU" dirty="0" smtClean="0"/>
              <a:t>Типы речи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Повествование   </a:t>
            </a:r>
            <a:r>
              <a:rPr lang="ru-RU" dirty="0" smtClean="0"/>
              <a:t>     Описание       Рассуждение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</a:t>
            </a:r>
            <a:r>
              <a:rPr lang="ru-RU" b="1" dirty="0" smtClean="0"/>
              <a:t>рассказ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643042" y="235743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 основе рассказа лежит </a:t>
            </a:r>
            <a:r>
              <a:rPr lang="ru-RU" sz="2800" b="1" i="1" u="sng" dirty="0" smtClean="0"/>
              <a:t>событие </a:t>
            </a:r>
            <a:r>
              <a:rPr lang="ru-RU" sz="2800" dirty="0" smtClean="0"/>
              <a:t>(</a:t>
            </a:r>
            <a:r>
              <a:rPr lang="ru-RU" sz="2800" i="1" dirty="0" smtClean="0"/>
              <a:t>случай, эпизод, происшествие)</a:t>
            </a:r>
            <a:endParaRPr lang="ru-RU" sz="2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</a:t>
            </a:r>
          </a:p>
          <a:p>
            <a:pPr>
              <a:buNone/>
            </a:pP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ЧАСТИ</a:t>
            </a:r>
          </a:p>
          <a:p>
            <a:pPr>
              <a:buNone/>
            </a:pPr>
            <a:endParaRPr lang="ru-RU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ru-RU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завязка        кульминация    развязка     </a:t>
            </a:r>
          </a:p>
          <a:p>
            <a:pPr>
              <a:buNone/>
            </a:pP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357818" y="2857496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2786050" y="2714620"/>
            <a:ext cx="100013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4036215" y="3178967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И.Тургенев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5050" y="273050"/>
            <a:ext cx="5568950" cy="585311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«ВОРОБЕЙ»</a:t>
            </a:r>
          </a:p>
          <a:p>
            <a:pPr>
              <a:buNone/>
            </a:pPr>
            <a:endParaRPr lang="ru-RU" b="1" spc="50" dirty="0" smtClean="0">
              <a:ln w="11430"/>
              <a:solidFill>
                <a:schemeClr val="bg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u="sng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Укажи   </a:t>
            </a:r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i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вступление,</a:t>
            </a:r>
          </a:p>
          <a:p>
            <a:pPr>
              <a:buNone/>
            </a:pPr>
            <a:r>
              <a:rPr lang="ru-RU" b="1" i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завязку,</a:t>
            </a:r>
          </a:p>
          <a:p>
            <a:pPr>
              <a:buNone/>
            </a:pPr>
            <a:r>
              <a:rPr lang="ru-RU" b="1" i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кульминацию,</a:t>
            </a:r>
          </a:p>
          <a:p>
            <a:pPr>
              <a:buNone/>
            </a:pPr>
            <a:r>
              <a:rPr lang="ru-RU" b="1" i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развязку,</a:t>
            </a:r>
          </a:p>
          <a:p>
            <a:pPr>
              <a:buNone/>
            </a:pPr>
            <a:r>
              <a:rPr lang="ru-RU" b="1" i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заключение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b="1" dirty="0" smtClean="0"/>
              <a:t>Полевой воробей</a:t>
            </a:r>
            <a:r>
              <a:rPr lang="ru-RU" sz="1800" dirty="0" smtClean="0"/>
              <a:t>,</a:t>
            </a:r>
            <a:br>
              <a:rPr lang="ru-RU" sz="1800" dirty="0" smtClean="0"/>
            </a:br>
            <a:r>
              <a:rPr lang="ru-RU" sz="1800" dirty="0" smtClean="0"/>
              <a:t> или </a:t>
            </a:r>
            <a:r>
              <a:rPr lang="ru-RU" sz="1800" b="1" dirty="0" smtClean="0"/>
              <a:t>красноголовый</a:t>
            </a:r>
            <a:r>
              <a:rPr lang="ru-RU" sz="1800" dirty="0" smtClean="0"/>
              <a:t>, </a:t>
            </a:r>
            <a:br>
              <a:rPr lang="ru-RU" sz="1800" dirty="0" smtClean="0"/>
            </a:br>
            <a:r>
              <a:rPr lang="ru-RU" sz="1800" dirty="0" smtClean="0"/>
              <a:t>или </a:t>
            </a:r>
            <a:r>
              <a:rPr lang="ru-RU" sz="1800" b="1" dirty="0" smtClean="0"/>
              <a:t>деревенский воробей</a:t>
            </a:r>
            <a:r>
              <a:rPr lang="ru-RU" sz="1800" dirty="0" smtClean="0"/>
              <a:t> (устар.) </a:t>
            </a:r>
            <a:endParaRPr lang="ru-RU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428736"/>
            <a:ext cx="4038600" cy="225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8" y="3929066"/>
            <a:ext cx="392909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Местообитания.</a:t>
            </a:r>
            <a:r>
              <a:rPr lang="ru-RU" sz="1400" dirty="0" smtClean="0"/>
              <a:t> Предпочитает открытый </a:t>
            </a:r>
            <a:r>
              <a:rPr lang="ru-RU" sz="1400" dirty="0" err="1" smtClean="0"/>
              <a:t>ландщафт</a:t>
            </a:r>
            <a:r>
              <a:rPr lang="ru-RU" sz="1400" dirty="0" smtClean="0"/>
              <a:t>: опушки леса, сады и огороды. Живет по окраинам городов, в деревнях и поселках, на юге — в лесах и кустарниках.</a:t>
            </a:r>
            <a:br>
              <a:rPr lang="ru-RU" sz="1400" dirty="0" smtClean="0"/>
            </a:br>
            <a:r>
              <a:rPr lang="ru-RU" sz="1400" b="1" dirty="0" smtClean="0"/>
              <a:t>Питание. </a:t>
            </a:r>
            <a:r>
              <a:rPr lang="ru-RU" sz="1400" dirty="0" smtClean="0"/>
              <a:t>Питается различными семенами, птенцов выкармливает насекомыми.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Места гнездования.</a:t>
            </a:r>
            <a:r>
              <a:rPr lang="ru-RU" sz="1400" dirty="0" smtClean="0"/>
              <a:t> Гнездится в деревнях, селах, городах около жилищ человека — в отдельно стоящих домах, сараях и прочих постройках. Нередко поселяется в рощах, парках и садах.</a:t>
            </a:r>
            <a:endParaRPr lang="ru-RU" sz="14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428736"/>
            <a:ext cx="4038600" cy="193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643438" y="3643314"/>
            <a:ext cx="40719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В отличие от </a:t>
            </a:r>
            <a:r>
              <a:rPr lang="ru-RU" sz="1600" b="1" u="sng" dirty="0" smtClean="0">
                <a:solidFill>
                  <a:schemeClr val="accent5">
                    <a:lumMod val="75000"/>
                  </a:schemeClr>
                </a:solidFill>
                <a:hlinkClick r:id="rId6"/>
              </a:rPr>
              <a:t>полевого воробья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 без темных пятен на щеках.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Местообитания.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 Обычен в городах и поселках.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Питание.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Питается семенами, в меньшей степени — насекомыми.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Места гнездования.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 Гнездится у жилищ человека — в городах, деревнях, селах. 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Месторасположение гнезда.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 Гнездится в щелях и углублениях различных строений, под карнизами, </a:t>
            </a:r>
            <a:r>
              <a:rPr lang="ru-RU" dirty="0" smtClean="0"/>
              <a:t>застрехами, иногда в дуплах деревьев.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357166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Домовый воробей</a:t>
            </a:r>
            <a:r>
              <a:rPr lang="ru-RU" dirty="0" smtClean="0"/>
              <a:t>, или</a:t>
            </a:r>
            <a:r>
              <a:rPr lang="ru-RU" b="1" dirty="0" smtClean="0"/>
              <a:t> городской</a:t>
            </a:r>
            <a:r>
              <a:rPr lang="ru-RU" dirty="0" smtClean="0"/>
              <a:t> </a:t>
            </a:r>
            <a:r>
              <a:rPr lang="ru-RU" b="1" dirty="0" smtClean="0"/>
              <a:t>воробей</a:t>
            </a:r>
            <a:r>
              <a:rPr lang="ru-RU" dirty="0" smtClean="0"/>
              <a:t>, или </a:t>
            </a:r>
            <a:r>
              <a:rPr lang="ru-RU" b="1" dirty="0" err="1" smtClean="0"/>
              <a:t>горобец</a:t>
            </a:r>
            <a:r>
              <a:rPr lang="ru-RU" dirty="0" smtClean="0"/>
              <a:t> (устар.) </a:t>
            </a:r>
            <a:endParaRPr lang="ru-RU" dirty="0"/>
          </a:p>
        </p:txBody>
      </p:sp>
      <p:pic>
        <p:nvPicPr>
          <p:cNvPr id="10" name="Безымянный (4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642910" y="3143248"/>
            <a:ext cx="304800" cy="304800"/>
          </a:xfrm>
          <a:prstGeom prst="rect">
            <a:avLst/>
          </a:prstGeom>
        </p:spPr>
      </p:pic>
      <p:pic>
        <p:nvPicPr>
          <p:cNvPr id="11" name="Безымянный (5)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7929586" y="164305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9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Языковой разбор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281518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Вставь буквы:</a:t>
            </a:r>
          </a:p>
          <a:p>
            <a:pPr marL="0" indent="0">
              <a:buNone/>
            </a:pPr>
            <a:r>
              <a:rPr lang="ru-RU" dirty="0" smtClean="0"/>
              <a:t>Ш..л, с..бака,</a:t>
            </a:r>
          </a:p>
          <a:p>
            <a:pPr marL="0" indent="0">
              <a:buNone/>
            </a:pPr>
            <a:r>
              <a:rPr lang="ru-RU" dirty="0" smtClean="0"/>
              <a:t>пр..</a:t>
            </a:r>
            <a:r>
              <a:rPr lang="ru-RU" dirty="0" err="1" smtClean="0"/>
              <a:t>ближался</a:t>
            </a:r>
            <a:r>
              <a:rPr lang="ru-RU" dirty="0" smtClean="0"/>
              <a:t>, уд..лился, г..</a:t>
            </a:r>
            <a:r>
              <a:rPr lang="ru-RU" dirty="0" err="1" smtClean="0"/>
              <a:t>роически</a:t>
            </a:r>
            <a:endParaRPr lang="ru-RU" dirty="0" smtClean="0"/>
          </a:p>
          <a:p>
            <a:pPr marL="0" indent="0">
              <a:buFont typeface="Wingdings" pitchFamily="2" charset="2"/>
              <a:buChar char="Ø"/>
            </a:pPr>
            <a:r>
              <a:rPr lang="ru-RU" sz="2000" b="1" dirty="0" smtClean="0"/>
              <a:t> Объясни правописание окончаний существительных:</a:t>
            </a:r>
          </a:p>
          <a:p>
            <a:pPr marL="0" indent="0">
              <a:buNone/>
            </a:pPr>
            <a:r>
              <a:rPr lang="ru-RU" sz="2000" dirty="0" smtClean="0"/>
              <a:t>Шел по аллее;        вдоль аллеи; усидеть на ветке;  сильнее его воли;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2000" b="1" dirty="0" smtClean="0"/>
              <a:t> Запомните:</a:t>
            </a:r>
          </a:p>
          <a:p>
            <a:pPr marL="0" indent="0">
              <a:buNone/>
            </a:pPr>
            <a:r>
              <a:rPr lang="ru-RU" sz="2000" dirty="0" smtClean="0"/>
              <a:t>   как бы зачуяв, желтизна, отчаянный, смущенный,  благоговея.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ru-RU" sz="2000" b="1" i="1" dirty="0" smtClean="0"/>
              <a:t>Отметь слова и выражения, которые помогают нам ярко представить страх и отчаяние старого воробья.</a:t>
            </a:r>
          </a:p>
          <a:p>
            <a:pPr marL="457200" indent="-457200">
              <a:buNone/>
            </a:pPr>
            <a:endParaRPr lang="ru-RU" sz="2000" b="1" i="1" dirty="0" smtClean="0"/>
          </a:p>
          <a:p>
            <a:pPr marL="457200" indent="-457200">
              <a:buNone/>
            </a:pPr>
            <a:r>
              <a:rPr lang="ru-RU" sz="2000" b="1" i="1" dirty="0" smtClean="0"/>
              <a:t>2. Покажите, как самоотверженно бросился воробей спасать своё детище.</a:t>
            </a:r>
          </a:p>
          <a:p>
            <a:pPr marL="457200" indent="-457200">
              <a:buNone/>
            </a:pPr>
            <a:endParaRPr lang="ru-RU" sz="2000" b="1" i="1" dirty="0" smtClean="0"/>
          </a:p>
          <a:p>
            <a:pPr marL="457200" indent="-457200">
              <a:buNone/>
            </a:pPr>
            <a:r>
              <a:rPr lang="ru-RU" sz="2000" b="1" i="1" dirty="0" smtClean="0"/>
              <a:t>3. Отметьте слова, которые особенно ярко выражают восхищение автора силою любви.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3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Композиция рассказа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3000372"/>
            <a:ext cx="25717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Вступление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3000372"/>
            <a:ext cx="150019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завязка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6314" y="3000372"/>
            <a:ext cx="171451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развязка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15140" y="3000372"/>
            <a:ext cx="228601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Заключение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928926" y="3429000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428992" y="1857364"/>
            <a:ext cx="271464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Кульминация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Изложение по рассказу Н.Носова </a:t>
            </a:r>
            <a:r>
              <a:rPr lang="ru-RU" dirty="0" smtClean="0"/>
              <a:t>«Снегири»,</a:t>
            </a:r>
            <a:br>
              <a:rPr lang="ru-RU" dirty="0" smtClean="0"/>
            </a:br>
            <a:r>
              <a:rPr lang="ru-RU" dirty="0" smtClean="0"/>
              <a:t>6 класс.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881737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0"/>
            <a:ext cx="48482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572000" y="2333685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               </a:t>
            </a:r>
            <a:r>
              <a:rPr lang="ru-RU" dirty="0" smtClean="0"/>
              <a:t>Птица чуть крупнее </a:t>
            </a:r>
            <a:r>
              <a:rPr lang="ru-RU" b="1" u="sng" dirty="0" smtClean="0">
                <a:hlinkClick r:id="rId4"/>
              </a:rPr>
              <a:t>воробья</a:t>
            </a:r>
            <a:r>
              <a:rPr lang="ru-RU" dirty="0" smtClean="0"/>
              <a:t>, очень плотного сложения, голубовато-серая сверху с черными шапочкой, подбородком, крыльями и хвостом, белыми надхвостьем и полосой на крыле. Молодые птицы без черной шапочки. Полоса на крыле чисто-белая; щеки и грудь у самцов красные (на Кавказе и большей части лесной зоны) или красно-розовые (у птиц из Магаданской области, с Камчатки и Северных Курил); у самок и молодых птиц — буровато-серые.</a:t>
            </a:r>
            <a:br>
              <a:rPr lang="ru-RU" dirty="0" smtClean="0"/>
            </a:br>
            <a:r>
              <a:rPr lang="ru-RU" dirty="0" smtClean="0"/>
              <a:t>  Голос — мягкое протяжное “дню” или “</a:t>
            </a:r>
            <a:r>
              <a:rPr lang="ru-RU" dirty="0" err="1" smtClean="0"/>
              <a:t>фью-фью</a:t>
            </a:r>
            <a:r>
              <a:rPr lang="ru-RU" dirty="0" smtClean="0"/>
              <a:t>”; песня трескучая, с флейтовыми и свистовыми звуками.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Безымянный (3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571736" y="207167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Языковой анализ текста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800" b="1" i="1" dirty="0" smtClean="0"/>
              <a:t>Объясните правописание орфограмм:</a:t>
            </a:r>
          </a:p>
          <a:p>
            <a:pPr>
              <a:buNone/>
            </a:pPr>
            <a:r>
              <a:rPr lang="ru-RU" dirty="0" smtClean="0"/>
              <a:t>    росла, облако, величина, горошина, потому что, наслаждаться, обладатель, преподаваться мечтой.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/>
              <a:t>Запомни выделенные орфограммы:</a:t>
            </a:r>
          </a:p>
          <a:p>
            <a:pPr>
              <a:buNone/>
            </a:pPr>
            <a:r>
              <a:rPr lang="ru-RU" sz="2800" b="1" i="1" dirty="0" smtClean="0"/>
              <a:t> </a:t>
            </a:r>
            <a:r>
              <a:rPr lang="ru-RU" b="1" dirty="0" smtClean="0"/>
              <a:t>Ни</a:t>
            </a:r>
            <a:r>
              <a:rPr lang="ru-RU" dirty="0" smtClean="0"/>
              <a:t>кто </a:t>
            </a:r>
            <a:r>
              <a:rPr lang="ru-RU" b="1" dirty="0" smtClean="0"/>
              <a:t>ни</a:t>
            </a:r>
            <a:r>
              <a:rPr lang="ru-RU" dirty="0" smtClean="0"/>
              <a:t>когда </a:t>
            </a:r>
            <a:r>
              <a:rPr lang="ru-RU" b="1" dirty="0" smtClean="0"/>
              <a:t>не</a:t>
            </a:r>
            <a:r>
              <a:rPr lang="ru-RU" dirty="0" smtClean="0"/>
              <a:t> дарил мне </a:t>
            </a:r>
            <a:r>
              <a:rPr lang="ru-RU" b="1" dirty="0" smtClean="0"/>
              <a:t>ни</a:t>
            </a:r>
            <a:r>
              <a:rPr lang="ru-RU" dirty="0" smtClean="0"/>
              <a:t> снегиря, </a:t>
            </a:r>
            <a:r>
              <a:rPr lang="ru-RU" b="1" dirty="0" smtClean="0"/>
              <a:t>ни</a:t>
            </a:r>
          </a:p>
          <a:p>
            <a:pPr>
              <a:buNone/>
            </a:pPr>
            <a:r>
              <a:rPr lang="ru-RU" dirty="0" smtClean="0"/>
              <a:t>какой- </a:t>
            </a:r>
            <a:r>
              <a:rPr lang="ru-RU" dirty="0" err="1" smtClean="0"/>
              <a:t>нибудь</a:t>
            </a:r>
            <a:r>
              <a:rPr lang="ru-RU" dirty="0" smtClean="0"/>
              <a:t> другой птички в клетке.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Михаил Михайлович Пришвин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352956" cy="504351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М.М.Пришвин прожил большую и интересную жизнь: он умер в 1954 году в возрасте 81 года. </a:t>
            </a:r>
          </a:p>
          <a:p>
            <a:pPr>
              <a:buNone/>
            </a:pPr>
            <a:r>
              <a:rPr lang="ru-RU" sz="2000" dirty="0" smtClean="0"/>
              <a:t>           Пришвин  умел одинаково хорошо писать и для взрослых, и для детей.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Он очень любил природу, вот почему  в его книгах  так много рассказов о животных, птицах, о лесе, о травах  и о цветах. Пришвин писал о природе, и фотографировал ее, находя милые, трогательные сюжеты. </a:t>
            </a:r>
            <a:endParaRPr lang="ru-RU" sz="2000" dirty="0"/>
          </a:p>
        </p:txBody>
      </p:sp>
      <p:pic>
        <p:nvPicPr>
          <p:cNvPr id="7" name="Содержимое 6" descr="writer_rus15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42036" y="1643050"/>
            <a:ext cx="3659053" cy="4738473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b="1" i="1" dirty="0" smtClean="0"/>
              <a:t>Найдите сложноподчиненное предложение, расставьте в нем знаки препинания.</a:t>
            </a:r>
          </a:p>
          <a:p>
            <a:pPr>
              <a:buFont typeface="Wingdings" pitchFamily="2" charset="2"/>
              <a:buChar char="v"/>
            </a:pPr>
            <a:endParaRPr lang="ru-RU" b="1" i="1" dirty="0" smtClean="0"/>
          </a:p>
          <a:p>
            <a:pPr>
              <a:buFont typeface="Wingdings" pitchFamily="2" charset="2"/>
              <a:buChar char="v"/>
            </a:pPr>
            <a:r>
              <a:rPr lang="ru-RU" b="1" i="1" dirty="0" smtClean="0"/>
              <a:t>Найдите в тексте восклицательные предложения, постарайтесь использовать их в изложении.</a:t>
            </a:r>
            <a:endParaRPr lang="ru-RU" b="1" i="1" dirty="0"/>
          </a:p>
        </p:txBody>
      </p:sp>
      <p:sp>
        <p:nvSpPr>
          <p:cNvPr id="4" name="Улыбающееся лицо 3"/>
          <p:cNvSpPr/>
          <p:nvPr/>
        </p:nvSpPr>
        <p:spPr>
          <a:xfrm rot="19714036">
            <a:off x="785786" y="285728"/>
            <a:ext cx="914400" cy="857256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1500166" y="0"/>
            <a:ext cx="2143140" cy="1414442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5000628" y="0"/>
            <a:ext cx="2143140" cy="1414442"/>
          </a:xfrm>
          <a:prstGeom prst="cloud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7286644" y="642918"/>
            <a:ext cx="2143140" cy="1414442"/>
          </a:xfrm>
          <a:prstGeom prst="cloud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ВЫ ЧИТАЛИ?</a:t>
            </a:r>
            <a:endParaRPr lang="ru-RU" dirty="0"/>
          </a:p>
        </p:txBody>
      </p:sp>
      <p:pic>
        <p:nvPicPr>
          <p:cNvPr id="5" name="Рисунок 4" descr="an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2857496"/>
            <a:ext cx="2071702" cy="250033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В начальных классах вы читали рассказы Пришвина:</a:t>
            </a:r>
          </a:p>
          <a:p>
            <a:r>
              <a:rPr lang="ru-RU" dirty="0" smtClean="0"/>
              <a:t>«Ребята и утята»</a:t>
            </a:r>
          </a:p>
          <a:p>
            <a:r>
              <a:rPr lang="ru-RU" dirty="0" smtClean="0"/>
              <a:t>«Золотой луг»</a:t>
            </a:r>
          </a:p>
          <a:p>
            <a:r>
              <a:rPr lang="ru-RU" dirty="0" smtClean="0"/>
              <a:t>«Птицы под снегом»</a:t>
            </a:r>
          </a:p>
          <a:p>
            <a:r>
              <a:rPr lang="ru-RU" dirty="0" smtClean="0"/>
              <a:t>Рассказы о синичках,</a:t>
            </a:r>
          </a:p>
          <a:p>
            <a:pPr>
              <a:buNone/>
            </a:pPr>
            <a:r>
              <a:rPr lang="ru-RU" dirty="0" smtClean="0"/>
              <a:t>      о  лесной полянке.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57163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mbria" pitchFamily="18" charset="0"/>
              </a:rPr>
              <a:t>Вопросы для беседы :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14620"/>
            <a:ext cx="6400800" cy="292418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Понравился ли рассказ?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Кто видел  журавля?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Расскажите о нем.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Журка-</a:t>
            </a:r>
            <a:r>
              <a:rPr lang="ru-RU" dirty="0" smtClean="0"/>
              <a:t> это журавль.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281518" cy="504351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Журавль очень прожорлив  и за недостатком корма… глотает все, что не попало: семена разных трав, ягоды всякого рода, мелких насекомых и земляных червей, наконец, ящериц, лягушек, мышей…и всяких змей…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4351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</a:t>
            </a:r>
            <a:r>
              <a:rPr lang="ru-RU" sz="1800" b="1" i="1" dirty="0" smtClean="0"/>
              <a:t>Журавль – птица болотная, т.е. они не могут плавать по воде, как утки, гуси, лебеди (водоплавающие птицы).</a:t>
            </a:r>
            <a:endParaRPr lang="ru-RU" sz="18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500174"/>
            <a:ext cx="355282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Безымянный (2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5715008" y="464344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3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изложения: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1.Поймали молодого журавля.</a:t>
            </a:r>
          </a:p>
          <a:p>
            <a:pPr>
              <a:buNone/>
            </a:pPr>
            <a:r>
              <a:rPr lang="ru-RU" dirty="0" smtClean="0"/>
              <a:t>2.Сколько он может съесть?</a:t>
            </a:r>
          </a:p>
          <a:p>
            <a:pPr>
              <a:buNone/>
            </a:pPr>
            <a:r>
              <a:rPr lang="ru-RU" dirty="0" smtClean="0"/>
              <a:t>3.Журавль стал ручным.</a:t>
            </a:r>
          </a:p>
          <a:p>
            <a:pPr>
              <a:buNone/>
            </a:pPr>
            <a:r>
              <a:rPr lang="ru-RU" dirty="0" smtClean="0"/>
              <a:t>4.Нельзя не летать.</a:t>
            </a:r>
          </a:p>
          <a:p>
            <a:pPr>
              <a:buNone/>
            </a:pPr>
            <a:r>
              <a:rPr lang="ru-RU" dirty="0" smtClean="0"/>
              <a:t>5. Вот </a:t>
            </a:r>
            <a:r>
              <a:rPr lang="ru-RU" smtClean="0"/>
              <a:t>это аппетит!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643073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Имя прилагательное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6класс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Из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" y="2967335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Изложение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К. Паустовский 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«Желтый цвет»</a:t>
            </a:r>
            <a:endParaRPr lang="ru-RU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К.Паустовский</a:t>
            </a:r>
            <a:endParaRPr lang="ru-RU" dirty="0"/>
          </a:p>
        </p:txBody>
      </p:sp>
      <p:pic>
        <p:nvPicPr>
          <p:cNvPr id="5" name="Содержимое 4" descr="Autumn Leav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285860"/>
            <a:ext cx="5286412" cy="514353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9256" y="1357298"/>
            <a:ext cx="3714744" cy="5500702"/>
          </a:xfrm>
        </p:spPr>
        <p:txBody>
          <a:bodyPr>
            <a:normAutofit/>
          </a:bodyPr>
          <a:lstStyle/>
          <a:p>
            <a:pPr marL="95250" indent="-9525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Уже румянит осень клёны..</a:t>
            </a:r>
            <a:r>
              <a:rPr lang="ru-RU" dirty="0" smtClean="0"/>
              <a:t>(А.Майков)</a:t>
            </a:r>
          </a:p>
          <a:p>
            <a:pPr marL="95250" indent="-95250">
              <a:buNone/>
            </a:pPr>
            <a:r>
              <a:rPr lang="ru-RU" dirty="0" smtClean="0"/>
              <a:t> </a:t>
            </a:r>
            <a:r>
              <a:rPr lang="ru-RU" i="1" dirty="0" smtClean="0"/>
              <a:t>В лесу горит костер</a:t>
            </a:r>
          </a:p>
          <a:p>
            <a:pPr marL="95250" indent="-95250">
              <a:buNone/>
            </a:pPr>
            <a:r>
              <a:rPr lang="ru-RU" i="1" dirty="0" smtClean="0"/>
              <a:t>Рябины красной…</a:t>
            </a:r>
          </a:p>
          <a:p>
            <a:pPr marL="95250" indent="-95250">
              <a:buNone/>
            </a:pPr>
            <a:r>
              <a:rPr lang="ru-RU" dirty="0" smtClean="0"/>
              <a:t>              (С.Есенин)</a:t>
            </a:r>
          </a:p>
          <a:p>
            <a:pPr marL="95250" indent="-95250">
              <a:buNone/>
            </a:pPr>
            <a:r>
              <a:rPr lang="ru-RU" b="1" i="1" dirty="0" smtClean="0"/>
              <a:t>Роняет лес багряный свой убор…</a:t>
            </a:r>
          </a:p>
          <a:p>
            <a:pPr marL="95250" indent="-95250">
              <a:buNone/>
            </a:pPr>
            <a:r>
              <a:rPr lang="ru-RU" dirty="0" smtClean="0"/>
              <a:t>               (А.Пушкин)</a:t>
            </a:r>
          </a:p>
          <a:p>
            <a:pPr marL="95250" indent="-95250">
              <a:buNone/>
            </a:pPr>
            <a:r>
              <a:rPr lang="ru-RU" i="1" dirty="0" smtClean="0"/>
              <a:t>Все деревья блистают</a:t>
            </a:r>
          </a:p>
          <a:p>
            <a:pPr marL="95250" indent="-95250">
              <a:buNone/>
            </a:pPr>
            <a:r>
              <a:rPr lang="ru-RU" i="1" dirty="0" smtClean="0"/>
              <a:t>В разноцветном уборе</a:t>
            </a:r>
          </a:p>
          <a:p>
            <a:pPr marL="95250" indent="-95250">
              <a:buNone/>
            </a:pPr>
            <a:r>
              <a:rPr lang="ru-RU" dirty="0" smtClean="0"/>
              <a:t>                (К.Бальмонт)</a:t>
            </a:r>
          </a:p>
          <a:p>
            <a:pPr marL="95250" indent="-95250">
              <a:buNone/>
            </a:pPr>
            <a:endParaRPr lang="ru-RU" dirty="0" smtClean="0"/>
          </a:p>
          <a:p>
            <a:pPr marL="95250" indent="-952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73050"/>
            <a:ext cx="3143272" cy="1162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Паустовский Константин Георгиевич</a:t>
            </a:r>
            <a:br>
              <a:rPr lang="ru-RU" dirty="0" smtClean="0"/>
            </a:br>
            <a:r>
              <a:rPr lang="ru-RU" dirty="0" smtClean="0"/>
              <a:t>(1892—1968)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57166"/>
            <a:ext cx="5043494" cy="628654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Русский писатель. </a:t>
            </a:r>
            <a:r>
              <a:rPr lang="ru-RU" dirty="0" smtClean="0"/>
              <a:t>Родился </a:t>
            </a:r>
            <a:r>
              <a:rPr lang="ru-RU" dirty="0" smtClean="0"/>
              <a:t>в Москве. Кроме него, в семье было ещё трое детей ­два брата и сестра. Отец писателя был железнодорожным служащим, и семья часто переезжала с места на место: после Москвы они жили в Пскове, Вильно, Киеве. В 1911, в последнем классе гимназии, Костя Паус­товский написал свой первый рассказ, и он был напеча­тан в киевском литературном журнале «Огни». </a:t>
            </a:r>
          </a:p>
          <a:p>
            <a:r>
              <a:rPr lang="ru-RU" dirty="0" smtClean="0"/>
              <a:t>Константин Георгиевич переменил много профессий: он был вожатым и кондуктором московского трамвая, рабочим на металлургических заводах в Донбассе и Та­ганроге, рыбаком, санитаром в армии во время Первой мировой войны, служащим, преподавателем рус­ской литературы, журналистом. В гражданскую войну Паус­товский воевал в Красной Армии. Во время Великой Оте­чественной войны был военным корреспондентом на Юж­ном фронте.</a:t>
            </a:r>
          </a:p>
          <a:p>
            <a:r>
              <a:rPr lang="ru-RU" dirty="0" smtClean="0"/>
              <a:t>За свою большую писательскую жизнь он побывал во многих уголках нашей страны. «Почти каждая моя книга — это поездка. Или, вернее, каждая поездка – это книга», — говорил Паустовский. Он изъездил Кав­каз и Украину, Волгу, Каму, Дон, Днепр, Оку и Десну, был в Средней Азии, на Алтае, в Сибири, </a:t>
            </a:r>
            <a:r>
              <a:rPr lang="ru-RU" dirty="0" err="1" smtClean="0"/>
              <a:t>Прионежье</a:t>
            </a:r>
            <a:r>
              <a:rPr lang="ru-RU" dirty="0" smtClean="0"/>
              <a:t>, на </a:t>
            </a:r>
            <a:r>
              <a:rPr lang="ru-RU" dirty="0" smtClean="0"/>
              <a:t>Балтике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Но особенно горячо полюбил он Мещеру — сказочно красивый край между Владимиром и Рязанью, — куда приехал впервые в 1930. Там было всё, что привлека­ло писателя с самого детства, — «глухие леса, озёра, изви­листые лесные реки, заброшенные дороги и даже постоя­лые дворы». Паустовский писал, что Мещере он «обя­зан многими своими рассказами, «Летними днями» и ма­ленькой повестью «Мещерская сторона». Перу Паустовского принадлежат цикл рассказов для детей и несколько сказок. Они учат любить род­ную природу, быть наблюдательным, видеть в обычном необычное и уметь фантазировать, быть добрым, честным, способным признать и самому исправить свою вину. Эти важные человеческие качества так необходимы в жизни.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857364"/>
            <a:ext cx="28575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495</TotalTime>
  <Words>1046</Words>
  <Application>Microsoft Office PowerPoint</Application>
  <PresentationFormat>Экран (4:3)</PresentationFormat>
  <Paragraphs>120</Paragraphs>
  <Slides>20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Глагол                                                 Изложение по рассказу М.Пришвина «Журка»,  6 класс.  </vt:lpstr>
      <vt:lpstr>Михаил Михайлович Пришвин</vt:lpstr>
      <vt:lpstr>ЧТО ВЫ ЧИТАЛИ?</vt:lpstr>
      <vt:lpstr>Вопросы для беседы :</vt:lpstr>
      <vt:lpstr>Журка- это журавль.</vt:lpstr>
      <vt:lpstr>План изложения:</vt:lpstr>
      <vt:lpstr>Имя прилагательное 6класс</vt:lpstr>
      <vt:lpstr>К.Паустовский</vt:lpstr>
      <vt:lpstr>Паустовский Константин Георгиевич (1892—1968)</vt:lpstr>
      <vt:lpstr>Языковой разбор текста</vt:lpstr>
      <vt:lpstr>Типы речи</vt:lpstr>
      <vt:lpstr>В основе рассказа лежит событие (случай, эпизод, происшествие)</vt:lpstr>
      <vt:lpstr>И.Тургенев </vt:lpstr>
      <vt:lpstr>Полевой воробей,  или красноголовый,  или деревенский воробей (устар.) </vt:lpstr>
      <vt:lpstr>Языковой разбор</vt:lpstr>
      <vt:lpstr>Композиция рассказа</vt:lpstr>
      <vt:lpstr>Изложение по рассказу Н.Носова «Снегири», 6 класс.</vt:lpstr>
      <vt:lpstr>Слайд 18</vt:lpstr>
      <vt:lpstr>Языковой анализ текста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Изложение по рассказу М.Пришвина «Журка»,  6 класс.  Тема: Глагол</dc:title>
  <dc:creator>Боздунова</dc:creator>
  <cp:lastModifiedBy>АННА</cp:lastModifiedBy>
  <cp:revision>54</cp:revision>
  <dcterms:created xsi:type="dcterms:W3CDTF">2008-01-02T13:57:54Z</dcterms:created>
  <dcterms:modified xsi:type="dcterms:W3CDTF">2010-09-21T11:41:19Z</dcterms:modified>
</cp:coreProperties>
</file>