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24" r:id="rId4"/>
    <p:sldId id="303" r:id="rId5"/>
    <p:sldId id="321" r:id="rId6"/>
    <p:sldId id="304" r:id="rId7"/>
    <p:sldId id="322" r:id="rId8"/>
    <p:sldId id="319" r:id="rId9"/>
    <p:sldId id="320" r:id="rId10"/>
    <p:sldId id="307" r:id="rId11"/>
    <p:sldId id="311" r:id="rId12"/>
    <p:sldId id="316" r:id="rId13"/>
    <p:sldId id="313" r:id="rId14"/>
    <p:sldId id="325" r:id="rId15"/>
    <p:sldId id="323" r:id="rId16"/>
    <p:sldId id="310" r:id="rId17"/>
    <p:sldId id="317" r:id="rId18"/>
    <p:sldId id="326" r:id="rId19"/>
    <p:sldId id="314" r:id="rId20"/>
    <p:sldId id="327" r:id="rId21"/>
    <p:sldId id="318" r:id="rId22"/>
    <p:sldId id="265" r:id="rId23"/>
    <p:sldId id="30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99FF"/>
    <a:srgbClr val="5CB090"/>
    <a:srgbClr val="8AF68A"/>
    <a:srgbClr val="808000"/>
    <a:srgbClr val="FFFF66"/>
    <a:srgbClr val="99FF66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72A6A-0F63-4C0C-99B5-CF1963DFA646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A62F8-F975-4070-89CE-B16A342EB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3361-9F9D-458A-9067-47FBC90AF5C8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53FD0-5E54-437C-BDBA-738F82F33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9EB66-8F1D-4A4B-BBAE-88B86DA7F833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E820-A29E-40AC-B43E-5D7FD54E9C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5223B-E96F-4941-92CC-85D8416B0B15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5DEC8-91D1-4608-8698-AACC641AF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B769-7DF6-42D0-BA7B-3BB32F3D8C01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AD904-3264-42C5-A0EE-2FA7A7E11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98E22-052B-448A-9359-89E0EAB1F2CB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0EC8F-438F-4ED2-8944-BC56FFC4D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DDEA-EBFB-4893-BC68-3D4041F7E56B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36F30-5DB6-433C-917D-2B47B0A07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8488-B5B8-443D-8230-9655C8CBED3B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5D114-22B9-4911-8ED9-46F9C54D4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9EE0D-1767-4087-BD84-1D44DC013FFF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1F2DD-CFCF-4058-9E86-A6E0F7C89C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CE8CC-F358-4E2E-98C5-675F0A7A5F0A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BCE11-96F5-48C6-9B16-9473A8BDA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CA419-3F67-43FC-ABCA-58A668AE2F67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CABF-28BB-44A5-8160-92A61C3A5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3694F2-75A9-45B9-9234-D31EDD7CE525}" type="datetimeFigureOut">
              <a:rPr lang="ru-RU"/>
              <a:pPr>
                <a:defRPr/>
              </a:pPr>
              <a:t>19.02.2013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4ACC19-05A1-4DDB-B655-1DEFE5AF4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2268538" y="1484313"/>
            <a:ext cx="6289675" cy="2055812"/>
          </a:xfrm>
        </p:spPr>
        <p:txBody>
          <a:bodyPr/>
          <a:lstStyle/>
          <a:p>
            <a:pPr eaLnBrk="1" hangingPunct="1"/>
            <a:r>
              <a:rPr lang="ru-RU" sz="4800" b="1" dirty="0" smtClean="0">
                <a:solidFill>
                  <a:srgbClr val="FFCC00"/>
                </a:solidFill>
                <a:latin typeface="Arial" charset="0"/>
              </a:rPr>
              <a:t>Учимся писать сочинение.</a:t>
            </a:r>
            <a:br>
              <a:rPr lang="ru-RU" sz="4800" b="1" dirty="0" smtClean="0">
                <a:solidFill>
                  <a:srgbClr val="FFCC00"/>
                </a:solidFill>
                <a:latin typeface="Arial" charset="0"/>
              </a:rPr>
            </a:br>
            <a:r>
              <a:rPr lang="ru-RU" sz="4800" b="1" dirty="0" smtClean="0">
                <a:solidFill>
                  <a:srgbClr val="FFCC00"/>
                </a:solidFill>
                <a:latin typeface="Arial" charset="0"/>
              </a:rPr>
              <a:t>ГИА 2013</a:t>
            </a:r>
            <a:br>
              <a:rPr lang="ru-RU" sz="4800" b="1" dirty="0" smtClean="0">
                <a:solidFill>
                  <a:srgbClr val="FFCC00"/>
                </a:solidFill>
                <a:latin typeface="Arial" charset="0"/>
              </a:rPr>
            </a:br>
            <a:r>
              <a:rPr lang="ru-RU" sz="4800" b="1" dirty="0" smtClean="0">
                <a:solidFill>
                  <a:srgbClr val="FFCC00"/>
                </a:solidFill>
                <a:latin typeface="Arial" charset="0"/>
              </a:rPr>
              <a:t> </a:t>
            </a:r>
            <a:r>
              <a:rPr lang="ru-RU" sz="3200" b="1" dirty="0" smtClean="0">
                <a:solidFill>
                  <a:srgbClr val="FFCC00"/>
                </a:solidFill>
                <a:latin typeface="Arial" charset="0"/>
              </a:rPr>
              <a:t>Часть С2</a:t>
            </a: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675" y="4221163"/>
            <a:ext cx="5400675" cy="863600"/>
          </a:xfrm>
        </p:spPr>
        <p:txBody>
          <a:bodyPr/>
          <a:lstStyle/>
          <a:p>
            <a:pPr eaLnBrk="1" hangingPunct="1"/>
            <a:endParaRPr lang="ru-RU" sz="1800" b="1" dirty="0" smtClean="0">
              <a:solidFill>
                <a:srgbClr val="FFFF99"/>
              </a:solidFill>
              <a:latin typeface="Arial" charset="0"/>
            </a:endParaRPr>
          </a:p>
          <a:p>
            <a:pPr eaLnBrk="1" hangingPunct="1"/>
            <a:r>
              <a:rPr lang="ru-RU" sz="1800" b="1" dirty="0" smtClean="0">
                <a:solidFill>
                  <a:srgbClr val="FFFF66"/>
                </a:solidFill>
                <a:latin typeface="Arial" charset="0"/>
              </a:rPr>
              <a:t>(По темам сборника И. П. </a:t>
            </a:r>
            <a:r>
              <a:rPr lang="ru-RU" sz="1800" b="1" dirty="0" err="1" smtClean="0">
                <a:solidFill>
                  <a:srgbClr val="FFFF66"/>
                </a:solidFill>
                <a:latin typeface="Arial" charset="0"/>
              </a:rPr>
              <a:t>Цыбулько</a:t>
            </a:r>
            <a:r>
              <a:rPr lang="ru-RU" sz="1800" b="1" dirty="0" smtClean="0">
                <a:solidFill>
                  <a:srgbClr val="FFFF66"/>
                </a:solidFill>
                <a:latin typeface="Arial" charset="0"/>
              </a:rPr>
              <a:t>)</a:t>
            </a:r>
          </a:p>
        </p:txBody>
      </p:sp>
      <p:sp>
        <p:nvSpPr>
          <p:cNvPr id="21" name="Минус 20"/>
          <p:cNvSpPr/>
          <p:nvPr/>
        </p:nvSpPr>
        <p:spPr>
          <a:xfrm rot="19618086">
            <a:off x="674688" y="5768975"/>
            <a:ext cx="914400" cy="914400"/>
          </a:xfrm>
          <a:prstGeom prst="mathMin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317" name="Рисунок 12" descr="0_8d885_57144c4b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333375"/>
            <a:ext cx="13684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971550" y="692150"/>
            <a:ext cx="935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CC00"/>
                </a:solidFill>
              </a:rPr>
              <a:t> </a:t>
            </a:r>
            <a:r>
              <a:rPr lang="ru-RU" sz="2000" b="1">
                <a:solidFill>
                  <a:srgbClr val="00CC00"/>
                </a:solidFill>
              </a:rPr>
              <a:t>ГИА</a:t>
            </a:r>
          </a:p>
          <a:p>
            <a:r>
              <a:rPr lang="ru-RU" sz="2000" b="1">
                <a:solidFill>
                  <a:srgbClr val="00CC00"/>
                </a:solidFill>
              </a:rPr>
              <a:t> 2013</a:t>
            </a:r>
          </a:p>
        </p:txBody>
      </p:sp>
      <p:pic>
        <p:nvPicPr>
          <p:cNvPr id="13319" name="Picture 7" descr="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80251">
            <a:off x="1116013" y="2492375"/>
            <a:ext cx="190023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924300" y="5516563"/>
            <a:ext cx="49895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FFFF66"/>
                </a:solidFill>
              </a:rPr>
              <a:t>Бабенко Елена Анатольевна,</a:t>
            </a:r>
            <a:endParaRPr lang="ru-RU" sz="1600" b="1" dirty="0">
              <a:solidFill>
                <a:srgbClr val="FFFF66"/>
              </a:solidFill>
            </a:endParaRPr>
          </a:p>
          <a:p>
            <a:r>
              <a:rPr lang="ru-RU" sz="1600" b="1" dirty="0">
                <a:solidFill>
                  <a:srgbClr val="FFFF66"/>
                </a:solidFill>
              </a:rPr>
              <a:t>учитель русского языка и литературы</a:t>
            </a:r>
          </a:p>
          <a:p>
            <a:r>
              <a:rPr lang="ru-RU" sz="1600" b="1" dirty="0" smtClean="0">
                <a:solidFill>
                  <a:srgbClr val="FFFF66"/>
                </a:solidFill>
              </a:rPr>
              <a:t>ГБОУ СОШ №2044, г.Москва.</a:t>
            </a:r>
            <a:endParaRPr lang="ru-RU" sz="1600" b="1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/>
          </p:cNvSpPr>
          <p:nvPr>
            <p:ph type="title"/>
          </p:nvPr>
        </p:nvSpPr>
        <p:spPr>
          <a:xfrm>
            <a:off x="457200" y="549275"/>
            <a:ext cx="8002588" cy="868363"/>
          </a:xfrm>
        </p:spPr>
        <p:txBody>
          <a:bodyPr/>
          <a:lstStyle/>
          <a:p>
            <a:pPr>
              <a:defRPr/>
            </a:pPr>
            <a:r>
              <a:rPr lang="ru-RU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Композиция </a:t>
            </a:r>
            <a:br>
              <a:rPr lang="ru-RU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сочинения-рассуждения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1"/>
          </p:nvPr>
        </p:nvSpPr>
        <p:spPr>
          <a:xfrm>
            <a:off x="457200" y="1916113"/>
            <a:ext cx="8002588" cy="421005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</a:t>
            </a:r>
            <a:r>
              <a:rPr lang="ru-RU" sz="2800" b="1" dirty="0" smtClean="0">
                <a:latin typeface="Arial" charset="0"/>
              </a:rPr>
              <a:t>1. Вступление. Тезис</a:t>
            </a:r>
            <a:endParaRPr lang="ru-RU" sz="2800" dirty="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dirty="0" smtClean="0">
                <a:latin typeface="Arial" charset="0"/>
              </a:rPr>
              <a:t>       Формулировка тезиса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dirty="0" smtClean="0">
                <a:latin typeface="Arial" charset="0"/>
              </a:rPr>
              <a:t>   2. Основная часть. Доказательства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dirty="0" smtClean="0">
                <a:latin typeface="Arial" charset="0"/>
              </a:rPr>
              <a:t>       </a:t>
            </a:r>
            <a:r>
              <a:rPr lang="ru-RU" sz="2800" dirty="0" smtClean="0">
                <a:latin typeface="Arial" charset="0"/>
              </a:rPr>
              <a:t>Теоретическое рассуждение (как ты понимаешь это высказывание), подкреплённое двумя примерами. </a:t>
            </a:r>
            <a:r>
              <a:rPr lang="ru-RU" sz="2800" b="1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dirty="0" smtClean="0">
                <a:latin typeface="Arial" charset="0"/>
              </a:rPr>
              <a:t>   3. Заключение. Вывод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r>
              <a:rPr lang="ru-RU" sz="2800" b="1" dirty="0" smtClean="0">
                <a:latin typeface="Arial" charset="0"/>
              </a:rPr>
              <a:t>     </a:t>
            </a:r>
            <a:r>
              <a:rPr lang="ru-RU" sz="2000" b="1" i="1" dirty="0" smtClean="0">
                <a:solidFill>
                  <a:srgbClr val="00CC00"/>
                </a:solidFill>
                <a:latin typeface="Arial" charset="0"/>
              </a:rPr>
              <a:t>Каждая часть сочинения пишется с красной строки.</a:t>
            </a:r>
          </a:p>
          <a:p>
            <a:pPr>
              <a:lnSpc>
                <a:spcPct val="90000"/>
              </a:lnSpc>
              <a:defRPr/>
            </a:pPr>
            <a:endParaRPr lang="ru-RU" sz="2000" i="1" dirty="0" smtClean="0">
              <a:solidFill>
                <a:srgbClr val="00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Выгнутая вверх стрелка 18"/>
          <p:cNvSpPr>
            <a:spLocks noChangeArrowheads="1"/>
          </p:cNvSpPr>
          <p:nvPr/>
        </p:nvSpPr>
        <p:spPr bwMode="auto">
          <a:xfrm>
            <a:off x="1619250" y="1052513"/>
            <a:ext cx="5761038" cy="1081087"/>
          </a:xfrm>
          <a:prstGeom prst="curvedDownArrow">
            <a:avLst>
              <a:gd name="adj1" fmla="val 21932"/>
              <a:gd name="adj2" fmla="val 43840"/>
              <a:gd name="adj3" fmla="val 25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54" name="Выгнутая вверх стрелка 19"/>
          <p:cNvSpPr>
            <a:spLocks noChangeArrowheads="1"/>
          </p:cNvSpPr>
          <p:nvPr/>
        </p:nvSpPr>
        <p:spPr bwMode="auto">
          <a:xfrm rot="10800000">
            <a:off x="1692275" y="4292600"/>
            <a:ext cx="5643563" cy="928688"/>
          </a:xfrm>
          <a:prstGeom prst="curvedDownArrow">
            <a:avLst>
              <a:gd name="adj1" fmla="val 25011"/>
              <a:gd name="adj2" fmla="val 49994"/>
              <a:gd name="adj3" fmla="val 25000"/>
            </a:avLst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23555" name="Rectangle 11"/>
          <p:cNvSpPr>
            <a:spLocks noChangeArrowheads="1"/>
          </p:cNvSpPr>
          <p:nvPr/>
        </p:nvSpPr>
        <p:spPr bwMode="auto">
          <a:xfrm>
            <a:off x="3059113" y="3357563"/>
            <a:ext cx="3024187" cy="720725"/>
          </a:xfrm>
          <a:prstGeom prst="rect">
            <a:avLst/>
          </a:prstGeom>
          <a:solidFill>
            <a:srgbClr val="5CB09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Oval 13"/>
          <p:cNvSpPr>
            <a:spLocks noChangeArrowheads="1"/>
          </p:cNvSpPr>
          <p:nvPr/>
        </p:nvSpPr>
        <p:spPr bwMode="auto">
          <a:xfrm>
            <a:off x="2916238" y="2133600"/>
            <a:ext cx="3313112" cy="1081088"/>
          </a:xfrm>
          <a:prstGeom prst="ellipse">
            <a:avLst/>
          </a:prstGeom>
          <a:solidFill>
            <a:srgbClr val="5CB09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Теоретические </a:t>
            </a:r>
          </a:p>
          <a:p>
            <a:pPr algn="ctr"/>
            <a:r>
              <a:rPr lang="ru-RU" sz="2400" b="1"/>
              <a:t>рассуждения</a:t>
            </a: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gray">
          <a:xfrm>
            <a:off x="539750" y="2349500"/>
            <a:ext cx="1747838" cy="1473200"/>
          </a:xfrm>
          <a:prstGeom prst="ellipse">
            <a:avLst/>
          </a:prstGeom>
          <a:solidFill>
            <a:srgbClr val="00FF0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rgbClr val="B2B2B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/>
              <a:t>Тезис</a:t>
            </a:r>
          </a:p>
        </p:txBody>
      </p:sp>
      <p:sp>
        <p:nvSpPr>
          <p:cNvPr id="2" name="Oval 12"/>
          <p:cNvSpPr>
            <a:spLocks noChangeArrowheads="1"/>
          </p:cNvSpPr>
          <p:nvPr/>
        </p:nvSpPr>
        <p:spPr bwMode="gray">
          <a:xfrm>
            <a:off x="6732588" y="2349500"/>
            <a:ext cx="1747837" cy="1584325"/>
          </a:xfrm>
          <a:prstGeom prst="ellipse">
            <a:avLst/>
          </a:prstGeom>
          <a:solidFill>
            <a:srgbClr val="00FF00"/>
          </a:solidFill>
          <a:ln w="3810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rgbClr val="B2B2B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ru-RU" sz="2400" b="1"/>
              <a:t>Вывод</a:t>
            </a:r>
          </a:p>
        </p:txBody>
      </p:sp>
      <p:sp>
        <p:nvSpPr>
          <p:cNvPr id="23559" name="Text Box 20"/>
          <p:cNvSpPr txBox="1">
            <a:spLocks noChangeArrowheads="1"/>
          </p:cNvSpPr>
          <p:nvPr/>
        </p:nvSpPr>
        <p:spPr bwMode="auto">
          <a:xfrm>
            <a:off x="3492500" y="3500438"/>
            <a:ext cx="1944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 2 примера</a:t>
            </a:r>
          </a:p>
        </p:txBody>
      </p:sp>
      <p:sp>
        <p:nvSpPr>
          <p:cNvPr id="23560" name="AutoShape 11"/>
          <p:cNvSpPr>
            <a:spLocks noChangeArrowheads="1"/>
          </p:cNvSpPr>
          <p:nvPr/>
        </p:nvSpPr>
        <p:spPr bwMode="auto">
          <a:xfrm>
            <a:off x="2411413" y="2924175"/>
            <a:ext cx="571500" cy="320675"/>
          </a:xfrm>
          <a:prstGeom prst="notchedRightArrow">
            <a:avLst>
              <a:gd name="adj1" fmla="val 50000"/>
              <a:gd name="adj2" fmla="val 44554"/>
            </a:avLst>
          </a:prstGeom>
          <a:solidFill>
            <a:srgbClr val="99CC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1" name="AutoShape 12"/>
          <p:cNvSpPr>
            <a:spLocks noChangeArrowheads="1"/>
          </p:cNvSpPr>
          <p:nvPr/>
        </p:nvSpPr>
        <p:spPr bwMode="auto">
          <a:xfrm>
            <a:off x="6084888" y="2924175"/>
            <a:ext cx="571500" cy="320675"/>
          </a:xfrm>
          <a:prstGeom prst="notchedRightArrow">
            <a:avLst>
              <a:gd name="adj1" fmla="val 50000"/>
              <a:gd name="adj2" fmla="val 44554"/>
            </a:avLst>
          </a:prstGeom>
          <a:solidFill>
            <a:srgbClr val="99CC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Вступление</a:t>
            </a:r>
          </a:p>
        </p:txBody>
      </p:sp>
      <p:sp>
        <p:nvSpPr>
          <p:cNvPr id="24578" name="Rectangle 1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        Не знаете, с чего начать? Воспользуйтесь приёмом, предложенном в задании:</a:t>
            </a:r>
            <a:r>
              <a:rPr lang="ru-RU" sz="2400" dirty="0" smtClean="0">
                <a:latin typeface="Arial" charset="0"/>
              </a:rPr>
              <a:t> «</a:t>
            </a:r>
            <a:r>
              <a:rPr lang="ru-RU" sz="2400" b="1" dirty="0" smtClean="0">
                <a:latin typeface="Arial" charset="0"/>
              </a:rPr>
              <a:t>Начать сочинение Вы можете словами (</a:t>
            </a:r>
            <a:r>
              <a:rPr lang="ru-RU" sz="2400" b="1" u="sng" dirty="0" smtClean="0">
                <a:latin typeface="Arial" charset="0"/>
              </a:rPr>
              <a:t>автора</a:t>
            </a:r>
            <a:r>
              <a:rPr lang="ru-RU" sz="2400" b="1" dirty="0" smtClean="0">
                <a:latin typeface="Arial" charset="0"/>
              </a:rPr>
              <a:t>)</a:t>
            </a:r>
            <a:r>
              <a:rPr lang="ru-RU" sz="2400" dirty="0" smtClean="0">
                <a:latin typeface="Arial" charset="0"/>
              </a:rPr>
              <a:t>».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        Начало предложения может быть таким: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CC00"/>
                </a:solidFill>
                <a:latin typeface="Arial" charset="0"/>
              </a:rPr>
              <a:t>Я (полностью) согласен с …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CC00"/>
                </a:solidFill>
                <a:latin typeface="Arial" charset="0"/>
              </a:rPr>
              <a:t>Не могу не согласиться с …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CC00"/>
                </a:solidFill>
                <a:latin typeface="Arial" charset="0"/>
              </a:rPr>
              <a:t>Я разделяю точку зрения …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rgbClr val="00CC00"/>
                </a:solidFill>
                <a:latin typeface="Arial" charset="0"/>
              </a:rPr>
              <a:t>Я поддерживаю мнение …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dirty="0" smtClean="0">
                <a:latin typeface="Arial" charset="0"/>
              </a:rPr>
              <a:t>         </a:t>
            </a:r>
            <a:r>
              <a:rPr lang="ru-RU" sz="2400" b="1" dirty="0" smtClean="0">
                <a:latin typeface="Arial" charset="0"/>
              </a:rPr>
              <a:t>Используйте глаголы: (Автор) </a:t>
            </a:r>
            <a:r>
              <a:rPr lang="ru-RU" sz="2400" b="1" dirty="0" smtClean="0">
                <a:solidFill>
                  <a:srgbClr val="00CC00"/>
                </a:solidFill>
                <a:latin typeface="Arial" charset="0"/>
              </a:rPr>
              <a:t>считает, утверждает, писал, убеждает нас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    </a:t>
            </a:r>
            <a:r>
              <a:rPr lang="ru-RU" sz="2400" b="1" dirty="0" smtClean="0">
                <a:latin typeface="Arial" charset="0"/>
              </a:rPr>
              <a:t>вводные конструкции: </a:t>
            </a:r>
            <a:r>
              <a:rPr lang="ru-RU" sz="2400" b="1" dirty="0" smtClean="0">
                <a:solidFill>
                  <a:srgbClr val="00CC00"/>
                </a:solidFill>
                <a:latin typeface="Arial" charset="0"/>
              </a:rPr>
              <a:t>По мнению…, По словам…</a:t>
            </a:r>
            <a:r>
              <a:rPr lang="ru-RU" sz="2400" dirty="0" smtClean="0"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sz="2400" dirty="0" smtClean="0">
              <a:latin typeface="Arial" charset="0"/>
            </a:endParaRPr>
          </a:p>
          <a:p>
            <a:pPr>
              <a:lnSpc>
                <a:spcPct val="90000"/>
              </a:lnSpc>
            </a:pPr>
            <a:endParaRPr lang="ru-RU" sz="2400" dirty="0" smtClean="0">
              <a:latin typeface="Arial" charset="0"/>
            </a:endParaRPr>
          </a:p>
        </p:txBody>
      </p:sp>
      <p:pic>
        <p:nvPicPr>
          <p:cNvPr id="24579" name="Picture 4" descr="Рисунок1yy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76250"/>
            <a:ext cx="12573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Переход к рассуждению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r>
              <a:rPr lang="ru-RU" dirty="0" smtClean="0"/>
              <a:t>    </a:t>
            </a:r>
            <a:r>
              <a:rPr lang="ru-RU" sz="2800" b="1" dirty="0" smtClean="0">
                <a:latin typeface="Arial" charset="0"/>
              </a:rPr>
              <a:t>Связать вступление с основной частью можно с помощью таких речевых клише:</a:t>
            </a:r>
            <a:r>
              <a:rPr lang="ru-RU" dirty="0" smtClean="0"/>
              <a:t>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Font typeface="Arial" charset="0"/>
              <a:buNone/>
            </a:pPr>
            <a:endParaRPr lang="ru-RU" dirty="0" smtClean="0"/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Попробуем разобраться в смысле этих слов.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Я согласен с этим высказыванием.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Как можно понять это высказывание?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Попробуем объяснить данное утверждение.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Это высказывание я понимаю так.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r>
              <a:rPr lang="ru-RU" sz="2800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Что имел в виду писатель (учёный)?</a:t>
            </a: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ru-RU" sz="2800" dirty="0" smtClean="0">
              <a:solidFill>
                <a:srgbClr val="00CC00"/>
              </a:solidFill>
              <a:latin typeface="Arial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</a:pPr>
            <a:endParaRPr lang="ru-RU" sz="2800" dirty="0" smtClean="0">
              <a:latin typeface="Arial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Вступление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  К.Г.Паустовский сказал: "Нет ничего такого в жизни и в нашем сознании, чего нельзя было бы передать русским словом". Действительно, слова наиболее точно, ясно и образно выражают самые сложные мысли и чувства людей, всё многообразие окружающего мира.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9900"/>
                </a:solidFill>
              </a:rPr>
              <a:t>Основная часть.</a:t>
            </a:r>
            <a:br>
              <a:rPr lang="ru-RU" b="1" dirty="0" smtClean="0">
                <a:solidFill>
                  <a:srgbClr val="009900"/>
                </a:solidFill>
              </a:rPr>
            </a:br>
            <a:r>
              <a:rPr lang="ru-RU" b="1" dirty="0" smtClean="0">
                <a:solidFill>
                  <a:srgbClr val="009900"/>
                </a:solidFill>
              </a:rPr>
              <a:t>Требования к аргументам</a:t>
            </a:r>
            <a:endParaRPr lang="ru-RU" b="1" dirty="0">
              <a:solidFill>
                <a:srgbClr val="00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ru-RU" dirty="0" smtClean="0"/>
              <a:t>примеров </a:t>
            </a:r>
            <a:r>
              <a:rPr lang="ru-RU" u="sng" dirty="0" smtClean="0"/>
              <a:t>должно быть 2;</a:t>
            </a:r>
            <a:endParaRPr lang="ru-RU" dirty="0" smtClean="0"/>
          </a:p>
          <a:p>
            <a:r>
              <a:rPr lang="ru-RU" dirty="0" smtClean="0"/>
              <a:t>примеры должны быть </a:t>
            </a:r>
            <a:r>
              <a:rPr lang="ru-RU" u="sng" dirty="0" smtClean="0"/>
              <a:t>из указанного текста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приводя пример, нужно не только </a:t>
            </a:r>
            <a:r>
              <a:rPr lang="ru-RU" u="sng" dirty="0" smtClean="0"/>
              <a:t>назвать</a:t>
            </a:r>
            <a:r>
              <a:rPr lang="ru-RU" dirty="0" smtClean="0"/>
              <a:t> языковое явление, но и </a:t>
            </a:r>
            <a:r>
              <a:rPr lang="ru-RU" u="sng" dirty="0" smtClean="0"/>
              <a:t>объяснить его значение</a:t>
            </a:r>
            <a:r>
              <a:rPr lang="ru-RU" dirty="0" smtClean="0"/>
              <a:t> и </a:t>
            </a:r>
            <a:r>
              <a:rPr lang="ru-RU" u="sng" dirty="0" smtClean="0"/>
              <a:t>указать роль в тексте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4" descr="вот та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797425"/>
            <a:ext cx="1878012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Основная часть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2400" b="1" dirty="0" smtClean="0"/>
              <a:t>Основную часть можно </a:t>
            </a:r>
            <a:r>
              <a:rPr lang="ru-RU" sz="2400" b="1" u="sng" dirty="0" smtClean="0"/>
              <a:t>начать</a:t>
            </a:r>
            <a:r>
              <a:rPr lang="ru-RU" sz="2400" b="1" dirty="0" smtClean="0"/>
              <a:t> следующими фразами: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dirty="0" smtClean="0"/>
          </a:p>
          <a:p>
            <a:pPr>
              <a:buNone/>
            </a:pPr>
            <a:r>
              <a:rPr lang="ru-RU" sz="2400" b="1" i="1" dirty="0" smtClean="0">
                <a:solidFill>
                  <a:srgbClr val="009900"/>
                </a:solidFill>
              </a:rPr>
              <a:t>Присмотримся повнимательнее к словам в тексте ... </a:t>
            </a:r>
            <a:r>
              <a:rPr lang="ru-RU" sz="2400" dirty="0" smtClean="0"/>
              <a:t>(называем фамилию автора текста)</a:t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009900"/>
                </a:solidFill>
              </a:rPr>
              <a:t>Обратимся к тексту русского писателя ... </a:t>
            </a:r>
            <a:r>
              <a:rPr lang="ru-RU" sz="2400" dirty="0" smtClean="0"/>
              <a:t>(фамилия автора текста)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>
                <a:solidFill>
                  <a:srgbClr val="009900"/>
                </a:solidFill>
              </a:rPr>
              <a:t>Докажем эту мысль на примерах из текста...</a:t>
            </a:r>
            <a:br>
              <a:rPr lang="ru-RU" sz="2400" b="1" i="1" dirty="0" smtClean="0">
                <a:solidFill>
                  <a:srgbClr val="009900"/>
                </a:solidFill>
              </a:rPr>
            </a:br>
            <a:r>
              <a:rPr lang="ru-RU" sz="2400" b="1" i="1" dirty="0" smtClean="0">
                <a:solidFill>
                  <a:srgbClr val="009900"/>
                </a:solidFill>
              </a:rPr>
              <a:t>Попытаемся раскрыть значение тезиса на примерах, взятых из текста ... </a:t>
            </a:r>
            <a:endParaRPr lang="ru-RU" sz="2400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ru-RU" sz="2400" dirty="0" smtClean="0"/>
              <a:t>Далее приводим </a:t>
            </a:r>
            <a:r>
              <a:rPr lang="ru-RU" sz="2400" u="sng" dirty="0" smtClean="0"/>
              <a:t>примеры</a:t>
            </a:r>
            <a:r>
              <a:rPr lang="ru-RU" sz="2400" dirty="0" smtClean="0"/>
              <a:t>, подтверждающие слова писателя и ваши рассуждения.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</p:txBody>
      </p:sp>
      <p:pic>
        <p:nvPicPr>
          <p:cNvPr id="26627" name="Picture 5" descr="C:\Users\user\Pictures\забавные карти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025" y="692150"/>
            <a:ext cx="1676400" cy="16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Включение примеров</a:t>
            </a:r>
            <a:r>
              <a:rPr lang="ru-RU" smtClean="0"/>
              <a:t> 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Чтобы подтвердить сказанное, обратимся к … предложению текста.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Проиллюстрировать это языковое явление  можно на примере … предложения текста.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Пример этого языкового явления можно найти в предложении ...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Справедливость этого вывода можно доказать на примере … предложения.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В подтверждение приведу пример из … предложения текста.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latin typeface="Arial" charset="0"/>
              </a:rPr>
              <a:t>Рассмотрим … предложение.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Подтвердить данный аргумент  можно примером из …. предложения текста. </a:t>
            </a:r>
          </a:p>
          <a:p>
            <a:pPr>
              <a:lnSpc>
                <a:spcPct val="90000"/>
              </a:lnSpc>
            </a:pPr>
            <a:r>
              <a:rPr lang="ru-RU" sz="2000" smtClean="0">
                <a:latin typeface="Arial" charset="0"/>
              </a:rPr>
              <a:t>Предложение … подтверждает мысль о том, что … . </a:t>
            </a:r>
          </a:p>
          <a:p>
            <a:pPr>
              <a:lnSpc>
                <a:spcPct val="80000"/>
              </a:lnSpc>
            </a:pPr>
            <a:endParaRPr lang="ru-RU" sz="2000" smtClean="0">
              <a:latin typeface="Arial" charset="0"/>
            </a:endParaRPr>
          </a:p>
        </p:txBody>
      </p:sp>
      <p:pic>
        <p:nvPicPr>
          <p:cNvPr id="28675" name="Picture 2" descr="H:\Documents and Settings\22\Рабочий стол\моя\АНИМАЦИЯ,РАЗНОЕ\Анимашки\Анимашки_ClipArt\AG00218_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781329">
            <a:off x="6641306" y="4960145"/>
            <a:ext cx="15843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Основная часть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Описывая действия детей, автор активно использует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разговорную лексику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: "пошушукались" (предложение № 12), "вклинилась в разговор" (предложение № 24), "оборвала" (предложение № 37). Этим писатель хотел обратить внимание читателей на коварные намерения детей.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>
                <a:solidFill>
                  <a:srgbClr val="009900"/>
                </a:solidFill>
                <a:latin typeface="Arial" charset="0"/>
              </a:rPr>
              <a:t>     Заключение (вывод)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400" smtClean="0">
                <a:latin typeface="Arial" charset="0"/>
              </a:rPr>
              <a:t>Заключение так же, как и вступление, не должно превышать по объёму основную часть сочинения.</a:t>
            </a:r>
          </a:p>
          <a:p>
            <a:pPr>
              <a:lnSpc>
                <a:spcPct val="90000"/>
              </a:lnSpc>
              <a:defRPr/>
            </a:pPr>
            <a:r>
              <a:rPr lang="ru-RU" sz="2400" smtClean="0">
                <a:latin typeface="Arial" charset="0"/>
              </a:rPr>
              <a:t>Задача заключения — подвести итог, обобщить сказанное.</a:t>
            </a:r>
          </a:p>
          <a:p>
            <a:pPr>
              <a:lnSpc>
                <a:spcPct val="90000"/>
              </a:lnSpc>
              <a:defRPr/>
            </a:pPr>
            <a:r>
              <a:rPr lang="ru-RU" sz="2400" smtClean="0">
                <a:latin typeface="Arial" charset="0"/>
              </a:rPr>
              <a:t>Вывод должен быть логически связан с предыдущим изложением и  не должен противоречить по смыслу тезису и аргументам.</a:t>
            </a:r>
          </a:p>
          <a:p>
            <a:pPr>
              <a:lnSpc>
                <a:spcPct val="90000"/>
              </a:lnSpc>
              <a:defRPr/>
            </a:pPr>
            <a:r>
              <a:rPr lang="ru-RU" sz="2400" smtClean="0">
                <a:latin typeface="Arial" charset="0"/>
              </a:rPr>
              <a:t>Начать заключение можно вводными словами </a:t>
            </a:r>
            <a:r>
              <a:rPr lang="ru-RU" sz="2400" b="1" i="1" smtClean="0">
                <a:solidFill>
                  <a:srgbClr val="00CC00"/>
                </a:solidFill>
                <a:latin typeface="Arial" charset="0"/>
              </a:rPr>
              <a:t>значит, итак, следовательно, таким образом</a:t>
            </a:r>
            <a:r>
              <a:rPr lang="ru-RU" sz="2400" smtClean="0">
                <a:latin typeface="Arial" charset="0"/>
              </a:rPr>
              <a:t> или клише </a:t>
            </a:r>
            <a:r>
              <a:rPr lang="ru-RU" sz="2400" b="1" i="1" smtClean="0">
                <a:solidFill>
                  <a:srgbClr val="00CC00"/>
                </a:solidFill>
                <a:latin typeface="Arial" charset="0"/>
              </a:rPr>
              <a:t>мы пришли к выводу, подводя итог, делая выводы из вышеизложенных доказательств</a:t>
            </a:r>
            <a:r>
              <a:rPr lang="ru-RU" sz="2400" smtClean="0">
                <a:latin typeface="Arial" charset="0"/>
              </a:rPr>
              <a:t>  и т.д.</a:t>
            </a:r>
            <a:r>
              <a:rPr lang="ru-RU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lnSpc>
                <a:spcPct val="90000"/>
              </a:lnSpc>
              <a:buFont typeface="Arial" charset="0"/>
              <a:buNone/>
              <a:defRPr/>
            </a:pPr>
            <a:endParaRPr lang="ru-RU" sz="240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9699" name="Рисунок 4" descr="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420688"/>
            <a:ext cx="1397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Формулировка задания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xfrm>
            <a:off x="323850" y="1600200"/>
            <a:ext cx="836295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 Unicode MS" pitchFamily="34" charset="-128"/>
              </a:rPr>
              <a:t>         </a:t>
            </a:r>
            <a:r>
              <a:rPr lang="ru-RU" sz="2400" b="1" dirty="0" smtClean="0">
                <a:latin typeface="Arial" charset="0"/>
              </a:rPr>
              <a:t>Напишите сочинение-рассуждение, раскрывая смысл высказывания (</a:t>
            </a:r>
            <a:r>
              <a:rPr lang="ru-RU" sz="2400" b="1" u="sng" dirty="0" smtClean="0">
                <a:solidFill>
                  <a:srgbClr val="00CC00"/>
                </a:solidFill>
                <a:latin typeface="Arial" charset="0"/>
              </a:rPr>
              <a:t>указан автор</a:t>
            </a:r>
            <a:r>
              <a:rPr lang="ru-RU" sz="2400" b="1" dirty="0" smtClean="0">
                <a:latin typeface="Arial" charset="0"/>
              </a:rPr>
              <a:t>): «(</a:t>
            </a:r>
            <a:r>
              <a:rPr lang="ru-RU" sz="2400" b="1" u="sng" dirty="0" smtClean="0">
                <a:solidFill>
                  <a:srgbClr val="00CC00"/>
                </a:solidFill>
                <a:latin typeface="Arial" charset="0"/>
              </a:rPr>
              <a:t>приведена цитата</a:t>
            </a:r>
            <a:r>
              <a:rPr lang="ru-RU" sz="2400" b="1" dirty="0" smtClean="0">
                <a:latin typeface="Arial" charset="0"/>
              </a:rPr>
              <a:t>)».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         Аргументируя свой ответ, приведите 2 (два) примера из прочитанного текста.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        Приводя примеры, указывайте номера нужных предложений или применяйте цитирование.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        Вы можете писать работу в научном или публицистическом стиле, раскрывая тему на лингвистическом материале. Начать сочинение Вы можете словами (</a:t>
            </a:r>
            <a:r>
              <a:rPr lang="ru-RU" sz="2400" b="1" u="sng" dirty="0" smtClean="0">
                <a:solidFill>
                  <a:srgbClr val="00CC00"/>
                </a:solidFill>
                <a:latin typeface="Arial" charset="0"/>
              </a:rPr>
              <a:t>автора</a:t>
            </a:r>
            <a:r>
              <a:rPr lang="ru-RU" sz="2400" b="1" dirty="0" smtClean="0">
                <a:latin typeface="Arial" charset="0"/>
              </a:rPr>
              <a:t>).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400" b="1" dirty="0" smtClean="0">
                <a:latin typeface="Arial" charset="0"/>
              </a:rPr>
              <a:t>        Объём сочинения должен составлять не менее 70 слов. Сочинение пишите аккуратно, разборчивым почерком.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Заключение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Таким образом, приведённые примеры подтверждают мысль  К.Г.Паустовского о том, что в русском языке можно найти нужные  слова для  выражения самых сложных мыслей и различных оттенков чувств.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ru-RU" b="1" smtClean="0">
                <a:solidFill>
                  <a:srgbClr val="009900"/>
                </a:solidFill>
                <a:latin typeface="Arial" charset="0"/>
              </a:rPr>
              <a:t>О почерке</a:t>
            </a:r>
            <a:r>
              <a:rPr lang="ru-RU" smtClean="0"/>
              <a:t>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       </a:t>
            </a:r>
            <a:r>
              <a:rPr lang="ru-RU" smtClean="0">
                <a:latin typeface="Arial" charset="0"/>
              </a:rPr>
              <a:t>Помните, что задания С1 (изложение) и С2 (сочинение) будут проверять эксперты. Поэтому старайтесь писать не только </a:t>
            </a:r>
            <a:r>
              <a:rPr lang="ru-RU" b="1" smtClean="0">
                <a:solidFill>
                  <a:srgbClr val="00CC00"/>
                </a:solidFill>
                <a:latin typeface="Arial" charset="0"/>
              </a:rPr>
              <a:t>ГРАМОТНО</a:t>
            </a:r>
            <a:r>
              <a:rPr lang="ru-RU" smtClean="0">
                <a:latin typeface="Arial" charset="0"/>
              </a:rPr>
              <a:t>, но и </a:t>
            </a:r>
            <a:r>
              <a:rPr lang="ru-RU" b="1" smtClean="0">
                <a:solidFill>
                  <a:srgbClr val="00CC00"/>
                </a:solidFill>
                <a:latin typeface="Arial" charset="0"/>
              </a:rPr>
              <a:t>АККУРАТНО, РАЗБОРЧИВО</a:t>
            </a:r>
            <a:r>
              <a:rPr lang="ru-RU" smtClean="0">
                <a:latin typeface="Arial" charset="0"/>
              </a:rPr>
              <a:t>, чтобы написанное можно было прочитать без труда.</a:t>
            </a:r>
          </a:p>
        </p:txBody>
      </p:sp>
      <p:pic>
        <p:nvPicPr>
          <p:cNvPr id="30723" name="Picture 4" descr="0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884156">
            <a:off x="6877050" y="836613"/>
            <a:ext cx="14382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xfrm>
            <a:off x="468313" y="2420938"/>
            <a:ext cx="8012112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009900"/>
                </a:solidFill>
                <a:latin typeface="Arial" charset="0"/>
              </a:rPr>
              <a:t>Удачи на экзамене !</a:t>
            </a:r>
          </a:p>
        </p:txBody>
      </p:sp>
      <p:pic>
        <p:nvPicPr>
          <p:cNvPr id="36866" name="Picture 8" descr="C:\Documents and Settings\Svetlana.TESTCENTER\Мои документы\Мои рисунки\12.bmp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3933825"/>
            <a:ext cx="2263775" cy="2162175"/>
          </a:xfrm>
        </p:spPr>
      </p:pic>
      <p:pic>
        <p:nvPicPr>
          <p:cNvPr id="36867" name="Picture 5" descr="%D0%93%D0%98%D0%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933825"/>
            <a:ext cx="1849437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arg-5-50-trans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005263"/>
            <a:ext cx="11144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8" descr="a_AHZ15wta20GFnLCscpKbV4r9u8lOSDke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49275"/>
            <a:ext cx="2881312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ru-RU" sz="4000" b="1" smtClean="0">
                <a:solidFill>
                  <a:srgbClr val="009900"/>
                </a:solidFill>
                <a:latin typeface="Arial" charset="0"/>
              </a:rPr>
              <a:t>Использованные материалы</a:t>
            </a:r>
          </a:p>
        </p:txBody>
      </p:sp>
      <p:sp>
        <p:nvSpPr>
          <p:cNvPr id="35842" name="Rectangle 4"/>
          <p:cNvSpPr>
            <a:spLocks noGrp="1"/>
          </p:cNvSpPr>
          <p:nvPr>
            <p:ph type="body" idx="4294967295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ru-RU" sz="2000" smtClean="0">
                <a:latin typeface="Arial" charset="0"/>
              </a:rPr>
              <a:t>Русский язык. Теория. 5-9 кл.: учеб. для обще-образоват. учреждений / В. В. Бабайцева, Л. Д. Чеснокова. – М.: Дрофа, 2012. – 319с.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0000"/>
              <a:buFont typeface="Wingdings" pitchFamily="2" charset="2"/>
              <a:buChar char="o"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ru-RU" sz="2000" smtClean="0">
                <a:latin typeface="Arial" charset="0"/>
              </a:rPr>
              <a:t>ГИА 2013 Русский язык. Типовые экзаменационные варианты / Под ред. И. П. Цыбулько. – М.: Национальное образование, 2012. – 224с. </a:t>
            </a: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0000"/>
              <a:buFont typeface="Wingdings" pitchFamily="2" charset="2"/>
              <a:buNone/>
            </a:pPr>
            <a:endParaRPr lang="ru-RU" sz="20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SzPct val="70000"/>
              <a:buFont typeface="Wingdings" pitchFamily="2" charset="2"/>
              <a:buChar char="o"/>
            </a:pPr>
            <a:r>
              <a:rPr lang="ru-RU" sz="2000" b="1" u="sng" smtClean="0">
                <a:latin typeface="Arial" charset="0"/>
                <a:hlinkClick r:id="rId2"/>
              </a:rPr>
              <a:t>http://www.fipi.ru</a:t>
            </a:r>
            <a:r>
              <a:rPr lang="ru-RU" sz="2000" u="sng" smtClean="0">
                <a:latin typeface="Arial" charset="0"/>
              </a:rPr>
              <a:t> </a:t>
            </a:r>
            <a:r>
              <a:rPr lang="ru-RU" sz="2000" smtClean="0">
                <a:latin typeface="Arial" charset="0"/>
              </a:rPr>
              <a:t>(Проект демоверсии КИМ ГИА - 9 2013 г.)</a:t>
            </a:r>
          </a:p>
          <a:p>
            <a:pPr>
              <a:lnSpc>
                <a:spcPct val="90000"/>
              </a:lnSpc>
            </a:pPr>
            <a:endParaRPr lang="ru-RU" sz="2400" smtClean="0">
              <a:latin typeface="Arial" charset="0"/>
            </a:endParaRPr>
          </a:p>
        </p:txBody>
      </p:sp>
      <p:pic>
        <p:nvPicPr>
          <p:cNvPr id="35843" name="Picture 6" descr="0_235f6_9c989af6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941888"/>
            <a:ext cx="1352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Что такое «сочинение на лингвистическую тему»?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2400" dirty="0" smtClean="0"/>
              <a:t>Прилагательное «лингвистический» произошло от слова «лингвистика».</a:t>
            </a:r>
          </a:p>
          <a:p>
            <a:endParaRPr lang="ru-RU" sz="2400" dirty="0" smtClean="0"/>
          </a:p>
          <a:p>
            <a:r>
              <a:rPr lang="ru-RU" sz="2400" b="1" dirty="0" err="1" smtClean="0"/>
              <a:t>Лингви́стика</a:t>
            </a:r>
            <a:r>
              <a:rPr lang="ru-RU" sz="2400" dirty="0" smtClean="0"/>
              <a:t> (</a:t>
            </a:r>
            <a:r>
              <a:rPr lang="ru-RU" sz="2400" dirty="0" err="1" smtClean="0"/>
              <a:t>языкозна́ние</a:t>
            </a:r>
            <a:r>
              <a:rPr lang="ru-RU" sz="2400" dirty="0" smtClean="0"/>
              <a:t>, </a:t>
            </a:r>
            <a:r>
              <a:rPr lang="ru-RU" sz="2400" dirty="0" err="1" smtClean="0"/>
              <a:t>языкове́дение</a:t>
            </a:r>
            <a:r>
              <a:rPr lang="ru-RU" sz="2400" dirty="0" smtClean="0"/>
              <a:t>; от лат. </a:t>
            </a:r>
            <a:r>
              <a:rPr lang="ru-RU" sz="2400" dirty="0" err="1" smtClean="0"/>
              <a:t>lingua</a:t>
            </a:r>
            <a:r>
              <a:rPr lang="ru-RU" sz="2400" dirty="0" smtClean="0"/>
              <a:t> — язык) — наука, изучающая языки.</a:t>
            </a:r>
          </a:p>
          <a:p>
            <a:endParaRPr lang="ru-RU" sz="2400" dirty="0" smtClean="0"/>
          </a:p>
          <a:p>
            <a:r>
              <a:rPr lang="ru-RU" sz="2400" dirty="0" smtClean="0"/>
              <a:t>Вам придется рассуждать о различных </a:t>
            </a:r>
            <a:r>
              <a:rPr lang="ru-RU" sz="2400" u="sng" dirty="0" smtClean="0"/>
              <a:t>лингвистических понятиях</a:t>
            </a:r>
            <a:r>
              <a:rPr lang="ru-RU" sz="2400" dirty="0" smtClean="0"/>
              <a:t>, например, о знаках препинания, синонимах, антонимах, фразеологизмах, частицах, глаголах, суффиксах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В каждом варианте </a:t>
            </a:r>
            <a:r>
              <a:rPr lang="ru-RU" b="1" dirty="0" err="1" smtClean="0">
                <a:solidFill>
                  <a:srgbClr val="006600"/>
                </a:solidFill>
                <a:latin typeface="Arial" charset="0"/>
              </a:rPr>
              <a:t>КИМа</a:t>
            </a:r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 будет своя тема сочинения – цитата известного человека (писателя, философа, учёного-языковеда).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Чтобы понять её смысл, попробуйте найти </a:t>
            </a:r>
            <a:r>
              <a:rPr lang="ru-RU" b="1" u="sng" dirty="0" smtClean="0">
                <a:solidFill>
                  <a:srgbClr val="00CC00"/>
                </a:solidFill>
                <a:latin typeface="Arial" charset="0"/>
              </a:rPr>
              <a:t>ключевые слова</a:t>
            </a:r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, несущие основную смысловую нагрузку,  – они  подскажут, о чём писать в сочинении.</a:t>
            </a:r>
          </a:p>
        </p:txBody>
      </p:sp>
      <p:pic>
        <p:nvPicPr>
          <p:cNvPr id="15363" name="Picture 2" descr="C:\Users\Anna\Desktop\фразеология\ВвВ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6000" y="333375"/>
            <a:ext cx="12795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                 </a:t>
            </a:r>
            <a:r>
              <a:rPr lang="ru-RU" b="1" dirty="0" smtClean="0">
                <a:solidFill>
                  <a:srgbClr val="009900"/>
                </a:solidFill>
                <a:latin typeface="Arial" charset="0"/>
              </a:rPr>
              <a:t>Вариант 1</a:t>
            </a:r>
          </a:p>
        </p:txBody>
      </p:sp>
      <p:sp>
        <p:nvSpPr>
          <p:cNvPr id="17410" name="AutoShape 4"/>
          <p:cNvSpPr>
            <a:spLocks noChangeArrowheads="1"/>
          </p:cNvSpPr>
          <p:nvPr/>
        </p:nvSpPr>
        <p:spPr bwMode="auto">
          <a:xfrm flipV="1">
            <a:off x="611188" y="1484313"/>
            <a:ext cx="5905500" cy="3024187"/>
          </a:xfrm>
          <a:prstGeom prst="wedgeRoundRectCallout">
            <a:avLst>
              <a:gd name="adj1" fmla="val 48870"/>
              <a:gd name="adj2" fmla="val -68218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55650" y="1700213"/>
            <a:ext cx="5545138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    </a:t>
            </a:r>
            <a:r>
              <a:rPr lang="ru-RU" sz="2400" b="1" dirty="0"/>
              <a:t>«К оценке достоинств речи мы должны подходить с вопросом: насколько же удачно отобраны из языка и использованы для выражения мыслей и чувств различные языковые единицы?».</a:t>
            </a:r>
            <a:br>
              <a:rPr lang="ru-RU" sz="2400" b="1" dirty="0"/>
            </a:br>
            <a:r>
              <a:rPr lang="ru-RU" sz="2000" b="1" dirty="0"/>
              <a:t>                            </a:t>
            </a:r>
            <a:r>
              <a:rPr lang="ru-RU" sz="2000" i="1" dirty="0"/>
              <a:t>(</a:t>
            </a:r>
            <a:r>
              <a:rPr lang="ru-RU" b="1" i="1" dirty="0"/>
              <a:t>Борис Николаевич Головин)</a:t>
            </a:r>
            <a:r>
              <a:rPr lang="ru-RU" dirty="0"/>
              <a:t> </a:t>
            </a:r>
          </a:p>
        </p:txBody>
      </p:sp>
      <p:pic>
        <p:nvPicPr>
          <p:cNvPr id="17412" name="Picture 6" descr="голов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644900"/>
            <a:ext cx="18113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827088" y="3573463"/>
            <a:ext cx="44656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2627313" y="3933825"/>
            <a:ext cx="29527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>
            <a:off x="4427538" y="3213100"/>
            <a:ext cx="5762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6" name="Рисунок 11" descr="0_5e578_b443355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088" y="404813"/>
            <a:ext cx="6207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6" descr="0_6d238_aaa22742_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813" y="4581525"/>
            <a:ext cx="1928812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77832" grpId="0" animBg="1"/>
      <p:bldP spid="778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      </a:t>
            </a:r>
            <a:r>
              <a:rPr lang="ru-RU" b="1" dirty="0" smtClean="0">
                <a:solidFill>
                  <a:srgbClr val="009900"/>
                </a:solidFill>
                <a:latin typeface="Arial" charset="0"/>
              </a:rPr>
              <a:t>Вариант 2</a:t>
            </a:r>
          </a:p>
        </p:txBody>
      </p:sp>
      <p:sp>
        <p:nvSpPr>
          <p:cNvPr id="18434" name="AutoShape 7"/>
          <p:cNvSpPr>
            <a:spLocks noChangeArrowheads="1"/>
          </p:cNvSpPr>
          <p:nvPr/>
        </p:nvSpPr>
        <p:spPr bwMode="auto">
          <a:xfrm flipV="1">
            <a:off x="1403350" y="2997200"/>
            <a:ext cx="7054850" cy="2952750"/>
          </a:xfrm>
          <a:prstGeom prst="wedgeRoundRectCallout">
            <a:avLst>
              <a:gd name="adj1" fmla="val -1264"/>
              <a:gd name="adj2" fmla="val 80750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1692275" y="3141663"/>
            <a:ext cx="65532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    </a:t>
            </a:r>
            <a:r>
              <a:rPr lang="ru-RU" sz="2400" b="1" dirty="0"/>
              <a:t>«Пунктуационные знаки имеют своё определённое назначение в письменной речи. Как и каждая нота, пунктуационный знак имеет своё определённое место в системе письма, имеет свой неповторимый «характер».</a:t>
            </a: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b="1" dirty="0"/>
              <a:t>                                         </a:t>
            </a:r>
            <a:r>
              <a:rPr lang="ru-RU" b="1" i="1" dirty="0"/>
              <a:t>(Светлана Ивановна Львова)</a:t>
            </a:r>
          </a:p>
        </p:txBody>
      </p:sp>
      <p:pic>
        <p:nvPicPr>
          <p:cNvPr id="18436" name="Picture 9" descr="львова 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625" y="692150"/>
            <a:ext cx="2736850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Line 10"/>
          <p:cNvSpPr>
            <a:spLocks noChangeShapeType="1"/>
          </p:cNvSpPr>
          <p:nvPr/>
        </p:nvSpPr>
        <p:spPr bwMode="auto">
          <a:xfrm>
            <a:off x="2268538" y="3573463"/>
            <a:ext cx="34559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>
            <a:off x="4067175" y="3933825"/>
            <a:ext cx="17287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6588125" y="4652963"/>
            <a:ext cx="863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40" name="Picture 11" descr="Рисунок1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1989138"/>
            <a:ext cx="5953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25" descr="hf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1557338"/>
            <a:ext cx="8493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4" descr="ew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57563"/>
            <a:ext cx="858837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4" descr="Рисунок1g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2205038"/>
            <a:ext cx="473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Рисунок 11" descr="0_5e578_b443355_L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404813"/>
            <a:ext cx="6207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  <p:bldP spid="20491" grpId="0" animBg="1"/>
      <p:bldP spid="204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              </a:t>
            </a:r>
            <a:r>
              <a:rPr lang="ru-RU" b="1" dirty="0" smtClean="0">
                <a:solidFill>
                  <a:srgbClr val="009900"/>
                </a:solidFill>
                <a:latin typeface="Arial" charset="0"/>
              </a:rPr>
              <a:t>Вариант 3</a:t>
            </a:r>
          </a:p>
        </p:txBody>
      </p:sp>
      <p:sp>
        <p:nvSpPr>
          <p:cNvPr id="19458" name="AutoShape 3"/>
          <p:cNvSpPr>
            <a:spLocks noChangeArrowheads="1"/>
          </p:cNvSpPr>
          <p:nvPr/>
        </p:nvSpPr>
        <p:spPr bwMode="auto">
          <a:xfrm flipV="1">
            <a:off x="1116013" y="3213100"/>
            <a:ext cx="7199312" cy="2663825"/>
          </a:xfrm>
          <a:prstGeom prst="wedgeRoundRectCallout">
            <a:avLst>
              <a:gd name="adj1" fmla="val -39176"/>
              <a:gd name="adj2" fmla="val 65134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331913" y="3429000"/>
            <a:ext cx="6985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    </a:t>
            </a:r>
            <a:r>
              <a:rPr lang="ru-RU" sz="2400" b="1" dirty="0"/>
              <a:t>«Язык подобен многоэтажному зданию. Его этажи – единицы: звук, морфема, слово, словосочетание, предложение… И каждая из них занимает своё место в системе, каждая выполняет свою работу».</a:t>
            </a:r>
            <a:br>
              <a:rPr lang="ru-RU" sz="2400" b="1" dirty="0"/>
            </a:br>
            <a:r>
              <a:rPr lang="ru-RU" sz="2400" b="1" dirty="0"/>
              <a:t>                                       </a:t>
            </a:r>
            <a:r>
              <a:rPr lang="ru-RU" b="1" i="1" dirty="0"/>
              <a:t>(Михаил Викторович Панов)</a:t>
            </a:r>
          </a:p>
        </p:txBody>
      </p:sp>
      <p:pic>
        <p:nvPicPr>
          <p:cNvPr id="19460" name="Picture 6" descr="пан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549275"/>
            <a:ext cx="21732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5" name="Line 7"/>
          <p:cNvSpPr>
            <a:spLocks noChangeShapeType="1"/>
          </p:cNvSpPr>
          <p:nvPr/>
        </p:nvSpPr>
        <p:spPr bwMode="auto">
          <a:xfrm>
            <a:off x="3276600" y="4221163"/>
            <a:ext cx="136683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56" name="Line 8"/>
          <p:cNvSpPr>
            <a:spLocks noChangeShapeType="1"/>
          </p:cNvSpPr>
          <p:nvPr/>
        </p:nvSpPr>
        <p:spPr bwMode="auto">
          <a:xfrm>
            <a:off x="5795963" y="5300663"/>
            <a:ext cx="194468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57" name="Line 9"/>
          <p:cNvSpPr>
            <a:spLocks noChangeShapeType="1"/>
          </p:cNvSpPr>
          <p:nvPr/>
        </p:nvSpPr>
        <p:spPr bwMode="auto">
          <a:xfrm>
            <a:off x="3995738" y="5300663"/>
            <a:ext cx="18002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4" name="Рисунок 11" descr="0_5e578_b443355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404813"/>
            <a:ext cx="620712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0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412875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 descr="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1773238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Picture 12" descr="6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1863" y="1341438"/>
            <a:ext cx="12954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Picture 13" descr="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700213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5" grpId="0" animBg="1"/>
      <p:bldP spid="78856" grpId="0" animBg="1"/>
      <p:bldP spid="788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04813"/>
            <a:ext cx="8229600" cy="1012825"/>
          </a:xfrm>
        </p:spPr>
        <p:txBody>
          <a:bodyPr/>
          <a:lstStyle/>
          <a:p>
            <a:r>
              <a:rPr lang="ru-RU" b="1" smtClean="0">
                <a:solidFill>
                  <a:srgbClr val="006600"/>
                </a:solidFill>
                <a:latin typeface="Arial" charset="0"/>
              </a:rPr>
              <a:t>  </a:t>
            </a:r>
            <a:r>
              <a:rPr lang="ru-RU" b="1" smtClean="0">
                <a:solidFill>
                  <a:srgbClr val="009900"/>
                </a:solidFill>
                <a:latin typeface="Arial" charset="0"/>
              </a:rPr>
              <a:t>Вариант 31</a:t>
            </a:r>
          </a:p>
        </p:txBody>
      </p:sp>
      <p:sp>
        <p:nvSpPr>
          <p:cNvPr id="20482" name="AutoShape 4"/>
          <p:cNvSpPr>
            <a:spLocks noChangeArrowheads="1"/>
          </p:cNvSpPr>
          <p:nvPr/>
        </p:nvSpPr>
        <p:spPr bwMode="auto">
          <a:xfrm flipV="1">
            <a:off x="2987675" y="2276475"/>
            <a:ext cx="5327650" cy="2232025"/>
          </a:xfrm>
          <a:prstGeom prst="wedgeRoundRectCallout">
            <a:avLst>
              <a:gd name="adj1" fmla="val -57630"/>
              <a:gd name="adj2" fmla="val -75537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3348038" y="2708275"/>
            <a:ext cx="482441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    </a:t>
            </a:r>
            <a:r>
              <a:rPr lang="ru-RU" sz="2400" b="1" dirty="0"/>
              <a:t>«Язык – это то, благодаря чему, с помощью чего мы выражаем себя и вещи».</a:t>
            </a:r>
            <a:br>
              <a:rPr lang="ru-RU" sz="2400" b="1" dirty="0"/>
            </a:br>
            <a:r>
              <a:rPr lang="ru-RU" sz="2400" b="1" dirty="0"/>
              <a:t>                                     </a:t>
            </a:r>
            <a:r>
              <a:rPr lang="ru-RU" b="1" i="1" dirty="0"/>
              <a:t>(Поль </a:t>
            </a:r>
            <a:r>
              <a:rPr lang="ru-RU" b="1" i="1" dirty="0" err="1"/>
              <a:t>Рикёр</a:t>
            </a:r>
            <a:r>
              <a:rPr lang="ru-RU" b="1" i="1" dirty="0"/>
              <a:t>)</a:t>
            </a:r>
            <a:r>
              <a:rPr lang="ru-RU" dirty="0"/>
              <a:t> </a:t>
            </a:r>
          </a:p>
        </p:txBody>
      </p:sp>
      <p:pic>
        <p:nvPicPr>
          <p:cNvPr id="20484" name="Picture 6" descr="рик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644900"/>
            <a:ext cx="1624013" cy="24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3851275" y="3141663"/>
            <a:ext cx="865188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Line 8"/>
          <p:cNvSpPr>
            <a:spLocks noChangeShapeType="1"/>
          </p:cNvSpPr>
          <p:nvPr/>
        </p:nvSpPr>
        <p:spPr bwMode="auto">
          <a:xfrm>
            <a:off x="3419475" y="3860800"/>
            <a:ext cx="35290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0487" name="Рисунок 11" descr="0_5e578_b443355_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404813"/>
            <a:ext cx="6207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conf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4652963"/>
            <a:ext cx="2951162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0" descr="кар смайл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1404938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3" grpId="0" animBg="1"/>
      <p:bldP spid="757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  <a:latin typeface="Arial" charset="0"/>
              </a:rPr>
              <a:t>             Наше задание:</a:t>
            </a:r>
            <a:endParaRPr lang="ru-RU" b="1" dirty="0" smtClean="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 flipV="1">
            <a:off x="3492500" y="3500438"/>
            <a:ext cx="5040313" cy="2808287"/>
          </a:xfrm>
          <a:prstGeom prst="wedgeRoundRectCallout">
            <a:avLst>
              <a:gd name="adj1" fmla="val -69972"/>
              <a:gd name="adj2" fmla="val 85667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3635375" y="3716338"/>
            <a:ext cx="48244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/>
              <a:t>    </a:t>
            </a:r>
            <a:r>
              <a:rPr lang="ru-RU" sz="2400" b="1" dirty="0"/>
              <a:t>«В языке есть… слова. В языке есть… грамматика. Это – те способы, которыми язык пользуется, чтобы строить предложения». </a:t>
            </a:r>
            <a:br>
              <a:rPr lang="ru-RU" sz="2400" b="1" dirty="0"/>
            </a:br>
            <a:r>
              <a:rPr lang="ru-RU" sz="2000" b="1" dirty="0"/>
              <a:t>                   </a:t>
            </a:r>
            <a:r>
              <a:rPr lang="ru-RU" b="1" i="1" dirty="0"/>
              <a:t>(Лев Васильевич Успенский)</a:t>
            </a:r>
          </a:p>
        </p:txBody>
      </p:sp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6588125" y="4149725"/>
            <a:ext cx="9366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5795963" y="4508500"/>
            <a:ext cx="18002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6809" name="Line 9"/>
          <p:cNvSpPr>
            <a:spLocks noChangeShapeType="1"/>
          </p:cNvSpPr>
          <p:nvPr/>
        </p:nvSpPr>
        <p:spPr bwMode="auto">
          <a:xfrm>
            <a:off x="6659563" y="5229225"/>
            <a:ext cx="12255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2" name="Рисунок 11" descr="0_5e578_b443355_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333375"/>
            <a:ext cx="6207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3933825"/>
            <a:ext cx="21431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3708400" y="5589588"/>
            <a:ext cx="208756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Rectangle 2"/>
          <p:cNvSpPr txBox="1">
            <a:spLocks/>
          </p:cNvSpPr>
          <p:nvPr/>
        </p:nvSpPr>
        <p:spPr bwMode="auto">
          <a:xfrm>
            <a:off x="457572" y="54925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       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 flipV="1">
            <a:off x="3492872" y="3500413"/>
            <a:ext cx="5040313" cy="2808287"/>
          </a:xfrm>
          <a:prstGeom prst="wedgeRoundRectCallout">
            <a:avLst>
              <a:gd name="adj1" fmla="val -69972"/>
              <a:gd name="adj2" fmla="val 85667"/>
              <a:gd name="adj3" fmla="val 16667"/>
            </a:avLst>
          </a:prstGeom>
          <a:solidFill>
            <a:srgbClr val="99FF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i="1" dirty="0" smtClean="0"/>
              <a:t>    "Нет ничего такого в жизни и в нашем сознании, чего нельзя было бы передать русским словом»</a:t>
            </a:r>
          </a:p>
          <a:p>
            <a:endParaRPr lang="ru-RU" b="1" i="1" dirty="0" smtClean="0"/>
          </a:p>
          <a:p>
            <a:endParaRPr lang="ru-RU" b="1" i="1" dirty="0" smtClean="0"/>
          </a:p>
          <a:p>
            <a:r>
              <a:rPr lang="ru-RU" b="1" i="1" dirty="0" smtClean="0"/>
              <a:t>  Константин Георгиевич  Паустовский</a:t>
            </a:r>
            <a:endParaRPr lang="ru-RU" dirty="0"/>
          </a:p>
        </p:txBody>
      </p:sp>
      <p:pic>
        <p:nvPicPr>
          <p:cNvPr id="19" name="Рисунок 11" descr="0_5e578_b443355_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922" y="333350"/>
            <a:ext cx="62071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и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800"/>
            <a:ext cx="21431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stasenko.ucoz.ru/200x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620688"/>
            <a:ext cx="1872208" cy="2992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 animBg="1"/>
      <p:bldP spid="76808" grpId="0" animBg="1"/>
      <p:bldP spid="76809" grpId="0" animBg="1"/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1620</TotalTime>
  <Words>916</Words>
  <Application>Microsoft Office PowerPoint</Application>
  <PresentationFormat>Экран (4:3)</PresentationFormat>
  <Paragraphs>107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Учимся писать сочинение. ГИА 2013  Часть С2</vt:lpstr>
      <vt:lpstr>Формулировка задания</vt:lpstr>
      <vt:lpstr>Что такое «сочинение на лингвистическую тему»? </vt:lpstr>
      <vt:lpstr>Слайд 4</vt:lpstr>
      <vt:lpstr>                 Вариант 1</vt:lpstr>
      <vt:lpstr>      Вариант 2</vt:lpstr>
      <vt:lpstr>              Вариант 3</vt:lpstr>
      <vt:lpstr>  Вариант 31</vt:lpstr>
      <vt:lpstr>             Наше задание:</vt:lpstr>
      <vt:lpstr>Композиция  сочинения-рассуждения</vt:lpstr>
      <vt:lpstr>Слайд 11</vt:lpstr>
      <vt:lpstr>Вступление</vt:lpstr>
      <vt:lpstr>Переход к рассуждению</vt:lpstr>
      <vt:lpstr>Вступление</vt:lpstr>
      <vt:lpstr>Основная часть. Требования к аргументам</vt:lpstr>
      <vt:lpstr>Основная часть</vt:lpstr>
      <vt:lpstr>Включение примеров </vt:lpstr>
      <vt:lpstr>Основная часть</vt:lpstr>
      <vt:lpstr>     Заключение (вывод)</vt:lpstr>
      <vt:lpstr>Заключение</vt:lpstr>
      <vt:lpstr>О почерке </vt:lpstr>
      <vt:lpstr>Удачи на экзамене !</vt:lpstr>
      <vt:lpstr>Использованные материалы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Характеристика предложения</dc:title>
  <dc:creator>Admin</dc:creator>
  <cp:lastModifiedBy>2044</cp:lastModifiedBy>
  <cp:revision>89</cp:revision>
  <dcterms:created xsi:type="dcterms:W3CDTF">2011-12-24T06:36:21Z</dcterms:created>
  <dcterms:modified xsi:type="dcterms:W3CDTF">2013-02-19T08:21:10Z</dcterms:modified>
</cp:coreProperties>
</file>