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0B168-5A10-4A0B-8BB5-8B3E09BCA77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49A9F-DE49-4223-AFA7-26B36D2CE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42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8639" y="1772816"/>
            <a:ext cx="691276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Средства и способы связи </a:t>
            </a:r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предложений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тексте </a:t>
            </a:r>
          </a:p>
        </p:txBody>
      </p:sp>
    </p:spTree>
    <p:extLst>
      <p:ext uri="{BB962C8B-B14F-4D97-AF65-F5344CB8AC3E}">
        <p14:creationId xmlns:p14="http://schemas.microsoft.com/office/powerpoint/2010/main" val="8669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628800"/>
            <a:ext cx="772769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Я мечтала о морях и кораллах. Я поесть хотела суп черепаший. </a:t>
            </a:r>
            <a:endParaRPr lang="ru-RU" sz="2000" dirty="0" smtClean="0"/>
          </a:p>
          <a:p>
            <a:r>
              <a:rPr lang="ru-RU" sz="2000" dirty="0" smtClean="0"/>
              <a:t>Я </a:t>
            </a:r>
            <a:r>
              <a:rPr lang="ru-RU" sz="2000" dirty="0"/>
              <a:t>шагнула на корабль, а кораблик оказался из газеты вчерашней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То одна зима идет, то другая. За окошком все метель завевает. </a:t>
            </a:r>
            <a:endParaRPr lang="ru-RU" sz="2000" dirty="0" smtClean="0"/>
          </a:p>
          <a:p>
            <a:r>
              <a:rPr lang="ru-RU" sz="2000" dirty="0" smtClean="0"/>
              <a:t>Только </a:t>
            </a:r>
            <a:r>
              <a:rPr lang="ru-RU" sz="2000" dirty="0"/>
              <a:t>в клетках говорят попугаи, а в лесу они язык забывают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А весною я в разлуки не верю, И капели не боюсь моросящий. </a:t>
            </a:r>
            <a:endParaRPr lang="ru-RU" sz="2000" dirty="0" smtClean="0"/>
          </a:p>
          <a:p>
            <a:r>
              <a:rPr lang="ru-RU" sz="2000" dirty="0" smtClean="0"/>
              <a:t>А </a:t>
            </a:r>
            <a:r>
              <a:rPr lang="ru-RU" sz="2000" dirty="0"/>
              <a:t>весной линяют разные звери. Не линяет только солнечный зайчик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У подножья стали горы - громады. Я к подножию щекой припадаю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Но не выросла еще та ромашка, на которой я себе погадаю. </a:t>
            </a:r>
          </a:p>
        </p:txBody>
      </p:sp>
    </p:spTree>
    <p:extLst>
      <p:ext uri="{BB962C8B-B14F-4D97-AF65-F5344CB8AC3E}">
        <p14:creationId xmlns:p14="http://schemas.microsoft.com/office/powerpoint/2010/main" val="390433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96752"/>
            <a:ext cx="68407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kern="1600" dirty="0" smtClean="0"/>
              <a:t>В тексте  каждое предложение распадается на две части: … и … .</a:t>
            </a:r>
          </a:p>
          <a:p>
            <a:r>
              <a:rPr lang="ru-RU" sz="2600" kern="1600" dirty="0" smtClean="0"/>
              <a:t>Предложение начинается с… . В нем в сжатом виде повторяется информация, известная из предыдущего предложения.</a:t>
            </a:r>
          </a:p>
          <a:p>
            <a:r>
              <a:rPr lang="ru-RU" sz="2600" kern="1600" dirty="0" smtClean="0"/>
              <a:t> К … добавляется…, в котором сообщаются новые сведения о предмете речи.                       … скрепляет предложения, … развивает мысль, продвигает высказывание вперёд. Так происходит развертывание текста.</a:t>
            </a:r>
            <a:endParaRPr lang="ru-RU" sz="2600" kern="1600" dirty="0"/>
          </a:p>
        </p:txBody>
      </p:sp>
    </p:spTree>
    <p:extLst>
      <p:ext uri="{BB962C8B-B14F-4D97-AF65-F5344CB8AC3E}">
        <p14:creationId xmlns:p14="http://schemas.microsoft.com/office/powerpoint/2010/main" val="40726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0643" y="2708920"/>
            <a:ext cx="6920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Какие два способа связи предложений</a:t>
            </a:r>
          </a:p>
          <a:p>
            <a:pPr algn="ctr"/>
            <a:r>
              <a:rPr lang="ru-RU" sz="2800" dirty="0" smtClean="0"/>
              <a:t> в тексте вы </a:t>
            </a:r>
            <a:r>
              <a:rPr lang="ru-RU" sz="2400" dirty="0" smtClean="0"/>
              <a:t>знаете?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1847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852345"/>
              </p:ext>
            </p:extLst>
          </p:nvPr>
        </p:nvGraphicFramePr>
        <p:xfrm>
          <a:off x="1475656" y="1844824"/>
          <a:ext cx="60960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Последовательное (цепное)  соединение –</a:t>
                      </a:r>
                    </a:p>
                    <a:p>
                      <a:pPr algn="ctr"/>
                      <a:r>
                        <a:rPr lang="ru-RU" sz="2400" dirty="0" smtClean="0"/>
                        <a:t> «данным» следующего  предложения  становится «новое» предыдущего.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                                           Н                                               </a:t>
                      </a:r>
                    </a:p>
                    <a:p>
                      <a:r>
                        <a:rPr lang="ru-RU" sz="2000" dirty="0" smtClean="0"/>
                        <a:t>В 2003 году славянская </a:t>
                      </a:r>
                      <a:r>
                        <a:rPr lang="ru-RU" sz="2000" b="1" dirty="0" smtClean="0"/>
                        <a:t>азбука</a:t>
                      </a:r>
                      <a:r>
                        <a:rPr lang="ru-RU" sz="2000" dirty="0" smtClean="0"/>
                        <a:t> отметила свой юбилей. </a:t>
                      </a:r>
                    </a:p>
                    <a:p>
                      <a:r>
                        <a:rPr lang="ru-RU" sz="2000" dirty="0" smtClean="0"/>
                        <a:t>  Д                                   Н</a:t>
                      </a:r>
                    </a:p>
                    <a:p>
                      <a:r>
                        <a:rPr lang="ru-RU" sz="2000" b="1" dirty="0" smtClean="0"/>
                        <a:t>Е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b="1" dirty="0" smtClean="0"/>
                        <a:t>й</a:t>
                      </a:r>
                      <a:r>
                        <a:rPr lang="ru-RU" sz="2000" dirty="0" smtClean="0"/>
                        <a:t>   исполнилось </a:t>
                      </a:r>
                      <a:r>
                        <a:rPr lang="ru-RU" sz="2000" b="1" dirty="0" smtClean="0"/>
                        <a:t>1140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b="1" dirty="0" smtClean="0"/>
                        <a:t>лет.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9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023455"/>
              </p:ext>
            </p:extLst>
          </p:nvPr>
        </p:nvGraphicFramePr>
        <p:xfrm>
          <a:off x="1524000" y="1397000"/>
          <a:ext cx="609600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Параллельное</a:t>
                      </a:r>
                      <a:r>
                        <a:rPr lang="ru-RU" sz="2400" baseline="0" dirty="0" smtClean="0"/>
                        <a:t> соединение – во всех предложениях текста повторяется одно и то же «данное».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Собака</a:t>
                      </a:r>
                      <a:r>
                        <a:rPr lang="ru-RU" sz="2800" b="0" dirty="0" smtClean="0"/>
                        <a:t> – ваша</a:t>
                      </a:r>
                      <a:r>
                        <a:rPr lang="ru-RU" sz="2800" b="0" baseline="0" dirty="0" smtClean="0"/>
                        <a:t> тень, ваше второе «я». </a:t>
                      </a:r>
                      <a:r>
                        <a:rPr lang="ru-RU" sz="2800" b="1" baseline="0" dirty="0" smtClean="0"/>
                        <a:t>Собака</a:t>
                      </a:r>
                      <a:r>
                        <a:rPr lang="ru-RU" sz="2800" b="0" baseline="0" dirty="0" smtClean="0"/>
                        <a:t> следует за вами повсюду. </a:t>
                      </a:r>
                      <a:r>
                        <a:rPr lang="ru-RU" sz="2800" b="1" baseline="0" dirty="0" smtClean="0"/>
                        <a:t>Собака</a:t>
                      </a:r>
                      <a:r>
                        <a:rPr lang="ru-RU" sz="2800" b="0" baseline="0" dirty="0" smtClean="0"/>
                        <a:t> </a:t>
                      </a:r>
                      <a:r>
                        <a:rPr lang="ru-RU" sz="2800" baseline="0" dirty="0" smtClean="0"/>
                        <a:t>умеет дружить, быть бескорыстной.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81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6187" y="980728"/>
            <a:ext cx="69127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Определите способы связи в следующих текстах</a:t>
            </a:r>
            <a:r>
              <a:rPr lang="ru-RU" sz="2400" dirty="0" smtClean="0"/>
              <a:t>:</a:t>
            </a:r>
          </a:p>
          <a:p>
            <a:pPr marL="342900" indent="-342900" algn="ctr">
              <a:buAutoNum type="arabicParenR"/>
            </a:pPr>
            <a:r>
              <a:rPr lang="ru-RU" sz="2400" dirty="0" smtClean="0"/>
              <a:t>Где-то за горизонтом шла </a:t>
            </a:r>
            <a:r>
              <a:rPr lang="ru-RU" sz="2400" b="1" dirty="0" smtClean="0"/>
              <a:t>гроза</a:t>
            </a:r>
            <a:r>
              <a:rPr lang="ru-RU" sz="2400" dirty="0" smtClean="0"/>
              <a:t>. </a:t>
            </a:r>
            <a:r>
              <a:rPr lang="ru-RU" sz="2400" b="1" dirty="0" smtClean="0"/>
              <a:t>Она</a:t>
            </a:r>
            <a:r>
              <a:rPr lang="ru-RU" sz="2400" dirty="0" smtClean="0"/>
              <a:t> рассылала в жаркую летнюю  ночь решительные широкие </a:t>
            </a:r>
            <a:r>
              <a:rPr lang="ru-RU" sz="2400" b="1" dirty="0" smtClean="0"/>
              <a:t>раскаты</a:t>
            </a:r>
            <a:r>
              <a:rPr lang="ru-RU" sz="2400" dirty="0" smtClean="0"/>
              <a:t>. </a:t>
            </a:r>
            <a:r>
              <a:rPr lang="ru-RU" sz="2400" b="1" dirty="0" smtClean="0"/>
              <a:t>Гром</a:t>
            </a:r>
            <a:r>
              <a:rPr lang="ru-RU" sz="2400" dirty="0" smtClean="0"/>
              <a:t>, уже почти обессиленный в пути, оживлялся под сухой приветливой крышей и долго бродил по чердаку, от одного угла к другому.</a:t>
            </a:r>
          </a:p>
          <a:p>
            <a:pPr marL="342900" indent="-342900" algn="ctr">
              <a:buAutoNum type="arabicParenR"/>
            </a:pPr>
            <a:r>
              <a:rPr lang="ru-RU" sz="2400" dirty="0" smtClean="0"/>
              <a:t>(Шаровая) </a:t>
            </a:r>
            <a:r>
              <a:rPr lang="ru-RU" sz="2400" b="1" dirty="0" smtClean="0"/>
              <a:t>Молния</a:t>
            </a:r>
            <a:r>
              <a:rPr lang="ru-RU" sz="2400" dirty="0" smtClean="0"/>
              <a:t> висела совсем низко над травой, в сантиметрах тридцати от земли. </a:t>
            </a:r>
            <a:r>
              <a:rPr lang="ru-RU" sz="2400" b="1" dirty="0" smtClean="0"/>
              <a:t>Она</a:t>
            </a:r>
            <a:r>
              <a:rPr lang="ru-RU" sz="2400" dirty="0" smtClean="0"/>
              <a:t> излучала мертвенный свет и выбрасывала искры, издавая жужжащий звук. Казалось, </a:t>
            </a:r>
            <a:r>
              <a:rPr lang="ru-RU" sz="2400" b="1" dirty="0" smtClean="0"/>
              <a:t>она</a:t>
            </a:r>
            <a:r>
              <a:rPr lang="ru-RU" sz="2400" dirty="0" smtClean="0"/>
              <a:t> раздумывала, зайти в палатку или не зайти.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8834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7" y="1340768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Прочитайте текст. Определите способы связи предложений  в первом и втором абзацах.</a:t>
            </a:r>
          </a:p>
          <a:p>
            <a:r>
              <a:rPr lang="ru-RU" sz="2000" dirty="0" smtClean="0"/>
              <a:t>     По узкой дорожке, протоптанной в глубоком снегу, шёл мальчик. Мальчик возвращался из булочной и в согнутой руке нёс два кирпичика хлеба. Хлеб был тёплый, пахучий.</a:t>
            </a:r>
          </a:p>
          <a:p>
            <a:r>
              <a:rPr lang="ru-RU" sz="2000" dirty="0" smtClean="0"/>
              <a:t>     Вдруг мальчик услышал слабый шорох. Он остановился, прислушался и увидел, что на столбе отклеился верхний уголок бумажки и шуршит, как бы призывая прохожих прочитать, что написано. Мальчик хотел идти дальше, но бумажка слала ему свой настойчивый сигнал. Он сошёл с тропки и, сделав несколько шагов по глубокому снегу, подошёл к фонарному столбу.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6177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2734" y="1484784"/>
            <a:ext cx="7638438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/>
              <a:t>Подсказка</a:t>
            </a:r>
          </a:p>
          <a:p>
            <a:pPr algn="ctr"/>
            <a:endParaRPr lang="ru-RU" sz="2400" b="1" i="1" dirty="0" smtClean="0"/>
          </a:p>
          <a:p>
            <a:r>
              <a:rPr lang="ru-RU" dirty="0" smtClean="0"/>
              <a:t>    </a:t>
            </a:r>
            <a:r>
              <a:rPr lang="ru-RU" sz="2000" dirty="0" smtClean="0"/>
              <a:t>По </a:t>
            </a:r>
            <a:r>
              <a:rPr lang="ru-RU" sz="2000" dirty="0"/>
              <a:t>узкой дорожке, протоптанной в глубоком снегу, шёл </a:t>
            </a:r>
            <a:r>
              <a:rPr lang="ru-RU" sz="2000" b="1" i="1" dirty="0"/>
              <a:t>мальчик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b="1" i="1" dirty="0" smtClean="0"/>
              <a:t>Мальчик</a:t>
            </a:r>
            <a:r>
              <a:rPr lang="ru-RU" sz="2000" dirty="0" smtClean="0"/>
              <a:t> </a:t>
            </a:r>
            <a:r>
              <a:rPr lang="ru-RU" sz="2000" dirty="0"/>
              <a:t>возвращался из булочной и в согнутой руке нёс два </a:t>
            </a:r>
            <a:endParaRPr lang="ru-RU" sz="2000" dirty="0" smtClean="0"/>
          </a:p>
          <a:p>
            <a:r>
              <a:rPr lang="ru-RU" sz="2000" dirty="0" smtClean="0"/>
              <a:t>кирпичика  </a:t>
            </a:r>
            <a:r>
              <a:rPr lang="ru-RU" sz="2000" b="1" i="1" dirty="0"/>
              <a:t>хлеба</a:t>
            </a:r>
            <a:r>
              <a:rPr lang="ru-RU" sz="2000" dirty="0"/>
              <a:t>. </a:t>
            </a:r>
            <a:r>
              <a:rPr lang="ru-RU" sz="2000" b="1" i="1" dirty="0"/>
              <a:t>Хлеб</a:t>
            </a:r>
            <a:r>
              <a:rPr lang="ru-RU" sz="2000" dirty="0"/>
              <a:t> был тёплый, пахучий.</a:t>
            </a:r>
          </a:p>
          <a:p>
            <a:r>
              <a:rPr lang="ru-RU" sz="2000" dirty="0"/>
              <a:t>     Вдруг </a:t>
            </a:r>
            <a:r>
              <a:rPr lang="ru-RU" sz="2000" b="1" i="1" dirty="0"/>
              <a:t>мальчик</a:t>
            </a:r>
            <a:r>
              <a:rPr lang="ru-RU" sz="2000" dirty="0"/>
              <a:t> услышал слабый шорох. </a:t>
            </a:r>
            <a:r>
              <a:rPr lang="ru-RU" sz="2000" b="1" i="1" dirty="0"/>
              <a:t>Он</a:t>
            </a:r>
            <a:r>
              <a:rPr lang="ru-RU" sz="2000" dirty="0"/>
              <a:t> остановился, </a:t>
            </a:r>
            <a:endParaRPr lang="ru-RU" sz="2000" dirty="0" smtClean="0"/>
          </a:p>
          <a:p>
            <a:r>
              <a:rPr lang="ru-RU" sz="2000" dirty="0" smtClean="0"/>
              <a:t>прислушался </a:t>
            </a:r>
            <a:r>
              <a:rPr lang="ru-RU" sz="2000" dirty="0"/>
              <a:t>и увидел, что на столбе отклеился верхний </a:t>
            </a:r>
            <a:r>
              <a:rPr lang="ru-RU" sz="2000" dirty="0" smtClean="0"/>
              <a:t>уголок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бумажки и шуршит, как бы призывая прохожих прочитать, что </a:t>
            </a:r>
            <a:endParaRPr lang="ru-RU" sz="2000" dirty="0" smtClean="0"/>
          </a:p>
          <a:p>
            <a:r>
              <a:rPr lang="ru-RU" sz="2000" dirty="0" smtClean="0"/>
              <a:t>написано</a:t>
            </a:r>
            <a:r>
              <a:rPr lang="ru-RU" sz="2000" dirty="0"/>
              <a:t>. </a:t>
            </a:r>
            <a:r>
              <a:rPr lang="ru-RU" sz="2000" b="1" i="1" dirty="0"/>
              <a:t>Мальчик</a:t>
            </a:r>
            <a:r>
              <a:rPr lang="ru-RU" sz="2000" dirty="0"/>
              <a:t> хотел идти дальше, но бумажка слала ему свой </a:t>
            </a:r>
            <a:endParaRPr lang="ru-RU" sz="2000" dirty="0" smtClean="0"/>
          </a:p>
          <a:p>
            <a:r>
              <a:rPr lang="ru-RU" sz="2000" dirty="0" smtClean="0"/>
              <a:t>настойчивый </a:t>
            </a:r>
            <a:r>
              <a:rPr lang="ru-RU" sz="2000" dirty="0"/>
              <a:t>сигнал. </a:t>
            </a:r>
            <a:r>
              <a:rPr lang="ru-RU" sz="2000" b="1" i="1" dirty="0"/>
              <a:t>Он</a:t>
            </a:r>
            <a:r>
              <a:rPr lang="ru-RU" sz="2000" dirty="0"/>
              <a:t> сошёл с тропки и, сделав несколько шагов </a:t>
            </a:r>
            <a:endParaRPr lang="ru-RU" sz="2000" dirty="0" smtClean="0"/>
          </a:p>
          <a:p>
            <a:r>
              <a:rPr lang="ru-RU" sz="2000" dirty="0" smtClean="0"/>
              <a:t>по </a:t>
            </a:r>
            <a:r>
              <a:rPr lang="ru-RU" sz="2000" dirty="0"/>
              <a:t>глубокому снегу, подошёл к фонарному столбу.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4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9" y="1124744"/>
            <a:ext cx="73448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Средства связи предложений в тексте:</a:t>
            </a:r>
          </a:p>
          <a:p>
            <a:r>
              <a:rPr lang="ru-RU" sz="2400" b="1" i="1" dirty="0" smtClean="0"/>
              <a:t>-    повторяющиеся слова;</a:t>
            </a:r>
          </a:p>
          <a:p>
            <a:pPr marL="285750" indent="-285750">
              <a:buFontTx/>
              <a:buChar char="-"/>
            </a:pPr>
            <a:r>
              <a:rPr lang="ru-RU" sz="2400" b="1" i="1" dirty="0" smtClean="0"/>
              <a:t>заменяющие их местоимения;</a:t>
            </a:r>
          </a:p>
          <a:p>
            <a:pPr marL="285750" indent="-285750">
              <a:buFontTx/>
              <a:buChar char="-"/>
            </a:pPr>
            <a:r>
              <a:rPr lang="ru-RU" sz="2400" b="1" i="1" dirty="0" smtClean="0"/>
              <a:t>синонимы</a:t>
            </a:r>
          </a:p>
          <a:p>
            <a:r>
              <a:rPr lang="ru-RU" sz="2400" dirty="0" smtClean="0"/>
              <a:t>Найти данные средства связи в текстах: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Я не раз дивился проницательному нахальству ворон. Они как бы шутя не однажды надували меня.</a:t>
            </a:r>
          </a:p>
          <a:p>
            <a:r>
              <a:rPr lang="ru-RU" sz="2400" dirty="0" smtClean="0"/>
              <a:t>2) Лось шёл к моховым болотам. Попутно сохатый </a:t>
            </a:r>
          </a:p>
          <a:p>
            <a:r>
              <a:rPr lang="ru-RU" sz="2400" dirty="0" smtClean="0"/>
              <a:t>откусывал молодые побеги сосен и можжевельника</a:t>
            </a:r>
          </a:p>
          <a:p>
            <a:r>
              <a:rPr lang="ru-RU" sz="2400" dirty="0" smtClean="0"/>
              <a:t>3) Корень – главная, обязательная часть слова. </a:t>
            </a:r>
          </a:p>
          <a:p>
            <a:r>
              <a:rPr lang="ru-RU" sz="2400" dirty="0" smtClean="0"/>
              <a:t>Именно корень выражает основное значение слова.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8411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126</TotalTime>
  <Words>631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Нина</cp:lastModifiedBy>
  <cp:revision>11</cp:revision>
  <dcterms:created xsi:type="dcterms:W3CDTF">2012-10-17T14:23:58Z</dcterms:created>
  <dcterms:modified xsi:type="dcterms:W3CDTF">2012-10-17T16:49:31Z</dcterms:modified>
</cp:coreProperties>
</file>