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2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E362C-DC2B-4526-BE17-0C376808B4D3}" type="datetimeFigureOut">
              <a:rPr lang="ru-RU" smtClean="0"/>
              <a:t>12.10.2011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1A3DACF-C1CC-4031-8333-C2E739ADCF5A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E362C-DC2B-4526-BE17-0C376808B4D3}" type="datetimeFigureOut">
              <a:rPr lang="ru-RU" smtClean="0"/>
              <a:t>12.10.2011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3DACF-C1CC-4031-8333-C2E739ADCF5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E362C-DC2B-4526-BE17-0C376808B4D3}" type="datetimeFigureOut">
              <a:rPr lang="ru-RU" smtClean="0"/>
              <a:t>12.10.2011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3DACF-C1CC-4031-8333-C2E739ADCF5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9E362C-DC2B-4526-BE17-0C376808B4D3}" type="datetimeFigureOut">
              <a:rPr lang="ru-RU" smtClean="0"/>
              <a:t>12.10.2011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31A3DACF-C1CC-4031-8333-C2E739ADCF5A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E362C-DC2B-4526-BE17-0C376808B4D3}" type="datetimeFigureOut">
              <a:rPr lang="ru-RU" smtClean="0"/>
              <a:t>12.10.2011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3DACF-C1CC-4031-8333-C2E739ADCF5A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E362C-DC2B-4526-BE17-0C376808B4D3}" type="datetimeFigureOut">
              <a:rPr lang="ru-RU" smtClean="0"/>
              <a:t>12.10.2011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3DACF-C1CC-4031-8333-C2E739ADCF5A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3DACF-C1CC-4031-8333-C2E739ADCF5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E362C-DC2B-4526-BE17-0C376808B4D3}" type="datetimeFigureOut">
              <a:rPr lang="ru-RU" smtClean="0"/>
              <a:t>12.10.2011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E362C-DC2B-4526-BE17-0C376808B4D3}" type="datetimeFigureOut">
              <a:rPr lang="ru-RU" smtClean="0"/>
              <a:t>12.10.2011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3DACF-C1CC-4031-8333-C2E739ADCF5A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E362C-DC2B-4526-BE17-0C376808B4D3}" type="datetimeFigureOut">
              <a:rPr lang="ru-RU" smtClean="0"/>
              <a:t>12.10.2011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3DACF-C1CC-4031-8333-C2E739ADCF5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9E362C-DC2B-4526-BE17-0C376808B4D3}" type="datetimeFigureOut">
              <a:rPr lang="ru-RU" smtClean="0"/>
              <a:t>12.10.2011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1A3DACF-C1CC-4031-8333-C2E739ADCF5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E362C-DC2B-4526-BE17-0C376808B4D3}" type="datetimeFigureOut">
              <a:rPr lang="ru-RU" smtClean="0"/>
              <a:t>12.10.2011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1A3DACF-C1CC-4031-8333-C2E739ADCF5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59E362C-DC2B-4526-BE17-0C376808B4D3}" type="datetimeFigureOut">
              <a:rPr lang="ru-RU" smtClean="0"/>
              <a:t>12.10.2011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31A3DACF-C1CC-4031-8333-C2E739ADCF5A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2348880"/>
            <a:ext cx="7128792" cy="1824608"/>
          </a:xfrm>
        </p:spPr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Презентация преподавателя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 Московского суворовского военного училища </a:t>
            </a:r>
            <a:r>
              <a:rPr lang="ru-RU" b="1" dirty="0" err="1" smtClean="0">
                <a:solidFill>
                  <a:schemeClr val="tx1"/>
                </a:solidFill>
              </a:rPr>
              <a:t>Алещенко</a:t>
            </a:r>
            <a:r>
              <a:rPr lang="ru-RU" b="1" dirty="0" smtClean="0">
                <a:solidFill>
                  <a:schemeClr val="tx1"/>
                </a:solidFill>
              </a:rPr>
              <a:t> Н. М.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836712"/>
            <a:ext cx="7772400" cy="1470025"/>
          </a:xfrm>
        </p:spPr>
        <p:txBody>
          <a:bodyPr/>
          <a:lstStyle/>
          <a:p>
            <a:r>
              <a:rPr lang="ru-RU" b="1" dirty="0"/>
              <a:t>Игровые технологии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на уроках русского языка и литературы</a:t>
            </a:r>
            <a:endParaRPr lang="ru-RU" dirty="0"/>
          </a:p>
        </p:txBody>
      </p:sp>
      <p:pic>
        <p:nvPicPr>
          <p:cNvPr id="4" name="Рисунок 3" descr="0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99792" y="3717032"/>
            <a:ext cx="3720413" cy="279031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4365104"/>
            <a:ext cx="777686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Игра </a:t>
            </a:r>
            <a:r>
              <a:rPr lang="ru-RU" sz="2400" dirty="0"/>
              <a:t>приоткрывает ребенку незнакомые грани изучаемой науки, помогает по-новому взглянуть </a:t>
            </a:r>
            <a:endParaRPr lang="ru-RU" sz="2400" dirty="0" smtClean="0"/>
          </a:p>
          <a:p>
            <a:r>
              <a:rPr lang="ru-RU" sz="2400" dirty="0" smtClean="0"/>
              <a:t>на </a:t>
            </a:r>
            <a:r>
              <a:rPr lang="ru-RU" sz="2400" dirty="0"/>
              <a:t>привычный урок, способствует возникновению </a:t>
            </a:r>
            <a:endParaRPr lang="ru-RU" sz="2400" dirty="0" smtClean="0"/>
          </a:p>
          <a:p>
            <a:r>
              <a:rPr lang="ru-RU" sz="2400" dirty="0" smtClean="0"/>
              <a:t>у </a:t>
            </a:r>
            <a:r>
              <a:rPr lang="ru-RU" sz="2400" dirty="0"/>
              <a:t>школьников интереса к учебному предмету, значит, процесс обучения становится более эффективным.</a:t>
            </a:r>
          </a:p>
        </p:txBody>
      </p:sp>
      <p:pic>
        <p:nvPicPr>
          <p:cNvPr id="4" name="Рисунок 3" descr="vl_view.php_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95736" y="476672"/>
            <a:ext cx="4680520" cy="3685909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07704" y="2780928"/>
            <a:ext cx="533357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/>
              <a:t>Спасибо за внимание!</a:t>
            </a:r>
            <a:endParaRPr lang="ru-RU" sz="4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52120" y="1340768"/>
            <a:ext cx="3312368" cy="811560"/>
          </a:xfrm>
        </p:spPr>
        <p:txBody>
          <a:bodyPr>
            <a:noAutofit/>
          </a:bodyPr>
          <a:lstStyle/>
          <a:p>
            <a:r>
              <a:rPr lang="ru-RU" sz="4000" dirty="0" smtClean="0">
                <a:solidFill>
                  <a:schemeClr val="accent6">
                    <a:lumMod val="50000"/>
                  </a:schemeClr>
                </a:solidFill>
              </a:rPr>
              <a:t>Коротко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b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4000" dirty="0" smtClean="0">
                <a:solidFill>
                  <a:schemeClr val="accent6">
                    <a:lumMod val="50000"/>
                  </a:schemeClr>
                </a:solidFill>
              </a:rPr>
              <a:t>о главном</a:t>
            </a:r>
            <a:endParaRPr lang="ru-RU" sz="40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5" name="Рисунок 4" descr="2_600.jpe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15189" r="15189"/>
          <a:stretch>
            <a:fillRect/>
          </a:stretch>
        </p:blipFill>
        <p:spPr>
          <a:xfrm>
            <a:off x="395536" y="1196752"/>
            <a:ext cx="5338936" cy="4561435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796136" y="2276872"/>
            <a:ext cx="2818656" cy="3888432"/>
          </a:xfrm>
        </p:spPr>
        <p:txBody>
          <a:bodyPr>
            <a:normAutofit/>
          </a:bodyPr>
          <a:lstStyle/>
          <a:p>
            <a:r>
              <a:rPr lang="ru-RU" sz="1800" b="1" dirty="0" smtClean="0"/>
              <a:t>Игровые педагогические технологии – обширная группа методов и приемов организации педагогического процесса в форме различных педагогических игр. </a:t>
            </a:r>
            <a:endParaRPr lang="ru-RU" sz="1800" b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620688"/>
            <a:ext cx="7632848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/>
              <a:t>Игровая деятельность </a:t>
            </a:r>
            <a:endParaRPr lang="ru-RU" sz="4000" dirty="0" smtClean="0"/>
          </a:p>
          <a:p>
            <a:r>
              <a:rPr lang="ru-RU" sz="4000" dirty="0" smtClean="0"/>
              <a:t>в </a:t>
            </a:r>
            <a:r>
              <a:rPr lang="ru-RU" sz="4000" dirty="0"/>
              <a:t>игровых технологиях выполняет такие </a:t>
            </a:r>
            <a:r>
              <a:rPr lang="ru-RU" sz="4000" b="1" dirty="0"/>
              <a:t>функции</a:t>
            </a:r>
            <a:r>
              <a:rPr lang="ru-RU" sz="4000" b="1" dirty="0" smtClean="0"/>
              <a:t>:</a:t>
            </a:r>
          </a:p>
          <a:p>
            <a:endParaRPr lang="ru-RU" b="1" dirty="0"/>
          </a:p>
          <a:p>
            <a:r>
              <a:rPr lang="ru-RU" sz="2800" dirty="0"/>
              <a:t>– развлекательная;</a:t>
            </a:r>
          </a:p>
          <a:p>
            <a:r>
              <a:rPr lang="ru-RU" sz="2800" dirty="0"/>
              <a:t>– коммуникативная;</a:t>
            </a:r>
          </a:p>
          <a:p>
            <a:r>
              <a:rPr lang="ru-RU" sz="2800" dirty="0"/>
              <a:t>– самореализации;</a:t>
            </a:r>
          </a:p>
          <a:p>
            <a:r>
              <a:rPr lang="ru-RU" sz="2800" dirty="0"/>
              <a:t>– </a:t>
            </a:r>
            <a:r>
              <a:rPr lang="ru-RU" sz="2800" dirty="0" err="1"/>
              <a:t>игротерапевтическая</a:t>
            </a:r>
            <a:r>
              <a:rPr lang="ru-RU" sz="2800" dirty="0"/>
              <a:t>;</a:t>
            </a:r>
          </a:p>
          <a:p>
            <a:r>
              <a:rPr lang="ru-RU" sz="2800" dirty="0"/>
              <a:t>– диагностическая;</a:t>
            </a:r>
          </a:p>
          <a:p>
            <a:r>
              <a:rPr lang="ru-RU" sz="2800" dirty="0"/>
              <a:t>– коррекция;</a:t>
            </a:r>
          </a:p>
          <a:p>
            <a:r>
              <a:rPr lang="ru-RU" sz="2800" dirty="0"/>
              <a:t>– межнациональная коммуникация;</a:t>
            </a:r>
          </a:p>
          <a:p>
            <a:r>
              <a:rPr lang="ru-RU" sz="2800" dirty="0"/>
              <a:t>– социализация.</a:t>
            </a:r>
          </a:p>
        </p:txBody>
      </p:sp>
      <p:pic>
        <p:nvPicPr>
          <p:cNvPr id="3" name="Рисунок 2" descr="7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32040" y="2636912"/>
            <a:ext cx="3605386" cy="272862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476672"/>
            <a:ext cx="6390456" cy="5760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/>
              <a:t>Игровая </a:t>
            </a:r>
            <a:r>
              <a:rPr lang="ru-RU" sz="4000" dirty="0"/>
              <a:t>деятельность используется в следующих случаях</a:t>
            </a:r>
            <a:r>
              <a:rPr lang="ru-RU" sz="4000" dirty="0" smtClean="0"/>
              <a:t>:</a:t>
            </a:r>
          </a:p>
          <a:p>
            <a:endParaRPr lang="ru-RU" dirty="0"/>
          </a:p>
          <a:p>
            <a:r>
              <a:rPr lang="ru-RU" sz="2400" dirty="0"/>
              <a:t>– в качестве самостоятельной технологии для освоения понятия, темы и даже раздела учебного предмета;</a:t>
            </a:r>
          </a:p>
          <a:p>
            <a:r>
              <a:rPr lang="ru-RU" sz="2400" dirty="0"/>
              <a:t>– как </a:t>
            </a:r>
            <a:r>
              <a:rPr lang="ru-RU" sz="2400" dirty="0" smtClean="0"/>
              <a:t>элемент </a:t>
            </a:r>
            <a:r>
              <a:rPr lang="ru-RU" sz="2400" dirty="0"/>
              <a:t>более обширной технологии;</a:t>
            </a:r>
          </a:p>
          <a:p>
            <a:r>
              <a:rPr lang="ru-RU" sz="2400" dirty="0"/>
              <a:t>– в качестве урока (занятия) или его части (введения, объяснения, закрепления, упражнения, контроля);</a:t>
            </a:r>
          </a:p>
          <a:p>
            <a:r>
              <a:rPr lang="ru-RU" sz="2400" dirty="0"/>
              <a:t>– как технология внеклассной работы (игры типа «Зарница», «Орленок» и др.).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3284984"/>
            <a:ext cx="806489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В отличие от игр вообще педагогическая игра обладает существенным признаком – четко поставленной целью обучения и соответствующим ей педагогическим результатом, которые могут быть обоснованы, выделены в явном виде с четко выраженной учебно-познавательной направленностью.</a:t>
            </a:r>
          </a:p>
        </p:txBody>
      </p:sp>
      <p:pic>
        <p:nvPicPr>
          <p:cNvPr id="4" name="Рисунок 3" descr="1-devochki_kadet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67744" y="332656"/>
            <a:ext cx="4464496" cy="2976331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620688"/>
            <a:ext cx="7416824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/>
              <a:t>Группы игр по характеру педагогического процесса</a:t>
            </a:r>
            <a:r>
              <a:rPr lang="ru-RU" sz="4000" dirty="0" smtClean="0"/>
              <a:t>:</a:t>
            </a:r>
            <a:endParaRPr lang="ru-RU" sz="4000" dirty="0"/>
          </a:p>
          <a:p>
            <a:r>
              <a:rPr lang="ru-RU" sz="2800" dirty="0"/>
              <a:t>– обучающие, тренировочные, контролирующие, обобщающие;</a:t>
            </a:r>
          </a:p>
          <a:p>
            <a:r>
              <a:rPr lang="ru-RU" sz="2800" dirty="0"/>
              <a:t>– познавательные, воспитательные, развивающие;</a:t>
            </a:r>
          </a:p>
          <a:p>
            <a:r>
              <a:rPr lang="ru-RU" sz="2800" dirty="0"/>
              <a:t>– репродуктивные, продуктивные, творческие;</a:t>
            </a:r>
          </a:p>
          <a:p>
            <a:r>
              <a:rPr lang="ru-RU" sz="2800" dirty="0"/>
              <a:t>– коммуникативные, диагностические, </a:t>
            </a:r>
            <a:r>
              <a:rPr lang="ru-RU" sz="2800" dirty="0" err="1"/>
              <a:t>профориентационные</a:t>
            </a:r>
            <a:r>
              <a:rPr lang="ru-RU" sz="2800" dirty="0"/>
              <a:t>, психологические </a:t>
            </a:r>
            <a:endParaRPr lang="ru-RU" sz="2800" dirty="0" smtClean="0"/>
          </a:p>
          <a:p>
            <a:r>
              <a:rPr lang="ru-RU" sz="2800" dirty="0" smtClean="0"/>
              <a:t>и </a:t>
            </a:r>
            <a:r>
              <a:rPr lang="ru-RU" sz="2800" dirty="0"/>
              <a:t>другие.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476672"/>
            <a:ext cx="741682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/>
              <a:t>По виду деятельности:</a:t>
            </a:r>
          </a:p>
          <a:p>
            <a:r>
              <a:rPr lang="ru-RU" sz="2800" dirty="0"/>
              <a:t>– физические (двигательные);</a:t>
            </a:r>
          </a:p>
          <a:p>
            <a:r>
              <a:rPr lang="ru-RU" sz="2800" dirty="0"/>
              <a:t>– интеллектуальные (умственные);</a:t>
            </a:r>
          </a:p>
          <a:p>
            <a:r>
              <a:rPr lang="ru-RU" sz="2800" dirty="0"/>
              <a:t>– трудовые;</a:t>
            </a:r>
          </a:p>
          <a:p>
            <a:r>
              <a:rPr lang="ru-RU" sz="2800" dirty="0"/>
              <a:t>– социальные;</a:t>
            </a:r>
          </a:p>
          <a:p>
            <a:r>
              <a:rPr lang="ru-RU" sz="2800" dirty="0"/>
              <a:t>– психологические.</a:t>
            </a:r>
          </a:p>
        </p:txBody>
      </p:sp>
      <p:pic>
        <p:nvPicPr>
          <p:cNvPr id="4" name="Рисунок 3" descr="0476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55776" y="3356992"/>
            <a:ext cx="4176464" cy="3132346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980728"/>
            <a:ext cx="43204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/>
              <a:t>По </a:t>
            </a:r>
            <a:r>
              <a:rPr lang="ru-RU" sz="4000" b="1" dirty="0" smtClean="0"/>
              <a:t>характеру </a:t>
            </a:r>
            <a:r>
              <a:rPr lang="ru-RU" sz="4000" b="1" dirty="0"/>
              <a:t>игровой методики:</a:t>
            </a:r>
          </a:p>
          <a:p>
            <a:r>
              <a:rPr lang="ru-RU" sz="2800" dirty="0"/>
              <a:t>– предметные;</a:t>
            </a:r>
          </a:p>
          <a:p>
            <a:r>
              <a:rPr lang="ru-RU" sz="2800" dirty="0"/>
              <a:t>– сюжетные;</a:t>
            </a:r>
          </a:p>
          <a:p>
            <a:r>
              <a:rPr lang="ru-RU" sz="2800" dirty="0"/>
              <a:t>– ролевые;</a:t>
            </a:r>
          </a:p>
          <a:p>
            <a:r>
              <a:rPr lang="ru-RU" sz="2800" dirty="0"/>
              <a:t>– деловые;</a:t>
            </a:r>
          </a:p>
          <a:p>
            <a:r>
              <a:rPr lang="ru-RU" sz="2800" dirty="0"/>
              <a:t>– имитационные;</a:t>
            </a:r>
          </a:p>
          <a:p>
            <a:r>
              <a:rPr lang="ru-RU" sz="2800" dirty="0"/>
              <a:t>– игры-драматизации.</a:t>
            </a:r>
          </a:p>
        </p:txBody>
      </p:sp>
      <p:pic>
        <p:nvPicPr>
          <p:cNvPr id="4" name="Рисунок 3" descr="124385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16016" y="1412776"/>
            <a:ext cx="3907971" cy="3888432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692696"/>
            <a:ext cx="792088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/>
              <a:t>Виды игр:</a:t>
            </a:r>
          </a:p>
          <a:p>
            <a:endParaRPr lang="ru-RU" sz="2800" dirty="0" smtClean="0"/>
          </a:p>
          <a:p>
            <a:r>
              <a:rPr lang="ru-RU" sz="2800" dirty="0" smtClean="0"/>
              <a:t>- лексико-фразеологические ("Собери пословицу", "Угадай-ка");</a:t>
            </a:r>
          </a:p>
          <a:p>
            <a:pPr>
              <a:buFontTx/>
              <a:buChar char="-"/>
            </a:pPr>
            <a:r>
              <a:rPr lang="ru-RU" sz="2800" dirty="0" smtClean="0"/>
              <a:t> задания, направленные на отработку орфоэпических, орфографических и пунктуационных норм ("Конкурс дикторов", "Вставь букву", "Загадки-шутки");</a:t>
            </a:r>
          </a:p>
          <a:p>
            <a:pPr>
              <a:buFontTx/>
              <a:buChar char="-"/>
            </a:pPr>
            <a:r>
              <a:rPr lang="ru-RU" sz="2800" dirty="0" smtClean="0"/>
              <a:t> микроисследования («Исторический диктант»,  «Задания «на засыпку»);</a:t>
            </a:r>
          </a:p>
          <a:p>
            <a:r>
              <a:rPr lang="ru-RU" sz="2800" dirty="0" smtClean="0"/>
              <a:t>- кроссворды, чайнворды, ребусы на уроках русского языка.</a:t>
            </a:r>
            <a:endParaRPr lang="ru-RU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61</TotalTime>
  <Words>342</Words>
  <Application>Microsoft Office PowerPoint</Application>
  <PresentationFormat>Экран (4:3)</PresentationFormat>
  <Paragraphs>52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Бумажная</vt:lpstr>
      <vt:lpstr>Игровые технологии  на уроках русского языка и литературы</vt:lpstr>
      <vt:lpstr>Коротко  о главном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Игровые технологии  на уроках русского языка и литературы</dc:title>
  <dc:creator>VAIO</dc:creator>
  <cp:lastModifiedBy>VAIO</cp:lastModifiedBy>
  <cp:revision>7</cp:revision>
  <dcterms:created xsi:type="dcterms:W3CDTF">2011-10-12T19:22:37Z</dcterms:created>
  <dcterms:modified xsi:type="dcterms:W3CDTF">2011-10-12T20:23:57Z</dcterms:modified>
</cp:coreProperties>
</file>