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78" r:id="rId4"/>
    <p:sldId id="275" r:id="rId5"/>
    <p:sldId id="276" r:id="rId6"/>
    <p:sldId id="277" r:id="rId7"/>
    <p:sldId id="269" r:id="rId8"/>
    <p:sldId id="270" r:id="rId9"/>
    <p:sldId id="271" r:id="rId10"/>
    <p:sldId id="272" r:id="rId11"/>
    <p:sldId id="273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99"/>
    <a:srgbClr val="9966FF"/>
    <a:srgbClr val="CC0066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ACE3-8433-4F18-A308-BDF82B79F07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E654-CCA6-4DF3-8079-907575BDF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B08D-728F-4C3B-99BB-98192163B6E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D506-ED76-45CF-9386-A3D75B780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78E5-FB8E-47D6-AF4B-36E8B609469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2C41-AA4E-43AB-AC74-6582DB4F3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548F-4E8A-42EE-8780-911186895F3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E167-79D4-4BCF-BD85-493C7E5B2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823-395B-4100-B34C-AA58AB152B9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F831-ACC2-449C-8335-3CBBC1A22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83C0-5FBA-43CC-A568-45DD2ACA06B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40CB-51E3-4B02-BF88-ADF6AE945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038B-9F24-48B1-89D5-40DCE70C553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48E3-03EE-413F-AF25-3AFF5495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03EC-DD6F-491E-ACFE-8AB06389A3C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E962-9641-4AF0-9383-2BC777FDB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438" y="6556375"/>
            <a:ext cx="20002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scul32.ucoz.ru</a:t>
            </a:r>
            <a:endParaRPr lang="ru-RU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37699A-6610-4134-8418-ED07E066530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D5A30-A135-4AF1-897F-382FA45A7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6" r:id="rId4"/>
    <p:sldLayoutId id="2147483687" r:id="rId5"/>
    <p:sldLayoutId id="2147483692" r:id="rId6"/>
    <p:sldLayoutId id="2147483688" r:id="rId7"/>
    <p:sldLayoutId id="214748368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42938" y="20002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Компьютерные задачи по теме «Обращение»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4000" dirty="0" smtClean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3429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Федорова Анна, сош№32 г. Рыбинск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428750" y="6488113"/>
            <a:ext cx="535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 шаблона Рожко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ttp://funforkids.ru/pictures/school21/school219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214438"/>
            <a:ext cx="121443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allforchildren.ru/pictures/school21_s/school219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1571625"/>
            <a:ext cx="313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428860" y="1000108"/>
            <a:ext cx="4500594" cy="857256"/>
          </a:xfrm>
          <a:prstGeom prst="wedgeEllipseCallout">
            <a:avLst>
              <a:gd name="adj1" fmla="val -58629"/>
              <a:gd name="adj2" fmla="val 86501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Катюшенька, дай   корректор.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928662" y="2928934"/>
            <a:ext cx="6215106" cy="2357454"/>
          </a:xfrm>
          <a:prstGeom prst="wedgeEllipseCallout">
            <a:avLst>
              <a:gd name="adj1" fmla="val -50812"/>
              <a:gd name="adj2" fmla="val 11405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Если ты используешь ласковое обращение, чтобы добиться чего-нибудь от собеседника, он, скорее всего, почувствует неискренность и ответит отказом .</a:t>
            </a:r>
          </a:p>
        </p:txBody>
      </p:sp>
      <p:pic>
        <p:nvPicPr>
          <p:cNvPr id="14346" name="Picture 6" descr="http://img-fotki.yandex.ru/get/6622/108950446.113/0_cd1ff_8a150a52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14938"/>
            <a:ext cx="24399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Прямоугольник 6"/>
          <p:cNvSpPr>
            <a:spLocks noChangeArrowheads="1"/>
          </p:cNvSpPr>
          <p:nvPr/>
        </p:nvSpPr>
        <p:spPr bwMode="auto">
          <a:xfrm>
            <a:off x="6286500" y="5857875"/>
            <a:ext cx="216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Попробуй еще раз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funforkids.ru/pictures/school21/school219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214438"/>
            <a:ext cx="121443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http://allforchildren.ru/pictures/school21_s/school219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1571625"/>
            <a:ext cx="313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428860" y="500042"/>
            <a:ext cx="4500594" cy="1357322"/>
          </a:xfrm>
          <a:prstGeom prst="wedgeEllipseCallout">
            <a:avLst>
              <a:gd name="adj1" fmla="val -58629"/>
              <a:gd name="adj2" fmla="val 86501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Катя, дай, пожалуйста,   корректор.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928662" y="3214686"/>
            <a:ext cx="6215106" cy="1714512"/>
          </a:xfrm>
          <a:prstGeom prst="wedgeEllipseCallout">
            <a:avLst>
              <a:gd name="adj1" fmla="val -50812"/>
              <a:gd name="adj2" fmla="val 11405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рад, что ты выбрал самую удачную форму обращения.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Поздравляю!</a:t>
            </a:r>
          </a:p>
        </p:txBody>
      </p:sp>
      <p:pic>
        <p:nvPicPr>
          <p:cNvPr id="15370" name="Picture 6" descr="http://img-fotki.yandex.ru/get/6622/108950446.113/0_cd1ff_8a150a52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14938"/>
            <a:ext cx="24399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№2.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Вставьте подходящие по смыслу обращения</a:t>
            </a:r>
            <a:endParaRPr lang="ru-RU" sz="24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Сегодня 1 сентября. С радостью бегу в школу.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…,удачи! –говорит мама, целуя меня. На улице уже ждет Алешка с букетом гладиолусов.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Привет, … ,- говорю я ему.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-Здорово.  А ты, ….,  почему без цветов?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Сейчас купим по дороге.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Подходим к цветочному ларьку.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Здравствуйте, ….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Добрый день,…...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Дайте, пожалуйста, букет хризантем.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Покупаем цветы и бежим к школе. Возле крыльца стоит наша учительница вместе с ребятами.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Добрый день, …. Поздравляем Вас с 1 сентября!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Спасибо,…</a:t>
            </a:r>
            <a:endParaRPr lang="ru-RU" sz="1800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571625" y="621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5929313"/>
            <a:ext cx="902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Слова для справок</a:t>
            </a:r>
            <a:r>
              <a:rPr lang="ru-RU"/>
              <a:t>: Анна Ивановна, Леха, Ванек, сынок, тетя Оля, ребята, друзья мои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№2.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Ответ</a:t>
            </a:r>
            <a:endParaRPr lang="ru-RU" sz="2400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Сегодня 1 сентября. С радостью бегу в школу.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Сынок, удачи! –говорит мама, целуя меня. На улице уже ждет Алешка с букетом гладиолусов.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Привет, Леха ,- говорю я ему.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-Здорово.  А ты, Ванек,  почему без цветов?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Сейчас купим по дороге.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Подходим к цветочному ларьку.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Здравствуйте, тетя Оля.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Добрый день, ребята.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Дайте, пожалуйста, букет хризантем.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Покупаем цветы и бежим к школе. Возле крыльца стоит наша учительница вместе с ребятами.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Добрый день,</a:t>
            </a:r>
            <a:r>
              <a:rPr lang="ru-RU" sz="1800" smtClean="0"/>
              <a:t> Анна Ивановна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Поздравляем Вас с 1 сентября!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Спасибо, друзья мои.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71625" y="621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413" name="Picture 5" descr="http://allforchildren.ru/pictures/avatar_mim/ava_mim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5006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№4</a:t>
            </a:r>
            <a:endParaRPr lang="ru-RU" sz="2000" dirty="0"/>
          </a:p>
        </p:txBody>
      </p:sp>
      <p:pic>
        <p:nvPicPr>
          <p:cNvPr id="18435" name="Picture 2" descr="https://encrypted-tbn0.gstatic.com/images?q=tbn:ANd9GcSEctAkeA0aSfcAJn_tRH0l3P9D7OM1-v4aAy1OfjvRTI_7qPy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3214688"/>
            <a:ext cx="3286125" cy="2857500"/>
          </a:xfrm>
          <a:noFill/>
        </p:spPr>
      </p:pic>
      <p:pic>
        <p:nvPicPr>
          <p:cNvPr id="18436" name="Picture 4" descr="http://allforchildren.ru/pictures/school21_s/school2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92893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429250" y="1714500"/>
            <a:ext cx="2928938" cy="1071563"/>
          </a:xfrm>
          <a:prstGeom prst="wedgeRoundRectCallout">
            <a:avLst>
              <a:gd name="adj1" fmla="val -47146"/>
              <a:gd name="adj2" fmla="val 94195"/>
              <a:gd name="adj3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Елена,  почему ты пропустила сегодня уроки?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85938" y="1643063"/>
            <a:ext cx="2928937" cy="1071562"/>
          </a:xfrm>
          <a:prstGeom prst="wedgeRoundRectCallout">
            <a:avLst>
              <a:gd name="adj1" fmla="val 59891"/>
              <a:gd name="adj2" fmla="val 94195"/>
              <a:gd name="adj3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Доченька, ты почему пропустила сегодня уроки?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357188" y="571500"/>
            <a:ext cx="818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Представьте, что мама узнала о прогуле уроков </a:t>
            </a:r>
          </a:p>
          <a:p>
            <a:r>
              <a:rPr lang="ru-RU"/>
              <a:t>своей дочери. Какой вариант обращения в данном случае будет уместен?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 4. Ответ</a:t>
            </a:r>
            <a:endParaRPr lang="ru-RU" sz="24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00" cy="39719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19460" name="Picture 2" descr="http://funforkids.ru/pictures/school3/school03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285875"/>
            <a:ext cx="33528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4313" y="1285875"/>
            <a:ext cx="5143500" cy="3143250"/>
          </a:xfrm>
          <a:prstGeom prst="wedgeRoundRectCallout">
            <a:avLst>
              <a:gd name="adj1" fmla="val 51533"/>
              <a:gd name="adj2" fmla="val 84133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Конечно, в этой ситуации даже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 если мама очень любит свою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дочь, она должна строго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попросить объяснений, а значит,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обращение полным именем,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как ко взрослому человеку,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63300"/>
                </a:solidFill>
              </a:rPr>
              <a:t>уместнее ласковых слов.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№1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ты думаешь, какое обращение будет уместно к незнакомому мужчине ?</a:t>
            </a:r>
            <a:endParaRPr lang="ru-RU" sz="1800" dirty="0"/>
          </a:p>
        </p:txBody>
      </p:sp>
      <p:pic>
        <p:nvPicPr>
          <p:cNvPr id="6147" name="Picture 4" descr="http://funforkids.ru/pictures/school3/school0309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857375"/>
            <a:ext cx="3152775" cy="4086225"/>
          </a:xfrm>
          <a:noFill/>
        </p:spPr>
      </p:pic>
      <p:pic>
        <p:nvPicPr>
          <p:cNvPr id="6148" name="Picture 8" descr="http://allforchildren.ru/pictures/school21_s/school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643188"/>
            <a:ext cx="264318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000250" y="1214438"/>
            <a:ext cx="2714625" cy="857250"/>
          </a:xfrm>
          <a:prstGeom prst="wedgeRoundRectCallout">
            <a:avLst>
              <a:gd name="adj1" fmla="val -18907"/>
              <a:gd name="adj2" fmla="val 85761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4" action="ppaction://hlinksldjump"/>
              </a:rPr>
              <a:t>Дяденька,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который час?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28938" y="2286000"/>
            <a:ext cx="2714625" cy="928688"/>
          </a:xfrm>
          <a:prstGeom prst="wedgeRoundRectCallout">
            <a:avLst>
              <a:gd name="adj1" fmla="val -39600"/>
              <a:gd name="adj2" fmla="val 88236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5" action="ppaction://hlinksldjump"/>
              </a:rPr>
              <a:t>Мужчина,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который час?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29000" y="3357563"/>
            <a:ext cx="2286000" cy="857250"/>
          </a:xfrm>
          <a:prstGeom prst="wedgeRoundRectCallout">
            <a:avLst>
              <a:gd name="adj1" fmla="val -76652"/>
              <a:gd name="adj2" fmla="val 7541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6" action="ppaction://hlinksldjump"/>
              </a:rPr>
              <a:t>Простите, пожалуйста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который час?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429000" y="4572000"/>
            <a:ext cx="2286000" cy="857250"/>
          </a:xfrm>
          <a:prstGeom prst="wedgeRoundRectCallout">
            <a:avLst>
              <a:gd name="adj1" fmla="val -70607"/>
              <a:gd name="adj2" fmla="val -60766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7" action="ppaction://hlinksldjump"/>
              </a:rPr>
              <a:t>Дядя,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который час?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№1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ты думаешь, какое обращение будет уместно к незнакомому мужчине ?</a:t>
            </a:r>
            <a:endParaRPr lang="ru-RU" sz="1600" dirty="0"/>
          </a:p>
        </p:txBody>
      </p:sp>
      <p:pic>
        <p:nvPicPr>
          <p:cNvPr id="7171" name="Picture 4" descr="http://funforkids.ru/pictures/school3/school0309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071563"/>
            <a:ext cx="3152775" cy="4086225"/>
          </a:xfrm>
          <a:noFill/>
        </p:spPr>
      </p:pic>
      <p:pic>
        <p:nvPicPr>
          <p:cNvPr id="7172" name="Picture 8" descr="http://allforchildren.ru/pictures/school21_s/school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264318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428875" y="1714500"/>
            <a:ext cx="2714625" cy="857250"/>
          </a:xfrm>
          <a:prstGeom prst="wedgeRoundRectCallout">
            <a:avLst>
              <a:gd name="adj1" fmla="val -32862"/>
              <a:gd name="adj2" fmla="val 14519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Дяденька, который час?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72188" y="5143500"/>
            <a:ext cx="2714625" cy="1714500"/>
          </a:xfrm>
          <a:prstGeom prst="wedgeRoundRectCallout">
            <a:avLst>
              <a:gd name="adj1" fmla="val -95750"/>
              <a:gd name="adj2" fmla="val -31052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Такое обращение вряд ли будет приятным  для вашего собеседника</a:t>
            </a:r>
          </a:p>
        </p:txBody>
      </p:sp>
      <p:pic>
        <p:nvPicPr>
          <p:cNvPr id="7175" name="Picture 2" descr="http://allforchildren.ru/pictures/school3_s/school0304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возврат 10">
            <a:hlinkClick r:id="" action="ppaction://hlinkshowjump?jump=lastslideviewed" highlightClick="1"/>
            <a:hlinkHover r:id="" action="ppaction://hlinkshowjump?jump=previousslide"/>
          </p:cNvPr>
          <p:cNvSpPr/>
          <p:nvPr/>
        </p:nvSpPr>
        <p:spPr>
          <a:xfrm>
            <a:off x="285750" y="5572125"/>
            <a:ext cx="1042988" cy="10429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№1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ты думаешь, какое обращение будет уместно к незнакомому мужчине ?</a:t>
            </a:r>
            <a:endParaRPr lang="ru-RU" sz="1800" dirty="0"/>
          </a:p>
        </p:txBody>
      </p:sp>
      <p:pic>
        <p:nvPicPr>
          <p:cNvPr id="8195" name="Picture 4" descr="http://funforkids.ru/pictures/school3/school0309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91225" y="1357313"/>
            <a:ext cx="3152775" cy="4086225"/>
          </a:xfrm>
          <a:noFill/>
        </p:spPr>
      </p:pic>
      <p:pic>
        <p:nvPicPr>
          <p:cNvPr id="8196" name="Picture 8" descr="http://allforchildren.ru/pictures/school21_s/school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264318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071813" y="2143125"/>
            <a:ext cx="2714625" cy="928688"/>
          </a:xfrm>
          <a:prstGeom prst="wedgeRoundRectCallout">
            <a:avLst>
              <a:gd name="adj1" fmla="val -39600"/>
              <a:gd name="adj2" fmla="val 88236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Мужчина, который час?</a:t>
            </a:r>
          </a:p>
        </p:txBody>
      </p:sp>
      <p:pic>
        <p:nvPicPr>
          <p:cNvPr id="8198" name="Picture 2" descr="http://allforchildren.ru/pictures/school3_s/school0304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072188" y="4643438"/>
            <a:ext cx="2714625" cy="1357312"/>
          </a:xfrm>
          <a:prstGeom prst="wedgeRoundRectCallout">
            <a:avLst>
              <a:gd name="adj1" fmla="val -95750"/>
              <a:gd name="adj2" fmla="val -2862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Звучит «чудовищно»</a:t>
            </a:r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21431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№1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ты думаешь, какое обращение будет уместно к незнакомому мужчине ?</a:t>
            </a:r>
            <a:endParaRPr lang="ru-RU" sz="1800" dirty="0"/>
          </a:p>
        </p:txBody>
      </p:sp>
      <p:pic>
        <p:nvPicPr>
          <p:cNvPr id="9219" name="Picture 4" descr="http://funforkids.ru/pictures/school3/school0309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214438"/>
            <a:ext cx="3152775" cy="4086225"/>
          </a:xfrm>
          <a:noFill/>
        </p:spPr>
      </p:pic>
      <p:pic>
        <p:nvPicPr>
          <p:cNvPr id="9220" name="Picture 8" descr="http://allforchildren.ru/pictures/school21_s/school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264318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http://allforchildren.ru/pictures/school3_s/school0304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14688" y="1785938"/>
            <a:ext cx="2286000" cy="857250"/>
          </a:xfrm>
          <a:prstGeom prst="wedgeRoundRectCallout">
            <a:avLst>
              <a:gd name="adj1" fmla="val -47749"/>
              <a:gd name="adj2" fmla="val 119043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Дядя, который час?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72188" y="4929188"/>
            <a:ext cx="2714625" cy="1643062"/>
          </a:xfrm>
          <a:prstGeom prst="wedgeRoundRectCallout">
            <a:avLst>
              <a:gd name="adj1" fmla="val -97194"/>
              <a:gd name="adj2" fmla="val -18763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Обращаясь так к незнакомому человеку, вы проявляете неуважение</a:t>
            </a:r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  <a:hlinkHover r:id="rId5" action="ppaction://hlinksldjump"/>
          </p:cNvPr>
          <p:cNvSpPr/>
          <p:nvPr/>
        </p:nvSpPr>
        <p:spPr>
          <a:xfrm>
            <a:off x="642938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Задача №1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ты думаешь, какое обращение будет уместно к незнакомому мужчине ?</a:t>
            </a:r>
            <a:endParaRPr lang="ru-RU" sz="1800" dirty="0"/>
          </a:p>
        </p:txBody>
      </p:sp>
      <p:pic>
        <p:nvPicPr>
          <p:cNvPr id="10243" name="Picture 4" descr="http://funforkids.ru/pictures/school3/school0309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428750"/>
            <a:ext cx="3152775" cy="4086225"/>
          </a:xfrm>
          <a:noFill/>
        </p:spPr>
      </p:pic>
      <p:pic>
        <p:nvPicPr>
          <p:cNvPr id="10244" name="Picture 8" descr="http://allforchildren.ru/pictures/school21_s/school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264318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allforchildren.ru/pictures/school3_s/school0304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786063" y="2071688"/>
            <a:ext cx="2286000" cy="857250"/>
          </a:xfrm>
          <a:prstGeom prst="wedgeRoundRectCallout">
            <a:avLst>
              <a:gd name="adj1" fmla="val -76652"/>
              <a:gd name="adj2" fmla="val 7541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Простите, пожалуйста, который час?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72188" y="4357688"/>
            <a:ext cx="2714625" cy="2143125"/>
          </a:xfrm>
          <a:prstGeom prst="wedgeRoundRectCallout">
            <a:avLst>
              <a:gd name="adj1" fmla="val -95750"/>
              <a:gd name="adj2" fmla="val -2862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«Простите, пожалуйста» является в данном случае и формулой извинения, и  способом привлечь  внимание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071938" y="3786188"/>
            <a:ext cx="2428875" cy="714375"/>
          </a:xfrm>
          <a:prstGeom prst="wedgeRoundRectCallout">
            <a:avLst>
              <a:gd name="adj1" fmla="val 2606"/>
              <a:gd name="adj2" fmla="val 124771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chemeClr val="bg2">
                  <a:lumMod val="90000"/>
                </a:schemeClr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Оптимальное решение!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funforkids.ru/pictures/school21/school219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214563"/>
            <a:ext cx="121443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http://allforchildren.ru/pictures/school21_s/school219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14563"/>
            <a:ext cx="313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57188"/>
            <a:ext cx="91313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№2.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Обращения выражают отношение к собеседнику и характеризуют говорящего. Выберите уместное  обращение.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500166" y="1643050"/>
            <a:ext cx="4500594" cy="857256"/>
          </a:xfrm>
          <a:prstGeom prst="wedgeEllipseCallout">
            <a:avLst>
              <a:gd name="adj1" fmla="val -49740"/>
              <a:gd name="adj2" fmla="val 106501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hlinkClick r:id="rId4" action="ppaction://hlinksldjump"/>
              </a:rPr>
              <a:t>Катька, дай мне  корректор.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928794" y="2643182"/>
            <a:ext cx="4500594" cy="857256"/>
          </a:xfrm>
          <a:prstGeom prst="wedgeEllipseCallout">
            <a:avLst>
              <a:gd name="adj1" fmla="val -62439"/>
              <a:gd name="adj2" fmla="val 6501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Дай мне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корректор.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1857356" y="5000636"/>
            <a:ext cx="5214974" cy="857256"/>
          </a:xfrm>
          <a:prstGeom prst="wedgeEllipseCallout">
            <a:avLst>
              <a:gd name="adj1" fmla="val -59934"/>
              <a:gd name="adj2" fmla="val -237941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Катя, дай,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hlinkClick r:id="rId6" action="ppaction://hlinksldjump"/>
              </a:rPr>
              <a:t>п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hlinkClick r:id="rId6" action="ppaction://hlinksldjump"/>
              </a:rPr>
              <a:t>ожалуйста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,  корректор.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1500166" y="3714752"/>
            <a:ext cx="5572164" cy="857256"/>
          </a:xfrm>
          <a:prstGeom prst="wedgeEllipseCallout">
            <a:avLst>
              <a:gd name="adj1" fmla="val -51130"/>
              <a:gd name="adj2" fmla="val -109053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Катюшенька,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дай, пожалуйста,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корректор.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funforkids.ru/pictures/school21/school219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714500"/>
            <a:ext cx="121443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http://allforchildren.ru/pictures/school21_s/school219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1714500"/>
            <a:ext cx="313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214546" y="1071546"/>
            <a:ext cx="4500594" cy="857256"/>
          </a:xfrm>
          <a:prstGeom prst="wedgeEllipseCallout">
            <a:avLst>
              <a:gd name="adj1" fmla="val -58629"/>
              <a:gd name="adj2" fmla="val 86501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Катька, дай мне  корректор.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1928794" y="3500438"/>
            <a:ext cx="5143536" cy="1428760"/>
          </a:xfrm>
          <a:prstGeom prst="wedgeEllipseCallout">
            <a:avLst>
              <a:gd name="adj1" fmla="val -50812"/>
              <a:gd name="adj2" fmla="val 11405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Грубое обращение вряд ли понравится девочке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8" name="Picture 6" descr="http://img-fotki.yandex.ru/get/6622/108950446.113/0_cd1ff_8a150a52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14938"/>
            <a:ext cx="24399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6143625" y="5857875"/>
            <a:ext cx="282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hlinkClick r:id="rId5" action="ppaction://hlinksldjump"/>
              </a:rPr>
              <a:t>Попробуй еще раз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ttp://funforkids.ru/pictures/school21/school219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214438"/>
            <a:ext cx="121443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http://allforchildren.ru/pictures/school21_s/school219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1714500"/>
            <a:ext cx="313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428860" y="1000108"/>
            <a:ext cx="4500594" cy="857256"/>
          </a:xfrm>
          <a:prstGeom prst="wedgeEllipseCallout">
            <a:avLst>
              <a:gd name="adj1" fmla="val -58629"/>
              <a:gd name="adj2" fmla="val 86501"/>
            </a:avLst>
          </a:prstGeo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Дай   корректор.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1357290" y="3571876"/>
            <a:ext cx="5786478" cy="1428760"/>
          </a:xfrm>
          <a:prstGeom prst="wedgeEllipseCallout">
            <a:avLst>
              <a:gd name="adj1" fmla="val -50812"/>
              <a:gd name="adj2" fmla="val 11405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Любому приятно слышать свое имя, поэтому  важно обращаться по имени</a:t>
            </a:r>
          </a:p>
        </p:txBody>
      </p:sp>
      <p:pic>
        <p:nvPicPr>
          <p:cNvPr id="13322" name="Picture 6" descr="http://img-fotki.yandex.ru/get/6622/108950446.113/0_cd1ff_8a150a52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14938"/>
            <a:ext cx="24399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Прямоугольник 7"/>
          <p:cNvSpPr>
            <a:spLocks noChangeArrowheads="1"/>
          </p:cNvSpPr>
          <p:nvPr/>
        </p:nvSpPr>
        <p:spPr bwMode="auto">
          <a:xfrm>
            <a:off x="6286500" y="5857875"/>
            <a:ext cx="216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Попробуй еще раз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573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Компьютерные задачи по теме «Обращение» </vt:lpstr>
      <vt:lpstr>Задача №1 Как ты думаешь, какое обращение будет уместно к незнакомому мужчине ?</vt:lpstr>
      <vt:lpstr>Задача №1 Как ты думаешь, какое обращение будет уместно к незнакомому мужчине ?</vt:lpstr>
      <vt:lpstr>Задача №1 Как ты думаешь, какое обращение будет уместно к незнакомому мужчине ?</vt:lpstr>
      <vt:lpstr>Задача №1 Как ты думаешь, какое обращение будет уместно к незнакомому мужчине ?</vt:lpstr>
      <vt:lpstr>Задача №1 Как ты думаешь, какое обращение будет уместно к незнакомому мужчине ?</vt:lpstr>
      <vt:lpstr>Слайд 7</vt:lpstr>
      <vt:lpstr>Слайд 8</vt:lpstr>
      <vt:lpstr>Слайд 9</vt:lpstr>
      <vt:lpstr>Слайд 10</vt:lpstr>
      <vt:lpstr>Слайд 11</vt:lpstr>
      <vt:lpstr>Задача №2.  Вставьте подходящие по смыслу обращения</vt:lpstr>
      <vt:lpstr>Задача №2.  Ответ</vt:lpstr>
      <vt:lpstr>Задача №4</vt:lpstr>
      <vt:lpstr>Задача № 4. Ответ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Даня</cp:lastModifiedBy>
  <cp:revision>39</cp:revision>
  <dcterms:created xsi:type="dcterms:W3CDTF">2011-07-26T04:50:43Z</dcterms:created>
  <dcterms:modified xsi:type="dcterms:W3CDTF">2013-02-26T18:34:20Z</dcterms:modified>
</cp:coreProperties>
</file>