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76" r:id="rId7"/>
    <p:sldId id="261" r:id="rId8"/>
    <p:sldId id="260" r:id="rId9"/>
    <p:sldId id="279" r:id="rId10"/>
    <p:sldId id="263" r:id="rId11"/>
    <p:sldId id="273" r:id="rId12"/>
    <p:sldId id="262" r:id="rId13"/>
    <p:sldId id="280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4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CB9B-397D-485F-90D3-EAB0ABCBC1B0}" type="datetimeFigureOut">
              <a:rPr lang="ru-RU" smtClean="0"/>
              <a:pPr/>
              <a:t>23.03.2008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82D4-0587-472A-8F6D-FDBDA5B11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CB9B-397D-485F-90D3-EAB0ABCBC1B0}" type="datetimeFigureOut">
              <a:rPr lang="ru-RU" smtClean="0"/>
              <a:pPr/>
              <a:t>23.03.2008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82D4-0587-472A-8F6D-FDBDA5B11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CB9B-397D-485F-90D3-EAB0ABCBC1B0}" type="datetimeFigureOut">
              <a:rPr lang="ru-RU" smtClean="0"/>
              <a:pPr/>
              <a:t>23.03.2008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82D4-0587-472A-8F6D-FDBDA5B11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CB9B-397D-485F-90D3-EAB0ABCBC1B0}" type="datetimeFigureOut">
              <a:rPr lang="ru-RU" smtClean="0"/>
              <a:pPr/>
              <a:t>23.03.2008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82D4-0587-472A-8F6D-FDBDA5B11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CB9B-397D-485F-90D3-EAB0ABCBC1B0}" type="datetimeFigureOut">
              <a:rPr lang="ru-RU" smtClean="0"/>
              <a:pPr/>
              <a:t>23.03.2008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82D4-0587-472A-8F6D-FDBDA5B11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CB9B-397D-485F-90D3-EAB0ABCBC1B0}" type="datetimeFigureOut">
              <a:rPr lang="ru-RU" smtClean="0"/>
              <a:pPr/>
              <a:t>23.03.2008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82D4-0587-472A-8F6D-FDBDA5B11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CB9B-397D-485F-90D3-EAB0ABCBC1B0}" type="datetimeFigureOut">
              <a:rPr lang="ru-RU" smtClean="0"/>
              <a:pPr/>
              <a:t>23.03.2008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82D4-0587-472A-8F6D-FDBDA5B11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CB9B-397D-485F-90D3-EAB0ABCBC1B0}" type="datetimeFigureOut">
              <a:rPr lang="ru-RU" smtClean="0"/>
              <a:pPr/>
              <a:t>23.03.2008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82D4-0587-472A-8F6D-FDBDA5B11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CB9B-397D-485F-90D3-EAB0ABCBC1B0}" type="datetimeFigureOut">
              <a:rPr lang="ru-RU" smtClean="0"/>
              <a:pPr/>
              <a:t>23.03.2008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82D4-0587-472A-8F6D-FDBDA5B11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CB9B-397D-485F-90D3-EAB0ABCBC1B0}" type="datetimeFigureOut">
              <a:rPr lang="ru-RU" smtClean="0"/>
              <a:pPr/>
              <a:t>23.03.2008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82D4-0587-472A-8F6D-FDBDA5B11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CB9B-397D-485F-90D3-EAB0ABCBC1B0}" type="datetimeFigureOut">
              <a:rPr lang="ru-RU" smtClean="0"/>
              <a:pPr/>
              <a:t>23.03.2008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82D4-0587-472A-8F6D-FDBDA5B11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CB9B-397D-485F-90D3-EAB0ABCBC1B0}" type="datetimeFigureOut">
              <a:rPr lang="ru-RU" smtClean="0"/>
              <a:pPr/>
              <a:t>23.03.2008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82D4-0587-472A-8F6D-FDBDA5B11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335758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ПРОБЛЕМА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ПОДГОТОВКИ К ИТОГОВОЙ АТТЕСТАЦИИ по РУССКОМУ ЯЗЫКУ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b="1" i="1" dirty="0" smtClean="0">
                <a:solidFill>
                  <a:srgbClr val="002060"/>
                </a:solidFill>
              </a:rPr>
              <a:t>Учитель: </a:t>
            </a:r>
            <a:r>
              <a:rPr lang="ru-RU" b="1" i="1" dirty="0" err="1" smtClean="0">
                <a:solidFill>
                  <a:srgbClr val="002060"/>
                </a:solidFill>
              </a:rPr>
              <a:t>Боздунова</a:t>
            </a:r>
            <a:r>
              <a:rPr lang="ru-RU" b="1" i="1" dirty="0" smtClean="0">
                <a:solidFill>
                  <a:srgbClr val="002060"/>
                </a:solidFill>
              </a:rPr>
              <a:t> А.М.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00013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Элективный курс: </a:t>
            </a: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</a:rPr>
              <a:t>«Написание изложения»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4810" y="1600200"/>
            <a:ext cx="4929190" cy="4525963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Формы  работы курса:</a:t>
            </a:r>
          </a:p>
          <a:p>
            <a:r>
              <a:rPr lang="ru-RU" dirty="0" smtClean="0"/>
              <a:t>Лекции – 3 часа</a:t>
            </a:r>
          </a:p>
          <a:p>
            <a:r>
              <a:rPr lang="ru-RU" dirty="0" smtClean="0"/>
              <a:t>Практические занятия – 6час.</a:t>
            </a:r>
          </a:p>
          <a:p>
            <a:r>
              <a:rPr lang="ru-RU" dirty="0" smtClean="0"/>
              <a:t>Самостоятельные занятия-1час.</a:t>
            </a:r>
          </a:p>
          <a:p>
            <a:r>
              <a:rPr lang="ru-RU" dirty="0" smtClean="0"/>
              <a:t>Проектная деятельность – 3часа.</a:t>
            </a:r>
            <a:endParaRPr lang="ru-RU" dirty="0"/>
          </a:p>
        </p:txBody>
      </p:sp>
      <p:pic>
        <p:nvPicPr>
          <p:cNvPr id="20482" name="Picture 2" descr="C:\Users\Анна\Pictures\knuga.gif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9" y="1857364"/>
            <a:ext cx="2643206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Программа состоит из 11тем: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«Виды изложений и их квалификация».</a:t>
            </a:r>
          </a:p>
          <a:p>
            <a:r>
              <a:rPr lang="ru-RU" sz="2800" dirty="0" smtClean="0"/>
              <a:t>«Подробное изложение с творческим заданием».</a:t>
            </a:r>
          </a:p>
          <a:p>
            <a:r>
              <a:rPr lang="ru-RU" sz="2800" dirty="0" smtClean="0"/>
              <a:t>«Типы текста».</a:t>
            </a:r>
          </a:p>
          <a:p>
            <a:r>
              <a:rPr lang="ru-RU" sz="2800" dirty="0" smtClean="0"/>
              <a:t>«Стили речи».</a:t>
            </a:r>
          </a:p>
          <a:p>
            <a:r>
              <a:rPr lang="ru-RU" sz="2800" dirty="0" smtClean="0"/>
              <a:t>«Сжатое изложение. Способы сжатия»</a:t>
            </a:r>
          </a:p>
          <a:p>
            <a:r>
              <a:rPr lang="ru-RU" sz="2800" dirty="0" smtClean="0"/>
              <a:t>«Приемы работы над изложением»</a:t>
            </a:r>
          </a:p>
          <a:p>
            <a:r>
              <a:rPr lang="ru-RU" sz="2800" dirty="0" smtClean="0"/>
              <a:t>«Способы связи в тексте».</a:t>
            </a:r>
          </a:p>
          <a:p>
            <a:r>
              <a:rPr lang="ru-RU" sz="2800" dirty="0" smtClean="0"/>
              <a:t>«Языковой анализ».</a:t>
            </a:r>
          </a:p>
          <a:p>
            <a:r>
              <a:rPr lang="ru-RU" sz="2800" dirty="0" smtClean="0"/>
              <a:t>«Выразительные средства»</a:t>
            </a:r>
          </a:p>
          <a:p>
            <a:r>
              <a:rPr lang="ru-RU" sz="2800" dirty="0" smtClean="0"/>
              <a:t>«Смысловая и композиционная стройность»</a:t>
            </a:r>
          </a:p>
          <a:p>
            <a:r>
              <a:rPr lang="ru-RU" sz="2800" dirty="0" smtClean="0"/>
              <a:t>«Работа над сочинением -рассуждением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00010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Элективный курс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«Учись писать грамотно»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Анна\Pictures\knuga.gif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42844" y="2143116"/>
            <a:ext cx="2867056" cy="3214710"/>
          </a:xfrm>
          <a:prstGeom prst="rect">
            <a:avLst/>
          </a:prstGeom>
          <a:noFill/>
        </p:spPr>
      </p:pic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357554" y="1357298"/>
            <a:ext cx="5572164" cy="4768865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Формы учебной работы:</a:t>
            </a:r>
          </a:p>
          <a:p>
            <a:pPr>
              <a:buNone/>
            </a:pPr>
            <a:endParaRPr lang="ru-RU" b="1" i="1" dirty="0" smtClean="0"/>
          </a:p>
          <a:p>
            <a:r>
              <a:rPr lang="ru-RU" dirty="0" smtClean="0"/>
              <a:t>Лекции - 3 часа</a:t>
            </a:r>
          </a:p>
          <a:p>
            <a:r>
              <a:rPr lang="ru-RU" dirty="0" smtClean="0"/>
              <a:t>Практические занятия – 6 час.</a:t>
            </a:r>
          </a:p>
          <a:p>
            <a:r>
              <a:rPr lang="ru-RU" dirty="0" smtClean="0"/>
              <a:t>Самостоятельные  работы –3час.</a:t>
            </a:r>
          </a:p>
          <a:p>
            <a:r>
              <a:rPr lang="ru-RU" dirty="0" smtClean="0"/>
              <a:t>Проектная деятельность-4часа</a:t>
            </a:r>
          </a:p>
          <a:p>
            <a:r>
              <a:rPr lang="ru-RU" dirty="0" smtClean="0"/>
              <a:t>Форма контроля – 2 часа</a:t>
            </a:r>
          </a:p>
          <a:p>
            <a:pPr>
              <a:buNone/>
            </a:pPr>
            <a:r>
              <a:rPr lang="ru-RU" sz="2400" dirty="0" smtClean="0"/>
              <a:t>(защита проектов, рефератов, составление тестов)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 анализе текста учащиеся должны 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Уметь раскрыть основную тему и основную мысль;</a:t>
            </a:r>
          </a:p>
          <a:p>
            <a:pPr>
              <a:buFont typeface="Wingdings" pitchFamily="2" charset="2"/>
              <a:buChar char="§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Уметь определять стиль и тип речи;</a:t>
            </a:r>
          </a:p>
          <a:p>
            <a:pPr>
              <a:buFont typeface="Wingdings" pitchFamily="2" charset="2"/>
              <a:buChar char="§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Знать средства межфразовой связи;</a:t>
            </a:r>
          </a:p>
          <a:p>
            <a:pPr>
              <a:buFont typeface="Wingdings" pitchFamily="2" charset="2"/>
              <a:buChar char="§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Показать знания всех разделов курса русского языка.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Использование ИКТ на уроках по подготовке к изложению.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488" y="1600200"/>
            <a:ext cx="582931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Цель:     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пробудить интерес к   </a:t>
            </a:r>
          </a:p>
          <a:p>
            <a:pPr>
              <a:buNone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                    содержанию текста;</a:t>
            </a:r>
          </a:p>
          <a:p>
            <a:pPr>
              <a:buNone/>
            </a:pP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                     развить творческое </a:t>
            </a:r>
          </a:p>
          <a:p>
            <a:pPr>
              <a:buNone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                    воображение учащихся;</a:t>
            </a:r>
          </a:p>
          <a:p>
            <a:pPr>
              <a:buNone/>
            </a:pPr>
            <a:endParaRPr lang="ru-RU" i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                      научить анализу </a:t>
            </a:r>
          </a:p>
          <a:p>
            <a:pPr>
              <a:buNone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                      исходного текста;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1506" name="Picture 2" descr="C:\Users\Анна\Pictures\an5.gif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1" y="1571611"/>
            <a:ext cx="2533681" cy="2577319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Рабочая папка по подготовке к изложению.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504351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ИЗЛОЖЕНИЕ </a:t>
            </a:r>
            <a:r>
              <a:rPr lang="ru-RU" dirty="0"/>
              <a:t>– </a:t>
            </a:r>
            <a:r>
              <a:rPr lang="ru-RU" i="1" dirty="0"/>
              <a:t>создание текста на основе услышанного.</a:t>
            </a:r>
            <a:endParaRPr lang="ru-RU" dirty="0"/>
          </a:p>
          <a:p>
            <a:pPr>
              <a:buNone/>
            </a:pPr>
            <a:r>
              <a:rPr lang="ru-RU" dirty="0"/>
              <a:t>                              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СПОСОБЫ СЖАТИЯ ТЕКСТА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ru-RU" dirty="0" smtClean="0"/>
              <a:t>     1.Отбор </a:t>
            </a:r>
            <a:r>
              <a:rPr lang="ru-RU" dirty="0"/>
              <a:t>важной и второстепенной информации.</a:t>
            </a:r>
          </a:p>
          <a:p>
            <a:pPr>
              <a:buNone/>
            </a:pPr>
            <a:r>
              <a:rPr lang="ru-RU" dirty="0"/>
              <a:t>                                 </a:t>
            </a:r>
            <a:r>
              <a:rPr lang="ru-RU" i="1" dirty="0"/>
              <a:t>( </a:t>
            </a:r>
            <a:r>
              <a:rPr lang="ru-RU" dirty="0"/>
              <a:t>затем </a:t>
            </a:r>
            <a:r>
              <a:rPr lang="ru-RU" i="1" dirty="0"/>
              <a:t>отказаться или изложить кратко)</a:t>
            </a:r>
            <a:endParaRPr lang="ru-RU" dirty="0"/>
          </a:p>
          <a:p>
            <a:pPr>
              <a:buNone/>
            </a:pPr>
            <a:r>
              <a:rPr lang="ru-RU" dirty="0"/>
              <a:t>    2.Выделить главную мысль </a:t>
            </a:r>
            <a:r>
              <a:rPr lang="ru-RU" i="1" dirty="0"/>
              <a:t>(В чем пытается убедить автор?)</a:t>
            </a:r>
            <a:endParaRPr lang="ru-RU" dirty="0"/>
          </a:p>
          <a:p>
            <a:pPr>
              <a:buNone/>
            </a:pPr>
            <a:r>
              <a:rPr lang="ru-RU" dirty="0"/>
              <a:t>    3.Выделить </a:t>
            </a:r>
            <a:r>
              <a:rPr lang="ru-RU" dirty="0" err="1"/>
              <a:t>микротему</a:t>
            </a:r>
            <a:r>
              <a:rPr lang="ru-RU" dirty="0"/>
              <a:t> каждого отрывка </a:t>
            </a:r>
            <a:r>
              <a:rPr lang="ru-RU" i="1" dirty="0"/>
              <a:t>(основную мысль).</a:t>
            </a:r>
            <a:endParaRPr lang="ru-RU" dirty="0"/>
          </a:p>
          <a:p>
            <a:pPr>
              <a:buNone/>
            </a:pPr>
            <a:r>
              <a:rPr lang="ru-RU" dirty="0"/>
              <a:t>    4.При обобщении материала вычленяем второстепенную информацию:</a:t>
            </a:r>
          </a:p>
          <a:p>
            <a:pPr>
              <a:buNone/>
            </a:pPr>
            <a:r>
              <a:rPr lang="ru-RU" dirty="0"/>
              <a:t>        - попутные сведения;</a:t>
            </a:r>
          </a:p>
          <a:p>
            <a:pPr>
              <a:buNone/>
            </a:pPr>
            <a:r>
              <a:rPr lang="ru-RU" dirty="0"/>
              <a:t>        - единичные факты;</a:t>
            </a:r>
          </a:p>
          <a:p>
            <a:pPr>
              <a:buNone/>
            </a:pPr>
            <a:r>
              <a:rPr lang="ru-RU" dirty="0"/>
              <a:t>        - неважные детали;</a:t>
            </a:r>
          </a:p>
          <a:p>
            <a:pPr>
              <a:buNone/>
            </a:pPr>
            <a:r>
              <a:rPr lang="ru-RU" dirty="0"/>
              <a:t>        - описания (н., внешности Захара, т.№40);</a:t>
            </a:r>
          </a:p>
          <a:p>
            <a:pPr>
              <a:buNone/>
            </a:pPr>
            <a:r>
              <a:rPr lang="ru-RU" dirty="0"/>
              <a:t>        -  обобщение однородных фактов, исключая повтора (…раскрывая характер, </a:t>
            </a:r>
          </a:p>
          <a:p>
            <a:pPr>
              <a:buNone/>
            </a:pPr>
            <a:r>
              <a:rPr lang="ru-RU" dirty="0"/>
              <a:t>         много примеров ..);</a:t>
            </a:r>
          </a:p>
          <a:p>
            <a:pPr>
              <a:buNone/>
            </a:pPr>
            <a:r>
              <a:rPr lang="ru-RU" dirty="0"/>
              <a:t>        - замена диалога (</a:t>
            </a:r>
            <a:r>
              <a:rPr lang="ru-RU" dirty="0" err="1"/>
              <a:t>н</a:t>
            </a:r>
            <a:r>
              <a:rPr lang="ru-RU" dirty="0"/>
              <a:t>, разговор шел о …)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285728"/>
          <a:ext cx="8715435" cy="5670395"/>
        </p:xfrm>
        <a:graphic>
          <a:graphicData uri="http://schemas.openxmlformats.org/drawingml/2006/table">
            <a:tbl>
              <a:tblPr/>
              <a:tblGrid>
                <a:gridCol w="2412152"/>
                <a:gridCol w="2412152"/>
                <a:gridCol w="2011072"/>
                <a:gridCol w="1880059"/>
              </a:tblGrid>
              <a:tr h="42382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Особенности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типа текста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         </a:t>
                      </a:r>
                      <a:r>
                        <a:rPr lang="ru-RU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ТИП ТЕКСТА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86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i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ПОВЕСТВОВАНИЕ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ОПИСАНИЕ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(предмета, явления, события, действия, состояния, пейзажа, интерьера и пр.)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РАССУЖДЕНИЕ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Структурные компоненты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Завязка- развитие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действия-кульминация-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развязка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F0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Деталь-целое;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F0"/>
                          </a:solidFill>
                          <a:latin typeface="Calibri"/>
                          <a:ea typeface="Calibri"/>
                          <a:cs typeface="Times New Roman"/>
                        </a:rPr>
                        <a:t>Целое-деталь.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Тезис - система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Times New Roman"/>
                        </a:rPr>
                        <a:t>Аргументация-вывод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63242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Calibri"/>
                          <a:cs typeface="Times New Roman"/>
                        </a:rPr>
                        <a:t>Ключевые языковые признаки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63242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Глаголы</a:t>
                      </a:r>
                      <a:r>
                        <a:rPr lang="ru-RU" sz="1600" b="1" i="1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b="1" i="1">
                          <a:solidFill>
                            <a:srgbClr val="E36C0A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передающие последовательность событий.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Наречия времени и места действия</a:t>
                      </a:r>
                      <a:r>
                        <a:rPr lang="ru-RU" sz="160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632423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Прилагательные, причастия, наречия</a:t>
                      </a:r>
                      <a:r>
                        <a:rPr lang="ru-RU" sz="160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i="1">
                          <a:solidFill>
                            <a:srgbClr val="E36C0A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 значением качества, меры и степени.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Отвлеченная лексика, вводные слова</a:t>
                      </a:r>
                      <a:r>
                        <a:rPr lang="ru-RU" sz="1600" b="1" i="1" dirty="0">
                          <a:solidFill>
                            <a:srgbClr val="E36C0A"/>
                          </a:solidFill>
                          <a:latin typeface="Calibri"/>
                          <a:ea typeface="Calibri"/>
                          <a:cs typeface="Times New Roman"/>
                        </a:rPr>
                        <a:t> со значением порядка мысли</a:t>
                      </a:r>
                      <a:r>
                        <a:rPr lang="ru-RU" sz="1600" b="1" dirty="0">
                          <a:solidFill>
                            <a:srgbClr val="E36C0A"/>
                          </a:solidFill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600" b="1" dirty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сложные предложения</a:t>
                      </a:r>
                      <a:r>
                        <a:rPr lang="ru-RU" sz="1600" dirty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i="1" dirty="0">
                          <a:solidFill>
                            <a:srgbClr val="E36C0A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 значением причины, следствия, вывода.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17" marR="35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08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438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 ПИСАТЬ ИЗЛОЖЕНИЕ          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9438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Слушая текст первый раз, ответьте на следующие вопросы: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43850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в каком стиле написан текст;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43850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о чем в нём говорится;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43850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)какова его главная мысль;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9438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Слушая текст второй раз , запишите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43850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количество частей;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43850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ключевые слова;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43850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слова, предложения, которые помогают перейти от одного абзаца к другому;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438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3. Работая над содержанием, сделайте следующее: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438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 )составьте схему строения текста, в которой укажите основной и дополнительные типы речи;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43850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б) составьте план текста (план должен раскрывать тему, в нем не должно быть ничего лишнего).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Подберите к пунктам факты, имеющие большее значение для раскрытия смысла текста, при составлении плана вам поможет следующая памятка: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9438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Что наиболее важно в тексте?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9438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Какими словами автор подчеркивает наиболее важное?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9438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Сформулируйте тезисы словами автора.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9438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Наметьте основной тезис текста (центральную часть).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9438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Найдите подход к центру (вступление).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9438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Запишите пункты плана 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поабзацного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или смыслового).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9438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Обдумайте выводы (концовку).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43850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запишите начало и концовку, фразы – переходы от одной части к другой;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43850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г) поберите языковые средства, учитывая стилистические особенности т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</a:t>
            </a: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Композиционная схема описания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Художественное описание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1.Общее впечатление от предмета (возможно, оценка)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Описание отдельных признаков, подтверждающих общее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впечатление.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Деловое (научное) описание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1.Назначение предмета.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2.Главные признаки предмета: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А)форма, размер;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Б)материал, из которого сделан предмет;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В)устройство и т.п.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</a:t>
            </a: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Композиционная схема повествования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(рассказа)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1.Начала действия (завязка).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2.Развитие действия.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3.Самый острый момент в развитии действия (кульминация).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4.Конец действия (развязка).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</a:t>
            </a: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Композиционная схема  рассуждения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Тезис (основное положение).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Доказательства.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Вывод (факультатив)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497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ПОРЯДОК РАБОТЫ С ТЕКСТОМ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Определи тип текста.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Определи стиль текста.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Выдели ключевые слова текста, определяющие его тему, обрати внимание на их контекст.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Интерпретируй, т.е. перефразируй сказанное автором, сворачивая его текст   до понятийных формулировок, которые позволяют назвать проблему, поднятую автором в тексте, т.е. найти его подтекст.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Найди в тексте тропы и фигуры, с помощью которых автор «замедляет внимание читателя», предъявляя ему свои размышления о поднятой в тексте проблеме.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Определи свое отношение к поднятой проблеме и авторским средствам ее воплощения.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Оформи свои наблюдения над текстом и свои мысли  по  предложенной автором проблеме в свободной форме оценочного комментария.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r>
              <a:rPr lang="ru-RU" sz="3600" b="1" i="1" u="sng" dirty="0" smtClean="0">
                <a:solidFill>
                  <a:srgbClr val="C00000"/>
                </a:solidFill>
              </a:rPr>
              <a:t>Система работы направлена на решение проблемы: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создать условия для выравнивания стартовых возможностей выпускников с точки доступности для них дальнейшего образования.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428868"/>
            <a:ext cx="8643998" cy="3697295"/>
          </a:xfrm>
        </p:spPr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Определена содержательная линия в работе</a:t>
            </a:r>
            <a:r>
              <a:rPr lang="ru-RU" u="sng" dirty="0" smtClean="0">
                <a:solidFill>
                  <a:srgbClr val="C00000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сформировать комплекс поэтапного хода подготовки ;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</a:rPr>
              <a:t>динамических наблюдений;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2060"/>
                </a:solidFill>
              </a:rPr>
              <a:t> аналитической оценки и прогноза состояния ЗУН при подготовке к ЕГЭ.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19" y="785793"/>
          <a:ext cx="8572559" cy="5715041"/>
        </p:xfrm>
        <a:graphic>
          <a:graphicData uri="http://schemas.openxmlformats.org/drawingml/2006/table">
            <a:tbl>
              <a:tblPr/>
              <a:tblGrid>
                <a:gridCol w="1639756"/>
                <a:gridCol w="1410341"/>
                <a:gridCol w="1320386"/>
                <a:gridCol w="1320386"/>
                <a:gridCol w="1440845"/>
                <a:gridCol w="1440845"/>
              </a:tblGrid>
              <a:tr h="22715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План характеристики стиля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Разговорный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         Книжный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B0F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научный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B0F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Официально-деловой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rgbClr val="00B0F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Публицисти-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rgbClr val="00B0F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ческий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rgbClr val="00B0F0"/>
                          </a:solidFill>
                          <a:latin typeface="Calibri"/>
                          <a:ea typeface="Calibri"/>
                          <a:cs typeface="Times New Roman"/>
                        </a:rPr>
                        <a:t>художественный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Цель высказывания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Обобщение,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обмен мыслями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Сообщение,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передача научной информации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Сообщение, передача деловой информации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Воздействие на слушателей или читателей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Воздействие на слушателей или читателей произведений.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8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Сфера применения </a:t>
                      </a:r>
                      <a:r>
                        <a:rPr lang="ru-RU" sz="1600" b="1" i="1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 устной речи,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rgbClr val="403152"/>
                          </a:solidFill>
                          <a:latin typeface="Calibri"/>
                          <a:ea typeface="Calibri"/>
                          <a:cs typeface="Times New Roman"/>
                        </a:rPr>
                        <a:t>в письменной речи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Беседа в кругу близких людей, в неофициальной обстановке.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Дружеские письма, послания.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 Уроки, лекции, доклады.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Учебники, словари, энциклопедии, научные и научно-популярные книги.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Объявление. (н., по радио телевидению)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Законы, документы, объявление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Выступления на митингах, собраниях,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съездах.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Статьи в газетах, журналах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Произведения устного народного творчества.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632423"/>
                          </a:solidFill>
                          <a:latin typeface="Calibri"/>
                          <a:ea typeface="Calibri"/>
                          <a:cs typeface="Times New Roman"/>
                        </a:rPr>
                        <a:t>Произведения художественной литературы.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05" marR="40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Стили речи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2571744"/>
            <a:ext cx="1581150" cy="514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3929058" y="2571744"/>
            <a:ext cx="1743075" cy="514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15206" y="2571744"/>
            <a:ext cx="1628775" cy="447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4" name="AutoShape 12"/>
          <p:cNvSpPr>
            <a:spLocks noChangeShapeType="1"/>
          </p:cNvSpPr>
          <p:nvPr/>
        </p:nvSpPr>
        <p:spPr bwMode="auto">
          <a:xfrm flipH="1">
            <a:off x="1571604" y="2857496"/>
            <a:ext cx="22860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83" name="AutoShape 11"/>
          <p:cNvSpPr>
            <a:spLocks noChangeShapeType="1"/>
          </p:cNvSpPr>
          <p:nvPr/>
        </p:nvSpPr>
        <p:spPr bwMode="auto">
          <a:xfrm flipH="1">
            <a:off x="5643570" y="2857496"/>
            <a:ext cx="15811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571868" y="5286388"/>
            <a:ext cx="1704975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</a:t>
            </a:r>
            <a:r>
              <a:rPr kumimoji="0" lang="ru-RU" sz="2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643306" y="6072206"/>
            <a:ext cx="1743075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28596" y="6000768"/>
            <a:ext cx="1714500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858016" y="6000768"/>
            <a:ext cx="1666875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ru-RU" sz="26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AutoShape 5"/>
          <p:cNvSpPr>
            <a:spLocks noChangeShapeType="1"/>
          </p:cNvSpPr>
          <p:nvPr/>
        </p:nvSpPr>
        <p:spPr bwMode="auto">
          <a:xfrm flipV="1">
            <a:off x="1571604" y="5429264"/>
            <a:ext cx="1944708" cy="86358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4" name="AutoShape 2"/>
          <p:cNvSpPr>
            <a:spLocks noChangeShapeType="1"/>
          </p:cNvSpPr>
          <p:nvPr/>
        </p:nvSpPr>
        <p:spPr bwMode="auto">
          <a:xfrm flipH="1" flipV="1">
            <a:off x="5286380" y="5429264"/>
            <a:ext cx="2095500" cy="914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3" name="AutoShape 1"/>
          <p:cNvSpPr>
            <a:spLocks noChangeShapeType="1"/>
          </p:cNvSpPr>
          <p:nvPr/>
        </p:nvSpPr>
        <p:spPr bwMode="auto">
          <a:xfrm flipV="1">
            <a:off x="4500562" y="5643578"/>
            <a:ext cx="0" cy="542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rgbClr val="632423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0" y="0"/>
            <a:ext cx="9144000" cy="253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СПОСОБЫ  СВЯЗИ: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тексте предложения могут быть связаны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 Е П Н А 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смыслу последовательно, как бы по цепочке: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второе – с первым, третье – со вторым и т.д.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Такую связь называют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цепной.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0" y="3286124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66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0700" algn="l"/>
              </a:tabLst>
            </a:pPr>
            <a:r>
              <a:rPr lang="ru-RU" sz="2800" i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Предложения в тексте могут связываться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без сцепляющих</a:t>
            </a:r>
          </a:p>
          <a:p>
            <a:pPr lvl="0" indent="566738" eaLnBrk="0" fontAlgn="base" hangingPunct="0">
              <a:spcBef>
                <a:spcPct val="0"/>
              </a:spcBef>
              <a:spcAft>
                <a:spcPct val="0"/>
              </a:spcAft>
              <a:tabLst>
                <a:tab pos="17907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слов.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 этом все предложения,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ПАРАЛЛЕЛЬНАЯ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начиная со второго,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 по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смыслу, и  </a:t>
            </a:r>
          </a:p>
          <a:p>
            <a:pPr lvl="0" indent="566738" eaLnBrk="0" fontAlgn="base" hangingPunct="0">
              <a:spcBef>
                <a:spcPct val="0"/>
              </a:spcBef>
              <a:spcAft>
                <a:spcPct val="0"/>
              </a:spcAft>
              <a:tabLst>
                <a:tab pos="1790700" algn="l"/>
              </a:tabLst>
            </a:pPr>
            <a:r>
              <a:rPr lang="ru-RU" sz="2200" dirty="0">
                <a:solidFill>
                  <a:srgbClr val="632423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632423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грамматически связаны с первым. Они как бы </a:t>
            </a:r>
          </a:p>
          <a:p>
            <a:pPr lvl="0" indent="566738" eaLnBrk="0" fontAlgn="base" hangingPunct="0">
              <a:spcBef>
                <a:spcPct val="0"/>
              </a:spcBef>
              <a:spcAft>
                <a:spcPct val="0"/>
              </a:spcAft>
              <a:tabLst>
                <a:tab pos="1790700" algn="l"/>
              </a:tabLst>
            </a:pPr>
            <a:r>
              <a:rPr lang="ru-RU" sz="2200" dirty="0">
                <a:solidFill>
                  <a:srgbClr val="632423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632423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63242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развёртывают, конкретизируют его смысл.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66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07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0" y="292893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66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07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Композиция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сочинения – рассуждения: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1.Основная мысль.</a:t>
            </a:r>
          </a:p>
          <a:p>
            <a:pPr>
              <a:buNone/>
            </a:pPr>
            <a:r>
              <a:rPr lang="ru-RU" dirty="0" smtClean="0"/>
              <a:t>   2.Доказательство:</a:t>
            </a:r>
          </a:p>
          <a:p>
            <a:pPr>
              <a:buNone/>
            </a:pPr>
            <a:r>
              <a:rPr lang="ru-RU" dirty="0" smtClean="0"/>
              <a:t>     А)……..(из1 части работы)</a:t>
            </a:r>
          </a:p>
          <a:p>
            <a:pPr>
              <a:buNone/>
            </a:pPr>
            <a:r>
              <a:rPr lang="ru-RU" dirty="0" smtClean="0"/>
              <a:t>     Б)………(из 2 части работы)</a:t>
            </a:r>
          </a:p>
          <a:p>
            <a:pPr>
              <a:buNone/>
            </a:pPr>
            <a:r>
              <a:rPr lang="ru-RU" dirty="0" smtClean="0"/>
              <a:t>     В) ……..(личная т/</a:t>
            </a:r>
            <a:r>
              <a:rPr lang="ru-RU" dirty="0" err="1" smtClean="0"/>
              <a:t>з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3.Вывод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Структура  урока по подготовке к написанию изложения: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Сообщение цели изложения.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Подготовка к восприятию текста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Восприятие текста.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Анализ текста (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содержательный,структурный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, языковой)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Изложение текста в соответствии с поставленной задачей.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Контроль или самоконтроль.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Разделы: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1.Учебно-практический  материал с «опорами»</a:t>
            </a:r>
          </a:p>
          <a:p>
            <a:pPr>
              <a:buNone/>
            </a:pP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2.Проверочно-тренировочные работы.</a:t>
            </a:r>
          </a:p>
          <a:p>
            <a:pPr>
              <a:buNone/>
            </a:pP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3.Элективный курс «Учись писать грамотно».</a:t>
            </a:r>
          </a:p>
          <a:p>
            <a:pPr>
              <a:buNone/>
            </a:pP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4.Элективный курс «Написание изложения».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5.Презентации изложений.          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Цели и задачи курса: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Основная задача – подготовка к экзаменам.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Повторение и закрепление основных знаний и умений по пройденным темам.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Применение новых приемов при обучении написанию изложений в 9 классе.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Определение уровня предметной компетенции выпускников в целях качественного достижения результатов образования, соответствующих государственному стандарту.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Основная идея:</a:t>
            </a:r>
            <a:r>
              <a:rPr lang="ru-RU" sz="3600" b="1" i="1" dirty="0" smtClean="0">
                <a:solidFill>
                  <a:srgbClr val="C00000"/>
                </a:solidFill>
              </a:rPr>
              <a:t> </a:t>
            </a:r>
            <a:r>
              <a:rPr lang="ru-RU" sz="3600" dirty="0" smtClean="0"/>
              <a:t>повторение воспринятого материала должно происходить постоянно.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4400" b="1" i="1" dirty="0" smtClean="0">
                <a:solidFill>
                  <a:srgbClr val="C00000"/>
                </a:solidFill>
              </a:rPr>
              <a:t>Особенность:</a:t>
            </a:r>
            <a:r>
              <a:rPr lang="ru-RU" dirty="0" smtClean="0"/>
              <a:t> материал дается в доступном понимании для учащихся; идет отработка наиболее доступного решения орфографических и пунктуационных задач.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Форма организации учебных занятий:</a:t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Самостоятельная 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Индивидуальная                      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Групповая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Работа в парах</a:t>
            </a:r>
          </a:p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Контроль и самоконтроль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42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785794"/>
            <a:ext cx="4143404" cy="607220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800" dirty="0" smtClean="0"/>
              <a:t>МОУ Лебединская средняя общеобразовательная школа</a:t>
            </a:r>
          </a:p>
          <a:p>
            <a:pPr>
              <a:buNone/>
            </a:pPr>
            <a:endParaRPr lang="ru-RU" sz="48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56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r>
              <a:rPr lang="ru-RU" sz="6400" dirty="0" smtClean="0"/>
              <a:t>                </a:t>
            </a:r>
            <a:r>
              <a:rPr lang="ru-RU" sz="6400" dirty="0" err="1" smtClean="0"/>
              <a:t>Учитель:Боздунова</a:t>
            </a:r>
            <a:r>
              <a:rPr lang="ru-RU" sz="6400" dirty="0" smtClean="0"/>
              <a:t> А.М.</a:t>
            </a:r>
          </a:p>
          <a:p>
            <a:pPr>
              <a:buNone/>
            </a:pPr>
            <a:endParaRPr lang="ru-RU" sz="48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endParaRPr lang="ru-RU" sz="1200" dirty="0"/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sz="1200" dirty="0"/>
              <a:t> </a:t>
            </a: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496" y="214290"/>
            <a:ext cx="4929222" cy="6429420"/>
          </a:xfrm>
        </p:spPr>
        <p:txBody>
          <a:bodyPr>
            <a:noAutofit/>
          </a:bodyPr>
          <a:lstStyle/>
          <a:p>
            <a:r>
              <a:rPr lang="ru-RU" sz="1100" b="1" u="sng" dirty="0"/>
              <a:t>1.Правописание Е,И в окончаниях существительных, прилагательных, глаголов, причастий.</a:t>
            </a:r>
            <a:endParaRPr lang="ru-RU" sz="1100" i="1" dirty="0"/>
          </a:p>
          <a:p>
            <a:r>
              <a:rPr lang="ru-RU" sz="1100" i="1" dirty="0"/>
              <a:t> </a:t>
            </a:r>
          </a:p>
          <a:p>
            <a:r>
              <a:rPr lang="ru-RU" sz="1100" b="1" i="1" dirty="0"/>
              <a:t>         1       2     3                                 </a:t>
            </a:r>
            <a:endParaRPr lang="ru-RU" sz="1100" i="1" dirty="0"/>
          </a:p>
          <a:p>
            <a:r>
              <a:rPr lang="ru-RU" sz="1100" i="1" dirty="0"/>
              <a:t>Р.   -и      -      -и                        1 </a:t>
            </a:r>
            <a:r>
              <a:rPr lang="ru-RU" sz="1100" i="1" dirty="0" err="1"/>
              <a:t>спр</a:t>
            </a:r>
            <a:r>
              <a:rPr lang="ru-RU" sz="1100" i="1" dirty="0"/>
              <a:t>.- </a:t>
            </a:r>
            <a:r>
              <a:rPr lang="ru-RU" sz="1100" i="1" dirty="0" err="1"/>
              <a:t>ут</a:t>
            </a:r>
            <a:r>
              <a:rPr lang="ru-RU" sz="1100" i="1" dirty="0"/>
              <a:t>, -ют - Е</a:t>
            </a:r>
          </a:p>
          <a:p>
            <a:r>
              <a:rPr lang="ru-RU" sz="1100" i="1" dirty="0"/>
              <a:t>Д.  -е     -      -и                        11спр. –</a:t>
            </a:r>
            <a:r>
              <a:rPr lang="ru-RU" sz="1100" i="1" dirty="0" err="1"/>
              <a:t>ат</a:t>
            </a:r>
            <a:r>
              <a:rPr lang="ru-RU" sz="1100" i="1" dirty="0"/>
              <a:t>, -ют -И</a:t>
            </a:r>
          </a:p>
          <a:p>
            <a:r>
              <a:rPr lang="ru-RU" sz="1100" i="1" dirty="0"/>
              <a:t>П.  -е    -е    -и</a:t>
            </a:r>
          </a:p>
          <a:p>
            <a:r>
              <a:rPr lang="ru-RU" sz="1100" b="1" u="sng" dirty="0"/>
              <a:t>2.Вставь пропущенные орфограммы, объясни графически</a:t>
            </a:r>
            <a:r>
              <a:rPr lang="ru-RU" sz="1100" b="1" i="1" u="sng" dirty="0"/>
              <a:t>.</a:t>
            </a:r>
            <a:endParaRPr lang="ru-RU" sz="1100" i="1" dirty="0"/>
          </a:p>
          <a:p>
            <a:r>
              <a:rPr lang="ru-RU" sz="1100" i="1" dirty="0"/>
              <a:t>В </a:t>
            </a:r>
            <a:r>
              <a:rPr lang="ru-RU" sz="1100" i="1" dirty="0" err="1"/>
              <a:t>нахлынувш_м</a:t>
            </a:r>
            <a:r>
              <a:rPr lang="ru-RU" sz="1100" i="1" dirty="0"/>
              <a:t>  </a:t>
            </a:r>
            <a:r>
              <a:rPr lang="ru-RU" sz="1100" i="1" dirty="0" err="1"/>
              <a:t>воспоминании_</a:t>
            </a:r>
            <a:r>
              <a:rPr lang="ru-RU" sz="1100" i="1" dirty="0"/>
              <a:t>,  о </a:t>
            </a:r>
            <a:r>
              <a:rPr lang="ru-RU" sz="1100" i="1" dirty="0" err="1"/>
              <a:t>бредущ_м</a:t>
            </a:r>
            <a:r>
              <a:rPr lang="ru-RU" sz="1100" i="1" dirty="0"/>
              <a:t> по лесу </a:t>
            </a:r>
            <a:r>
              <a:rPr lang="ru-RU" sz="1100" i="1" dirty="0" err="1"/>
              <a:t>медвед_</a:t>
            </a:r>
            <a:r>
              <a:rPr lang="ru-RU" sz="1100" i="1" dirty="0"/>
              <a:t>,</a:t>
            </a:r>
          </a:p>
          <a:p>
            <a:r>
              <a:rPr lang="ru-RU" sz="1100" i="1" dirty="0"/>
              <a:t>в  </a:t>
            </a:r>
            <a:r>
              <a:rPr lang="ru-RU" sz="1100" i="1" dirty="0" err="1"/>
              <a:t>разгорающ_мся</a:t>
            </a:r>
            <a:r>
              <a:rPr lang="ru-RU" sz="1100" i="1" dirty="0"/>
              <a:t>  </a:t>
            </a:r>
            <a:r>
              <a:rPr lang="ru-RU" sz="1100" i="1" dirty="0" err="1"/>
              <a:t>пламен_</a:t>
            </a:r>
            <a:r>
              <a:rPr lang="ru-RU" sz="1100" i="1" dirty="0"/>
              <a:t>, </a:t>
            </a:r>
            <a:r>
              <a:rPr lang="ru-RU" sz="1100" i="1" dirty="0" err="1"/>
              <a:t>дальнейш_м</a:t>
            </a:r>
            <a:r>
              <a:rPr lang="ru-RU" sz="1100" i="1" dirty="0"/>
              <a:t>  исполнением, быль за сказкой не </a:t>
            </a:r>
            <a:r>
              <a:rPr lang="ru-RU" sz="1100" i="1" dirty="0" err="1"/>
              <a:t>угон_тся</a:t>
            </a:r>
            <a:r>
              <a:rPr lang="ru-RU" sz="1100" i="1" dirty="0"/>
              <a:t>, друга за деньги не </a:t>
            </a:r>
            <a:r>
              <a:rPr lang="ru-RU" sz="1100" i="1" dirty="0" err="1"/>
              <a:t>куп_шь</a:t>
            </a:r>
            <a:r>
              <a:rPr lang="ru-RU" sz="1100" i="1" dirty="0"/>
              <a:t>,  в ответ </a:t>
            </a:r>
            <a:r>
              <a:rPr lang="ru-RU" sz="1100" i="1" dirty="0" err="1"/>
              <a:t>слыш_шь</a:t>
            </a:r>
            <a:r>
              <a:rPr lang="ru-RU" sz="1100" i="1" dirty="0"/>
              <a:t>, дитя не </a:t>
            </a:r>
            <a:r>
              <a:rPr lang="ru-RU" sz="1100" i="1" dirty="0" err="1"/>
              <a:t>плач_т</a:t>
            </a:r>
            <a:r>
              <a:rPr lang="ru-RU" sz="1100" i="1" dirty="0"/>
              <a:t>.                </a:t>
            </a:r>
          </a:p>
          <a:p>
            <a:r>
              <a:rPr lang="ru-RU" sz="1100" i="1" dirty="0"/>
              <a:t> </a:t>
            </a:r>
          </a:p>
          <a:p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u="sng" dirty="0"/>
              <a:t>3.Распредели:</a:t>
            </a:r>
            <a:r>
              <a:rPr lang="ru-RU" sz="1100" b="1" dirty="0"/>
              <a:t> -Е                                             -И в </a:t>
            </a:r>
            <a:endParaRPr lang="ru-RU" sz="1100" i="1" dirty="0"/>
          </a:p>
          <a:p>
            <a:r>
              <a:rPr lang="ru-RU" sz="1100" i="1" dirty="0"/>
              <a:t>           Н, не спрячешься (1спр.)               не вырубишь(11спр.)</a:t>
            </a:r>
          </a:p>
          <a:p>
            <a:r>
              <a:rPr lang="ru-RU" sz="1100" i="1" dirty="0"/>
              <a:t>              на пустыре(2скл,П.п.)                у изгороди (3скл.,Р.п.)</a:t>
            </a:r>
          </a:p>
          <a:p>
            <a:r>
              <a:rPr lang="ru-RU" sz="1100" i="1" dirty="0"/>
              <a:t>о </a:t>
            </a:r>
            <a:r>
              <a:rPr lang="ru-RU" sz="1100" i="1" dirty="0" err="1"/>
              <a:t>гражданин_</a:t>
            </a:r>
            <a:r>
              <a:rPr lang="ru-RU" sz="1100" i="1" dirty="0"/>
              <a:t>, в </a:t>
            </a:r>
            <a:r>
              <a:rPr lang="ru-RU" sz="1100" i="1" dirty="0" err="1"/>
              <a:t>осенн_м</a:t>
            </a:r>
            <a:r>
              <a:rPr lang="ru-RU" sz="1100" i="1" dirty="0"/>
              <a:t>  </a:t>
            </a:r>
            <a:r>
              <a:rPr lang="ru-RU" sz="1100" i="1" dirty="0" err="1"/>
              <a:t>наряд_</a:t>
            </a:r>
            <a:r>
              <a:rPr lang="ru-RU" sz="1100" i="1" dirty="0"/>
              <a:t>, на </a:t>
            </a:r>
            <a:r>
              <a:rPr lang="ru-RU" sz="1100" i="1" dirty="0" err="1"/>
              <a:t>пример_,он</a:t>
            </a:r>
            <a:r>
              <a:rPr lang="ru-RU" sz="1100" i="1" dirty="0"/>
              <a:t>  не </a:t>
            </a:r>
            <a:r>
              <a:rPr lang="ru-RU" sz="1100" i="1" dirty="0" err="1"/>
              <a:t>вид_т</a:t>
            </a:r>
            <a:r>
              <a:rPr lang="ru-RU" sz="1100" i="1" dirty="0"/>
              <a:t>,  </a:t>
            </a:r>
            <a:r>
              <a:rPr lang="ru-RU" sz="1100" i="1" dirty="0" err="1"/>
              <a:t>не</a:t>
            </a:r>
            <a:r>
              <a:rPr lang="ru-RU" sz="1100" i="1" dirty="0"/>
              <a:t> </a:t>
            </a:r>
            <a:r>
              <a:rPr lang="ru-RU" sz="1100" i="1" dirty="0" err="1"/>
              <a:t>почувству_шь</a:t>
            </a:r>
            <a:r>
              <a:rPr lang="ru-RU" sz="1100" i="1" dirty="0"/>
              <a:t>, он не </a:t>
            </a:r>
            <a:r>
              <a:rPr lang="ru-RU" sz="1100" i="1" dirty="0" err="1"/>
              <a:t>обман_т</a:t>
            </a:r>
            <a:r>
              <a:rPr lang="ru-RU" sz="1100" i="1" dirty="0"/>
              <a:t>,  </a:t>
            </a:r>
            <a:r>
              <a:rPr lang="ru-RU" sz="1100" i="1" dirty="0" err="1"/>
              <a:t>не</a:t>
            </a:r>
            <a:r>
              <a:rPr lang="ru-RU" sz="1100" i="1" dirty="0"/>
              <a:t> </a:t>
            </a:r>
            <a:r>
              <a:rPr lang="ru-RU" sz="1100" i="1" dirty="0" err="1"/>
              <a:t>помож_шь</a:t>
            </a:r>
            <a:r>
              <a:rPr lang="ru-RU" sz="1100" i="1" dirty="0"/>
              <a:t>, он </a:t>
            </a:r>
            <a:r>
              <a:rPr lang="ru-RU" sz="1100" i="1" dirty="0" err="1"/>
              <a:t>бормоч_т</a:t>
            </a:r>
            <a:r>
              <a:rPr lang="ru-RU" sz="1100" i="1" dirty="0"/>
              <a:t>,  не </a:t>
            </a:r>
            <a:r>
              <a:rPr lang="ru-RU" sz="1100" i="1" dirty="0" err="1"/>
              <a:t>тон_т</a:t>
            </a:r>
            <a:r>
              <a:rPr lang="ru-RU" sz="1100" i="1" dirty="0"/>
              <a:t>,  по </a:t>
            </a:r>
            <a:r>
              <a:rPr lang="ru-RU" sz="1100" i="1" dirty="0" err="1"/>
              <a:t>магистрал_</a:t>
            </a:r>
            <a:r>
              <a:rPr lang="ru-RU" sz="1100" i="1" dirty="0"/>
              <a:t>,  в </a:t>
            </a:r>
            <a:r>
              <a:rPr lang="ru-RU" sz="1100" i="1" dirty="0" err="1"/>
              <a:t>стихотворении_</a:t>
            </a:r>
            <a:r>
              <a:rPr lang="ru-RU" sz="1100" i="1" dirty="0"/>
              <a:t>, о </a:t>
            </a:r>
            <a:r>
              <a:rPr lang="ru-RU" sz="1100" i="1" dirty="0" err="1"/>
              <a:t>возможност_</a:t>
            </a:r>
            <a:r>
              <a:rPr lang="ru-RU" sz="1100" i="1" dirty="0"/>
              <a:t>,  в </a:t>
            </a:r>
            <a:r>
              <a:rPr lang="ru-RU" sz="1100" i="1" dirty="0" err="1"/>
              <a:t>вольност_</a:t>
            </a:r>
            <a:r>
              <a:rPr lang="ru-RU" sz="1100" i="1" dirty="0"/>
              <a:t>.</a:t>
            </a:r>
          </a:p>
          <a:p>
            <a:r>
              <a:rPr lang="ru-RU" sz="1100" b="1" u="sng" dirty="0"/>
              <a:t>4.Тест. </a:t>
            </a:r>
            <a:endParaRPr lang="ru-RU" sz="1100" i="1" dirty="0"/>
          </a:p>
          <a:p>
            <a:r>
              <a:rPr lang="ru-RU" sz="1100" b="1" i="1" dirty="0"/>
              <a:t>А.В каком примере пропущена буква Е?</a:t>
            </a:r>
            <a:endParaRPr lang="ru-RU" sz="1100" i="1" dirty="0"/>
          </a:p>
          <a:p>
            <a:r>
              <a:rPr lang="ru-RU" sz="1100" dirty="0"/>
              <a:t>1.Не работа </a:t>
            </a:r>
            <a:r>
              <a:rPr lang="ru-RU" sz="1100" dirty="0" err="1"/>
              <a:t>суш_т</a:t>
            </a:r>
            <a:r>
              <a:rPr lang="ru-RU" sz="1100" dirty="0"/>
              <a:t>, а забота.</a:t>
            </a:r>
            <a:endParaRPr lang="ru-RU" sz="1100" i="1" dirty="0"/>
          </a:p>
          <a:p>
            <a:r>
              <a:rPr lang="ru-RU" sz="1100" dirty="0"/>
              <a:t>2.Что </a:t>
            </a:r>
            <a:r>
              <a:rPr lang="ru-RU" sz="1100" dirty="0" err="1"/>
              <a:t>молв_шь</a:t>
            </a:r>
            <a:r>
              <a:rPr lang="ru-RU" sz="1100" dirty="0"/>
              <a:t>, то  не </a:t>
            </a:r>
            <a:r>
              <a:rPr lang="ru-RU" sz="1100" dirty="0" err="1"/>
              <a:t>ворот_шь</a:t>
            </a:r>
            <a:r>
              <a:rPr lang="ru-RU" sz="1100" dirty="0"/>
              <a:t>. </a:t>
            </a:r>
            <a:endParaRPr lang="ru-RU" sz="1100" i="1" dirty="0"/>
          </a:p>
          <a:p>
            <a:r>
              <a:rPr lang="ru-RU" sz="1100" dirty="0"/>
              <a:t>3.Решетом  воды  никогда  не  </a:t>
            </a:r>
            <a:r>
              <a:rPr lang="ru-RU" sz="1100" dirty="0" err="1"/>
              <a:t>нанос_шь</a:t>
            </a:r>
            <a:r>
              <a:rPr lang="ru-RU" sz="1100" dirty="0"/>
              <a:t>.</a:t>
            </a:r>
            <a:endParaRPr lang="ru-RU" sz="1100" i="1" dirty="0"/>
          </a:p>
          <a:p>
            <a:r>
              <a:rPr lang="ru-RU" sz="1100" dirty="0"/>
              <a:t>4.От правды не  </a:t>
            </a:r>
            <a:r>
              <a:rPr lang="ru-RU" sz="1100" dirty="0" err="1"/>
              <a:t>спряч_шься</a:t>
            </a:r>
            <a:r>
              <a:rPr lang="ru-RU" sz="1100" i="1" dirty="0"/>
              <a:t>.</a:t>
            </a:r>
          </a:p>
          <a:p>
            <a:r>
              <a:rPr lang="ru-RU" sz="1100" b="1" i="1" dirty="0"/>
              <a:t>Б.В каком ряду во всех словах пишется Е?</a:t>
            </a:r>
            <a:endParaRPr lang="ru-RU" sz="1100" i="1" dirty="0"/>
          </a:p>
          <a:p>
            <a:r>
              <a:rPr lang="ru-RU" sz="1100" dirty="0"/>
              <a:t>1.о </a:t>
            </a:r>
            <a:r>
              <a:rPr lang="ru-RU" sz="1100" dirty="0" err="1"/>
              <a:t>состоявш_мся</a:t>
            </a:r>
            <a:r>
              <a:rPr lang="ru-RU" sz="1100" dirty="0"/>
              <a:t> </a:t>
            </a:r>
            <a:r>
              <a:rPr lang="ru-RU" sz="1100" dirty="0" err="1"/>
              <a:t>концерт_</a:t>
            </a:r>
            <a:r>
              <a:rPr lang="ru-RU" sz="1100" dirty="0"/>
              <a:t>,  в </a:t>
            </a:r>
            <a:r>
              <a:rPr lang="ru-RU" sz="1100" dirty="0" err="1"/>
              <a:t>проявивш_йся</a:t>
            </a:r>
            <a:r>
              <a:rPr lang="ru-RU" sz="1100" dirty="0"/>
              <a:t>  </a:t>
            </a:r>
            <a:r>
              <a:rPr lang="ru-RU" sz="1100" dirty="0" err="1"/>
              <a:t>вольност_</a:t>
            </a:r>
            <a:r>
              <a:rPr lang="ru-RU" sz="1100" dirty="0"/>
              <a:t>;</a:t>
            </a:r>
            <a:endParaRPr lang="ru-RU" sz="1100" i="1" dirty="0"/>
          </a:p>
          <a:p>
            <a:r>
              <a:rPr lang="ru-RU" sz="1100" dirty="0"/>
              <a:t>2.о </a:t>
            </a:r>
            <a:r>
              <a:rPr lang="ru-RU" sz="1100" dirty="0" err="1"/>
              <a:t>просящ_м</a:t>
            </a:r>
            <a:r>
              <a:rPr lang="ru-RU" sz="1100" dirty="0"/>
              <a:t>  </a:t>
            </a:r>
            <a:r>
              <a:rPr lang="ru-RU" sz="1100" dirty="0" err="1"/>
              <a:t>помощ</a:t>
            </a:r>
            <a:r>
              <a:rPr lang="ru-RU" sz="1100" dirty="0"/>
              <a:t>-,   о </a:t>
            </a:r>
            <a:r>
              <a:rPr lang="ru-RU" sz="1100" dirty="0" err="1"/>
              <a:t>малейш_й</a:t>
            </a:r>
            <a:r>
              <a:rPr lang="ru-RU" sz="1100" dirty="0"/>
              <a:t>  </a:t>
            </a:r>
            <a:r>
              <a:rPr lang="ru-RU" sz="1100" dirty="0" err="1"/>
              <a:t>возможност_</a:t>
            </a:r>
            <a:r>
              <a:rPr lang="ru-RU" sz="1100" dirty="0"/>
              <a:t>;</a:t>
            </a:r>
            <a:endParaRPr lang="ru-RU" sz="1100" i="1" dirty="0"/>
          </a:p>
          <a:p>
            <a:r>
              <a:rPr lang="ru-RU" sz="1100" dirty="0"/>
              <a:t>3.о </a:t>
            </a:r>
            <a:r>
              <a:rPr lang="ru-RU" sz="1100" dirty="0" err="1"/>
              <a:t>незряч_м</a:t>
            </a:r>
            <a:r>
              <a:rPr lang="ru-RU" sz="1100" dirty="0"/>
              <a:t>  </a:t>
            </a:r>
            <a:r>
              <a:rPr lang="ru-RU" sz="1100" dirty="0" err="1"/>
              <a:t>инвалид_</a:t>
            </a:r>
            <a:r>
              <a:rPr lang="ru-RU" sz="1100" dirty="0"/>
              <a:t>, в </a:t>
            </a:r>
            <a:r>
              <a:rPr lang="ru-RU" sz="1100" dirty="0" err="1"/>
              <a:t>осенн_м</a:t>
            </a:r>
            <a:r>
              <a:rPr lang="ru-RU" sz="1100" dirty="0"/>
              <a:t> наряд-;</a:t>
            </a:r>
            <a:endParaRPr lang="ru-RU" sz="1100" i="1" dirty="0"/>
          </a:p>
          <a:p>
            <a:r>
              <a:rPr lang="ru-RU" sz="1100" dirty="0"/>
              <a:t>4.о </a:t>
            </a:r>
            <a:r>
              <a:rPr lang="ru-RU" sz="1100" dirty="0" err="1"/>
              <a:t>потерпевш_м</a:t>
            </a:r>
            <a:r>
              <a:rPr lang="ru-RU" sz="1100" dirty="0"/>
              <a:t> </a:t>
            </a:r>
            <a:r>
              <a:rPr lang="ru-RU" sz="1100" dirty="0" err="1"/>
              <a:t>гражданин_</a:t>
            </a:r>
            <a:r>
              <a:rPr lang="ru-RU" sz="1100" dirty="0"/>
              <a:t>,  о </a:t>
            </a:r>
            <a:r>
              <a:rPr lang="ru-RU" sz="1100" dirty="0" err="1"/>
              <a:t>предстояш_й</a:t>
            </a:r>
            <a:r>
              <a:rPr lang="ru-RU" sz="1100" dirty="0"/>
              <a:t>  </a:t>
            </a:r>
            <a:r>
              <a:rPr lang="ru-RU" sz="1100" dirty="0" err="1"/>
              <a:t>операции_</a:t>
            </a:r>
            <a:endParaRPr lang="ru-RU" sz="1100" i="1" dirty="0"/>
          </a:p>
          <a:p>
            <a:r>
              <a:rPr lang="ru-RU" sz="1100" dirty="0"/>
              <a:t> </a:t>
            </a:r>
            <a:endParaRPr lang="ru-RU" sz="1100" i="1" dirty="0"/>
          </a:p>
        </p:txBody>
      </p:sp>
      <p:sp>
        <p:nvSpPr>
          <p:cNvPr id="5" name="Горизонтальный свиток 4"/>
          <p:cNvSpPr/>
          <p:nvPr/>
        </p:nvSpPr>
        <p:spPr>
          <a:xfrm rot="740488">
            <a:off x="434799" y="1399371"/>
            <a:ext cx="3136114" cy="407603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Учебно-практический материал с «опорами»</a:t>
            </a:r>
            <a:r>
              <a:rPr lang="ru-RU" dirty="0" smtClean="0"/>
              <a:t>                                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500042"/>
            <a:ext cx="4281518" cy="607223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3600" b="1" dirty="0" smtClean="0"/>
              <a:t>МОУ Лебединская  средняя общеобразовательная  школа</a:t>
            </a:r>
          </a:p>
          <a:p>
            <a:pPr>
              <a:buNone/>
            </a:pPr>
            <a:endParaRPr lang="ru-RU" sz="3600" dirty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                                                                                                            </a:t>
            </a:r>
          </a:p>
          <a:p>
            <a:pPr>
              <a:buNone/>
            </a:pPr>
            <a:endParaRPr lang="ru-RU" sz="3600" dirty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b="1" dirty="0" smtClean="0"/>
              <a:t>Автор: учитель русского языка </a:t>
            </a:r>
            <a:r>
              <a:rPr lang="ru-RU" sz="3600" b="1" dirty="0" err="1" smtClean="0"/>
              <a:t>Боздунова</a:t>
            </a:r>
            <a:r>
              <a:rPr lang="ru-RU" sz="3600" b="1" dirty="0" smtClean="0"/>
              <a:t> А.М..</a:t>
            </a:r>
          </a:p>
          <a:p>
            <a:pPr>
              <a:buNone/>
            </a:pPr>
            <a:endParaRPr lang="ru-RU" sz="3600" b="1" dirty="0"/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                                            -2008г.-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14810" y="0"/>
            <a:ext cx="4786346" cy="6572272"/>
          </a:xfrm>
        </p:spPr>
        <p:txBody>
          <a:bodyPr>
            <a:noAutofit/>
          </a:bodyPr>
          <a:lstStyle/>
          <a:p>
            <a:r>
              <a:rPr lang="ru-RU" sz="1000" b="1" dirty="0"/>
              <a:t> </a:t>
            </a:r>
            <a:r>
              <a:rPr lang="ru-RU" sz="1000" b="1" dirty="0" smtClean="0"/>
              <a:t>№1</a:t>
            </a:r>
            <a:endParaRPr lang="ru-RU" sz="1000" dirty="0"/>
          </a:p>
          <a:p>
            <a:pPr lvl="0"/>
            <a:r>
              <a:rPr lang="ru-RU" sz="1000" b="1" i="1" dirty="0"/>
              <a:t>Согласуйте стоящие в скобках причастия и прилагательные, обозначьте окончания. Укажите в скобках род, число, падеж.</a:t>
            </a:r>
            <a:endParaRPr lang="ru-RU" sz="1000" dirty="0"/>
          </a:p>
          <a:p>
            <a:r>
              <a:rPr lang="ru-RU" sz="1000" b="1" dirty="0"/>
              <a:t>      </a:t>
            </a:r>
            <a:r>
              <a:rPr lang="ru-RU" sz="1000" dirty="0"/>
              <a:t>По нескольку раз в день мы бегали на берег (бурный, бушующий) реки и стояли там неподвижно, как (зачарованный), с сильно (бьющийся)    сердцем, (прерывающийся) дыханием. </a:t>
            </a:r>
          </a:p>
          <a:p>
            <a:pPr lvl="0"/>
            <a:r>
              <a:rPr lang="ru-RU" sz="1000" b="1" i="1" dirty="0"/>
              <a:t>Расставь знаки препинания. Вставь пропущенные орфограммы. Напиши схемы постановки знаков препинания при причастном обороте.</a:t>
            </a:r>
            <a:endParaRPr lang="ru-RU" sz="1000" dirty="0"/>
          </a:p>
          <a:p>
            <a:r>
              <a:rPr lang="ru-RU" sz="1000" dirty="0"/>
              <a:t>Когда идешь лесом  невольно хвата..</a:t>
            </a:r>
            <a:r>
              <a:rPr lang="ru-RU" sz="1000" dirty="0" err="1"/>
              <a:t>шься</a:t>
            </a:r>
            <a:r>
              <a:rPr lang="ru-RU" sz="1000" dirty="0"/>
              <a:t> за </a:t>
            </a:r>
            <a:r>
              <a:rPr lang="ru-RU" sz="1000" dirty="0" err="1"/>
              <a:t>ветв</a:t>
            </a:r>
            <a:r>
              <a:rPr lang="ru-RU" sz="1000" dirty="0"/>
              <a:t>..  </a:t>
            </a:r>
            <a:r>
              <a:rPr lang="ru-RU" sz="1000" dirty="0" err="1"/>
              <a:t>прот</a:t>
            </a:r>
            <a:r>
              <a:rPr lang="ru-RU" sz="1000" dirty="0"/>
              <a:t>..</a:t>
            </a:r>
            <a:r>
              <a:rPr lang="ru-RU" sz="1000" dirty="0" err="1"/>
              <a:t>нувшиеся</a:t>
            </a:r>
            <a:r>
              <a:rPr lang="ru-RU" sz="1000" dirty="0"/>
              <a:t> к </a:t>
            </a:r>
            <a:r>
              <a:rPr lang="ru-RU" sz="1000" dirty="0" err="1"/>
              <a:t>тропинк</a:t>
            </a:r>
            <a:r>
              <a:rPr lang="ru-RU" sz="1000" dirty="0"/>
              <a:t>... Тропинка хорошо утоптанная пр..вела к живописному болоту обр..</a:t>
            </a:r>
            <a:r>
              <a:rPr lang="ru-RU" sz="1000" dirty="0" err="1"/>
              <a:t>зовавшемуся</a:t>
            </a:r>
            <a:r>
              <a:rPr lang="ru-RU" sz="1000" dirty="0"/>
              <a:t> из лесной </a:t>
            </a:r>
            <a:r>
              <a:rPr lang="ru-RU" sz="1000" dirty="0" err="1"/>
              <a:t>реч</a:t>
            </a:r>
            <a:r>
              <a:rPr lang="ru-RU" sz="1000" dirty="0"/>
              <a:t>..</a:t>
            </a:r>
            <a:r>
              <a:rPr lang="ru-RU" sz="1000" dirty="0" err="1"/>
              <a:t>нки</a:t>
            </a:r>
            <a:r>
              <a:rPr lang="ru-RU" sz="1000" dirty="0"/>
              <a:t>. </a:t>
            </a:r>
            <a:r>
              <a:rPr lang="ru-RU" sz="1000" dirty="0" err="1"/>
              <a:t>Зар</a:t>
            </a:r>
            <a:r>
              <a:rPr lang="ru-RU" sz="1000" dirty="0"/>
              <a:t>..</a:t>
            </a:r>
            <a:r>
              <a:rPr lang="ru-RU" sz="1000" dirty="0" err="1"/>
              <a:t>сли</a:t>
            </a:r>
            <a:r>
              <a:rPr lang="ru-RU" sz="1000" dirty="0"/>
              <a:t> кудрявого ивняка </a:t>
            </a:r>
            <a:r>
              <a:rPr lang="ru-RU" sz="1000" dirty="0" err="1"/>
              <a:t>спл</a:t>
            </a:r>
            <a:r>
              <a:rPr lang="ru-RU" sz="1000" dirty="0"/>
              <a:t>..</a:t>
            </a:r>
            <a:r>
              <a:rPr lang="ru-RU" sz="1000" dirty="0" err="1"/>
              <a:t>тившегося</a:t>
            </a:r>
            <a:r>
              <a:rPr lang="ru-RU" sz="1000" dirty="0"/>
              <a:t> по берегу болота </a:t>
            </a:r>
            <a:r>
              <a:rPr lang="ru-RU" sz="1000" dirty="0" err="1"/>
              <a:t>сд</a:t>
            </a:r>
            <a:r>
              <a:rPr lang="ru-RU" sz="1000" dirty="0"/>
              <a:t>..</a:t>
            </a:r>
            <a:r>
              <a:rPr lang="ru-RU" sz="1000" dirty="0" err="1"/>
              <a:t>рживали</a:t>
            </a:r>
            <a:r>
              <a:rPr lang="ru-RU" sz="1000" dirty="0"/>
              <a:t> напор елового леса.</a:t>
            </a:r>
          </a:p>
          <a:p>
            <a:pPr lvl="0"/>
            <a:r>
              <a:rPr lang="ru-RU" sz="1000" b="1" i="1" dirty="0"/>
              <a:t>Вставь пропущенные буквы. В скобках укажи проверочное слово.</a:t>
            </a:r>
            <a:endParaRPr lang="ru-RU" sz="1000" dirty="0"/>
          </a:p>
          <a:p>
            <a:r>
              <a:rPr lang="ru-RU" sz="1000" dirty="0" err="1"/>
              <a:t>Просв</a:t>
            </a:r>
            <a:r>
              <a:rPr lang="ru-RU" sz="1000" dirty="0"/>
              <a:t>..</a:t>
            </a:r>
            <a:r>
              <a:rPr lang="ru-RU" sz="1000" dirty="0" err="1"/>
              <a:t>щение</a:t>
            </a:r>
            <a:r>
              <a:rPr lang="ru-RU" sz="1000" dirty="0"/>
              <a:t>, р..</a:t>
            </a:r>
            <a:r>
              <a:rPr lang="ru-RU" sz="1000" dirty="0" err="1"/>
              <a:t>весник</a:t>
            </a:r>
            <a:r>
              <a:rPr lang="ru-RU" sz="1000" dirty="0"/>
              <a:t>, д..</a:t>
            </a:r>
            <a:r>
              <a:rPr lang="ru-RU" sz="1000" dirty="0" err="1"/>
              <a:t>лина</a:t>
            </a:r>
            <a:r>
              <a:rPr lang="ru-RU" sz="1000" dirty="0"/>
              <a:t>, ед..</a:t>
            </a:r>
            <a:r>
              <a:rPr lang="ru-RU" sz="1000" dirty="0" err="1"/>
              <a:t>ница</a:t>
            </a:r>
            <a:r>
              <a:rPr lang="ru-RU" sz="1000" dirty="0"/>
              <a:t>, исп..</a:t>
            </a:r>
            <a:r>
              <a:rPr lang="ru-RU" sz="1000" dirty="0" err="1"/>
              <a:t>рение</a:t>
            </a:r>
            <a:r>
              <a:rPr lang="ru-RU" sz="1000" dirty="0"/>
              <a:t>, </a:t>
            </a:r>
            <a:r>
              <a:rPr lang="ru-RU" sz="1000" dirty="0" err="1"/>
              <a:t>сп</a:t>
            </a:r>
            <a:r>
              <a:rPr lang="ru-RU" sz="1000" dirty="0"/>
              <a:t>..</a:t>
            </a:r>
            <a:r>
              <a:rPr lang="ru-RU" sz="1000" dirty="0" err="1"/>
              <a:t>сать</a:t>
            </a:r>
            <a:r>
              <a:rPr lang="ru-RU" sz="1000" dirty="0"/>
              <a:t>, </a:t>
            </a:r>
            <a:r>
              <a:rPr lang="ru-RU" sz="1000" dirty="0" err="1"/>
              <a:t>выч</a:t>
            </a:r>
            <a:r>
              <a:rPr lang="ru-RU" sz="1000" dirty="0"/>
              <a:t>..</a:t>
            </a:r>
            <a:r>
              <a:rPr lang="ru-RU" sz="1000" dirty="0" err="1"/>
              <a:t>стить</a:t>
            </a:r>
            <a:r>
              <a:rPr lang="ru-RU" sz="1000" dirty="0"/>
              <a:t>, </a:t>
            </a:r>
            <a:r>
              <a:rPr lang="ru-RU" sz="1000" dirty="0" err="1"/>
              <a:t>прор</a:t>
            </a:r>
            <a:r>
              <a:rPr lang="ru-RU" sz="1000" dirty="0"/>
              <a:t>..</a:t>
            </a:r>
            <a:r>
              <a:rPr lang="ru-RU" sz="1000" dirty="0" err="1"/>
              <a:t>дить</a:t>
            </a:r>
            <a:r>
              <a:rPr lang="ru-RU" sz="1000" dirty="0"/>
              <a:t>, выт..</a:t>
            </a:r>
            <a:r>
              <a:rPr lang="ru-RU" sz="1000" dirty="0" err="1"/>
              <a:t>снить</a:t>
            </a:r>
            <a:r>
              <a:rPr lang="ru-RU" sz="1000" dirty="0"/>
              <a:t>, нал..</a:t>
            </a:r>
            <a:r>
              <a:rPr lang="ru-RU" sz="1000" dirty="0" err="1"/>
              <a:t>ваться</a:t>
            </a:r>
            <a:r>
              <a:rPr lang="ru-RU" sz="1000" dirty="0"/>
              <a:t>, опр..вдаться.</a:t>
            </a:r>
          </a:p>
          <a:p>
            <a:pPr lvl="0"/>
            <a:r>
              <a:rPr lang="ru-RU" sz="1000" b="1" i="1" dirty="0"/>
              <a:t>Распредели в 3 колонки: корень, суффикс, окончание. Знать правило.</a:t>
            </a:r>
            <a:endParaRPr lang="ru-RU" sz="1000" dirty="0"/>
          </a:p>
          <a:p>
            <a:r>
              <a:rPr lang="ru-RU" sz="1000" dirty="0"/>
              <a:t>Ч..</a:t>
            </a:r>
            <a:r>
              <a:rPr lang="ru-RU" sz="1000" dirty="0" err="1"/>
              <a:t>лн</a:t>
            </a:r>
            <a:r>
              <a:rPr lang="ru-RU" sz="1000" dirty="0"/>
              <a:t>, </a:t>
            </a:r>
            <a:r>
              <a:rPr lang="ru-RU" sz="1000" dirty="0" err="1"/>
              <a:t>беч</a:t>
            </a:r>
            <a:r>
              <a:rPr lang="ru-RU" sz="1000" dirty="0"/>
              <a:t>..</a:t>
            </a:r>
            <a:r>
              <a:rPr lang="ru-RU" sz="1000" dirty="0" err="1"/>
              <a:t>вка</a:t>
            </a:r>
            <a:r>
              <a:rPr lang="ru-RU" sz="1000" dirty="0"/>
              <a:t>, </a:t>
            </a:r>
            <a:r>
              <a:rPr lang="ru-RU" sz="1000" dirty="0" err="1"/>
              <a:t>ш</a:t>
            </a:r>
            <a:r>
              <a:rPr lang="ru-RU" sz="1000" dirty="0"/>
              <a:t>..в. </a:t>
            </a:r>
            <a:r>
              <a:rPr lang="ru-RU" sz="1000" dirty="0" err="1"/>
              <a:t>ш</a:t>
            </a:r>
            <a:r>
              <a:rPr lang="ru-RU" sz="1000" dirty="0"/>
              <a:t>..</a:t>
            </a:r>
            <a:r>
              <a:rPr lang="ru-RU" sz="1000" dirty="0" err="1"/>
              <a:t>фер</a:t>
            </a:r>
            <a:r>
              <a:rPr lang="ru-RU" sz="1000" dirty="0"/>
              <a:t>, ж..</a:t>
            </a:r>
            <a:r>
              <a:rPr lang="ru-RU" sz="1000" dirty="0" err="1"/>
              <a:t>лтый</a:t>
            </a:r>
            <a:r>
              <a:rPr lang="ru-RU" sz="1000" dirty="0"/>
              <a:t>, </a:t>
            </a:r>
            <a:r>
              <a:rPr lang="ru-RU" sz="1000" dirty="0" err="1"/>
              <a:t>ш</a:t>
            </a:r>
            <a:r>
              <a:rPr lang="ru-RU" sz="1000" dirty="0"/>
              <a:t>..пот, свеч..</a:t>
            </a:r>
            <a:r>
              <a:rPr lang="ru-RU" sz="1000" dirty="0" err="1"/>
              <a:t>й</a:t>
            </a:r>
            <a:r>
              <a:rPr lang="ru-RU" sz="1000" dirty="0"/>
              <a:t>, </a:t>
            </a:r>
            <a:r>
              <a:rPr lang="ru-RU" sz="1000" dirty="0" err="1"/>
              <a:t>чуж</a:t>
            </a:r>
            <a:r>
              <a:rPr lang="ru-RU" sz="1000" dirty="0"/>
              <a:t>..го, </a:t>
            </a:r>
            <a:r>
              <a:rPr lang="ru-RU" sz="1000" dirty="0" err="1"/>
              <a:t>алыч</a:t>
            </a:r>
            <a:r>
              <a:rPr lang="ru-RU" sz="1000" dirty="0"/>
              <a:t>..</a:t>
            </a:r>
            <a:r>
              <a:rPr lang="ru-RU" sz="1000" dirty="0" err="1"/>
              <a:t>й</a:t>
            </a:r>
            <a:r>
              <a:rPr lang="ru-RU" sz="1000" dirty="0"/>
              <a:t>, плеч..м, мяч..м, </a:t>
            </a:r>
            <a:r>
              <a:rPr lang="ru-RU" sz="1000" dirty="0" err="1"/>
              <a:t>галч</a:t>
            </a:r>
            <a:r>
              <a:rPr lang="ru-RU" sz="1000" dirty="0"/>
              <a:t>..нок, </a:t>
            </a:r>
            <a:r>
              <a:rPr lang="ru-RU" sz="1000" dirty="0" err="1"/>
              <a:t>руч</a:t>
            </a:r>
            <a:r>
              <a:rPr lang="ru-RU" sz="1000" dirty="0"/>
              <a:t>..</a:t>
            </a:r>
            <a:r>
              <a:rPr lang="ru-RU" sz="1000" dirty="0" err="1"/>
              <a:t>нка</a:t>
            </a:r>
            <a:r>
              <a:rPr lang="ru-RU" sz="1000" dirty="0"/>
              <a:t>, </a:t>
            </a:r>
            <a:r>
              <a:rPr lang="ru-RU" sz="1000" dirty="0" err="1"/>
              <a:t>ноч</a:t>
            </a:r>
            <a:r>
              <a:rPr lang="ru-RU" sz="1000" dirty="0"/>
              <a:t>..</a:t>
            </a:r>
            <a:r>
              <a:rPr lang="ru-RU" sz="1000" dirty="0" err="1"/>
              <a:t>вка</a:t>
            </a:r>
            <a:r>
              <a:rPr lang="ru-RU" sz="1000" dirty="0"/>
              <a:t>, горяч.., </a:t>
            </a:r>
            <a:r>
              <a:rPr lang="ru-RU" sz="1000" dirty="0" err="1"/>
              <a:t>ноч</a:t>
            </a:r>
            <a:r>
              <a:rPr lang="ru-RU" sz="1000" dirty="0"/>
              <a:t>..</a:t>
            </a:r>
            <a:r>
              <a:rPr lang="ru-RU" sz="1000" dirty="0" err="1"/>
              <a:t>вка</a:t>
            </a:r>
            <a:r>
              <a:rPr lang="ru-RU" sz="1000" dirty="0"/>
              <a:t>.</a:t>
            </a:r>
          </a:p>
          <a:p>
            <a:r>
              <a:rPr lang="ru-RU" sz="1000" b="1" dirty="0"/>
              <a:t>5. </a:t>
            </a:r>
            <a:r>
              <a:rPr lang="ru-RU" sz="1000" b="1" i="1" dirty="0"/>
              <a:t>Спиши, вставь пропущенные буквы. Знать правило.</a:t>
            </a:r>
            <a:endParaRPr lang="ru-RU" sz="1000" dirty="0"/>
          </a:p>
          <a:p>
            <a:r>
              <a:rPr lang="ru-RU" sz="1000" b="1" dirty="0"/>
              <a:t>     </a:t>
            </a:r>
            <a:r>
              <a:rPr lang="ru-RU" sz="1000" dirty="0"/>
              <a:t>Ц..</a:t>
            </a:r>
            <a:r>
              <a:rPr lang="ru-RU" sz="1000" dirty="0" err="1"/>
              <a:t>новка</a:t>
            </a:r>
            <a:r>
              <a:rPr lang="ru-RU" sz="1000" dirty="0"/>
              <a:t>, </a:t>
            </a:r>
            <a:r>
              <a:rPr lang="ru-RU" sz="1000" dirty="0" err="1"/>
              <a:t>ц</a:t>
            </a:r>
            <a:r>
              <a:rPr lang="ru-RU" sz="1000" dirty="0"/>
              <a:t>..</a:t>
            </a:r>
            <a:r>
              <a:rPr lang="ru-RU" sz="1000" dirty="0" err="1"/>
              <a:t>ган</a:t>
            </a:r>
            <a:r>
              <a:rPr lang="ru-RU" sz="1000" dirty="0"/>
              <a:t>, </a:t>
            </a:r>
            <a:r>
              <a:rPr lang="ru-RU" sz="1000" dirty="0" err="1"/>
              <a:t>панц</a:t>
            </a:r>
            <a:r>
              <a:rPr lang="ru-RU" sz="1000" dirty="0"/>
              <a:t>..</a:t>
            </a:r>
            <a:r>
              <a:rPr lang="ru-RU" sz="1000" dirty="0" err="1"/>
              <a:t>рь</a:t>
            </a:r>
            <a:r>
              <a:rPr lang="ru-RU" sz="1000" dirty="0"/>
              <a:t>, </a:t>
            </a:r>
            <a:r>
              <a:rPr lang="ru-RU" sz="1000" dirty="0" err="1"/>
              <a:t>ц</a:t>
            </a:r>
            <a:r>
              <a:rPr lang="ru-RU" sz="1000" dirty="0"/>
              <a:t>..пленок, </a:t>
            </a:r>
            <a:r>
              <a:rPr lang="ru-RU" sz="1000" dirty="0" err="1"/>
              <a:t>ц</a:t>
            </a:r>
            <a:r>
              <a:rPr lang="ru-RU" sz="1000" dirty="0"/>
              <a:t>..</a:t>
            </a:r>
            <a:r>
              <a:rPr lang="ru-RU" sz="1000" dirty="0" err="1"/>
              <a:t>ркуль</a:t>
            </a:r>
            <a:r>
              <a:rPr lang="ru-RU" sz="1000" dirty="0"/>
              <a:t>, </a:t>
            </a:r>
            <a:r>
              <a:rPr lang="ru-RU" sz="1000" dirty="0" err="1"/>
              <a:t>медиц</a:t>
            </a:r>
            <a:r>
              <a:rPr lang="ru-RU" sz="1000" dirty="0"/>
              <a:t>..на, </a:t>
            </a:r>
            <a:r>
              <a:rPr lang="ru-RU" sz="1000" dirty="0" err="1"/>
              <a:t>ц</a:t>
            </a:r>
            <a:r>
              <a:rPr lang="ru-RU" sz="1000" dirty="0"/>
              <a:t>..</a:t>
            </a:r>
            <a:r>
              <a:rPr lang="ru-RU" sz="1000" dirty="0" err="1"/>
              <a:t>рк</a:t>
            </a:r>
            <a:r>
              <a:rPr lang="ru-RU" sz="1000" dirty="0"/>
              <a:t>, на </a:t>
            </a:r>
            <a:r>
              <a:rPr lang="ru-RU" sz="1000" dirty="0" err="1"/>
              <a:t>ц</a:t>
            </a:r>
            <a:r>
              <a:rPr lang="ru-RU" sz="1000" dirty="0"/>
              <a:t>..почках, </a:t>
            </a:r>
            <a:r>
              <a:rPr lang="ru-RU" sz="1000" dirty="0" err="1"/>
              <a:t>отц</a:t>
            </a:r>
            <a:r>
              <a:rPr lang="ru-RU" sz="1000" dirty="0"/>
              <a:t>…</a:t>
            </a:r>
          </a:p>
          <a:p>
            <a:r>
              <a:rPr lang="ru-RU" sz="1000" b="1" dirty="0"/>
              <a:t>6.</a:t>
            </a:r>
            <a:r>
              <a:rPr lang="ru-RU" sz="1000" b="1" i="1" dirty="0"/>
              <a:t>Удвоенные согласные.	</a:t>
            </a:r>
            <a:endParaRPr lang="ru-RU" sz="1000" dirty="0"/>
          </a:p>
          <a:p>
            <a:r>
              <a:rPr lang="ru-RU" sz="1000" b="1" dirty="0"/>
              <a:t>    </a:t>
            </a:r>
            <a:r>
              <a:rPr lang="ru-RU" sz="1000" dirty="0" err="1"/>
              <a:t>Профе</a:t>
            </a:r>
            <a:r>
              <a:rPr lang="ru-RU" sz="1000" dirty="0"/>
              <a:t>..ор, </a:t>
            </a:r>
            <a:r>
              <a:rPr lang="ru-RU" sz="1000" dirty="0" err="1"/>
              <a:t>матро</a:t>
            </a:r>
            <a:r>
              <a:rPr lang="ru-RU" sz="1000" dirty="0"/>
              <a:t>(</a:t>
            </a:r>
            <a:r>
              <a:rPr lang="ru-RU" sz="1000" dirty="0" err="1"/>
              <a:t>с,сс</a:t>
            </a:r>
            <a:r>
              <a:rPr lang="ru-RU" sz="1000" dirty="0"/>
              <a:t>)кий, </a:t>
            </a:r>
            <a:r>
              <a:rPr lang="ru-RU" sz="1000" dirty="0" err="1"/>
              <a:t>арти</a:t>
            </a:r>
            <a:r>
              <a:rPr lang="ru-RU" sz="1000" dirty="0"/>
              <a:t>(</a:t>
            </a:r>
            <a:r>
              <a:rPr lang="ru-RU" sz="1000" dirty="0" err="1"/>
              <a:t>л,лл</a:t>
            </a:r>
            <a:r>
              <a:rPr lang="ru-RU" sz="1000" dirty="0"/>
              <a:t>)</a:t>
            </a:r>
            <a:r>
              <a:rPr lang="ru-RU" sz="1000" dirty="0" err="1"/>
              <a:t>ерия</a:t>
            </a:r>
            <a:r>
              <a:rPr lang="ru-RU" sz="1000" dirty="0"/>
              <a:t>, </a:t>
            </a:r>
            <a:r>
              <a:rPr lang="ru-RU" sz="1000" dirty="0" err="1"/>
              <a:t>тро</a:t>
            </a:r>
            <a:r>
              <a:rPr lang="ru-RU" sz="1000" dirty="0"/>
              <a:t>(</a:t>
            </a:r>
            <a:r>
              <a:rPr lang="ru-RU" sz="1000" dirty="0" err="1"/>
              <a:t>л,лл</a:t>
            </a:r>
            <a:r>
              <a:rPr lang="ru-RU" sz="1000" dirty="0"/>
              <a:t>)</a:t>
            </a:r>
            <a:r>
              <a:rPr lang="ru-RU" sz="1000" dirty="0" err="1"/>
              <a:t>ейбус</a:t>
            </a:r>
            <a:r>
              <a:rPr lang="ru-RU" sz="1000" dirty="0"/>
              <a:t>, ко(</a:t>
            </a:r>
            <a:r>
              <a:rPr lang="ru-RU" sz="1000" dirty="0" err="1"/>
              <a:t>м,мм</a:t>
            </a:r>
            <a:r>
              <a:rPr lang="ru-RU" sz="1000" dirty="0"/>
              <a:t>)</a:t>
            </a:r>
            <a:r>
              <a:rPr lang="ru-RU" sz="1000" dirty="0" err="1"/>
              <a:t>ентарий</a:t>
            </a:r>
            <a:r>
              <a:rPr lang="ru-RU" sz="1000" dirty="0"/>
              <a:t>, </a:t>
            </a:r>
            <a:r>
              <a:rPr lang="ru-RU" sz="1000" dirty="0" err="1"/>
              <a:t>ис</a:t>
            </a:r>
            <a:r>
              <a:rPr lang="ru-RU" sz="1000" dirty="0"/>
              <a:t>..кус..</a:t>
            </a:r>
            <a:r>
              <a:rPr lang="ru-RU" sz="1000" dirty="0" err="1"/>
              <a:t>ный</a:t>
            </a:r>
            <a:r>
              <a:rPr lang="ru-RU" sz="1000" dirty="0"/>
              <a:t>, юн..</a:t>
            </a:r>
            <a:r>
              <a:rPr lang="ru-RU" sz="1000" dirty="0" err="1"/>
              <a:t>аты</a:t>
            </a:r>
            <a:r>
              <a:rPr lang="ru-RU" sz="1000" dirty="0"/>
              <a:t>, </a:t>
            </a:r>
            <a:r>
              <a:rPr lang="ru-RU" sz="1000" dirty="0" err="1"/>
              <a:t>програ</a:t>
            </a:r>
            <a:r>
              <a:rPr lang="ru-RU" sz="1000" dirty="0"/>
              <a:t>(</a:t>
            </a:r>
            <a:r>
              <a:rPr lang="ru-RU" sz="1000" dirty="0" err="1"/>
              <a:t>м,мм</a:t>
            </a:r>
            <a:r>
              <a:rPr lang="ru-RU" sz="1000" dirty="0"/>
              <a:t>)а, </a:t>
            </a:r>
            <a:r>
              <a:rPr lang="ru-RU" sz="1000" dirty="0" err="1"/>
              <a:t>ап,пп</a:t>
            </a:r>
            <a:r>
              <a:rPr lang="ru-RU" sz="1000" dirty="0"/>
              <a:t>)</a:t>
            </a:r>
            <a:r>
              <a:rPr lang="ru-RU" sz="1000" dirty="0" err="1"/>
              <a:t>етит</a:t>
            </a:r>
            <a:r>
              <a:rPr lang="ru-RU" sz="1000" dirty="0"/>
              <a:t>, </a:t>
            </a:r>
            <a:r>
              <a:rPr lang="ru-RU" sz="1000" dirty="0" err="1"/>
              <a:t>ак</a:t>
            </a:r>
            <a:r>
              <a:rPr lang="ru-RU" sz="1000" dirty="0"/>
              <a:t>..</a:t>
            </a:r>
            <a:r>
              <a:rPr lang="ru-RU" sz="1000" dirty="0" err="1"/>
              <a:t>омпан</a:t>
            </a:r>
            <a:r>
              <a:rPr lang="ru-RU" sz="1000" dirty="0"/>
              <a:t>..</a:t>
            </a:r>
            <a:r>
              <a:rPr lang="ru-RU" sz="1000" dirty="0" err="1"/>
              <a:t>емент</a:t>
            </a:r>
            <a:r>
              <a:rPr lang="ru-RU" sz="1000" dirty="0"/>
              <a:t>.</a:t>
            </a:r>
          </a:p>
          <a:p>
            <a:r>
              <a:rPr lang="ru-RU" sz="1000" b="1" dirty="0"/>
              <a:t>7. </a:t>
            </a:r>
            <a:r>
              <a:rPr lang="ru-RU" sz="1000" b="1" i="1" dirty="0"/>
              <a:t>Синтаксический разбор</a:t>
            </a:r>
            <a:r>
              <a:rPr lang="ru-RU" sz="1000" b="1" dirty="0"/>
              <a:t>.</a:t>
            </a:r>
            <a:endParaRPr lang="ru-RU" sz="1000" dirty="0"/>
          </a:p>
          <a:p>
            <a:r>
              <a:rPr lang="ru-RU" sz="1000" dirty="0"/>
              <a:t>     Красив осиновый лес зимой.</a:t>
            </a:r>
          </a:p>
          <a:p>
            <a:r>
              <a:rPr lang="ru-RU" sz="1000" b="1" dirty="0"/>
              <a:t>8. </a:t>
            </a:r>
            <a:r>
              <a:rPr lang="ru-RU" sz="1000" b="1" i="1" dirty="0"/>
              <a:t>Морфемный разбор.</a:t>
            </a:r>
            <a:endParaRPr lang="ru-RU" sz="1000" dirty="0"/>
          </a:p>
          <a:p>
            <a:r>
              <a:rPr lang="ru-RU" sz="1000" b="1" dirty="0"/>
              <a:t>   </a:t>
            </a:r>
            <a:r>
              <a:rPr lang="ru-RU" sz="1000" dirty="0"/>
              <a:t> Запасы, дневные, рассмешили, казаться, выпущенный, снова, будучи</a:t>
            </a:r>
            <a:r>
              <a:rPr lang="ru-RU" sz="1000" b="1" dirty="0"/>
              <a:t>.</a:t>
            </a:r>
            <a:endParaRPr lang="ru-RU" sz="1000" dirty="0"/>
          </a:p>
          <a:p>
            <a:r>
              <a:rPr lang="ru-RU" sz="1000" b="1" dirty="0"/>
              <a:t>9. </a:t>
            </a:r>
            <a:r>
              <a:rPr lang="ru-RU" sz="1000" b="1" i="1" dirty="0"/>
              <a:t>Словообразовательный разбор</a:t>
            </a:r>
            <a:r>
              <a:rPr lang="ru-RU" sz="1000" b="1" dirty="0"/>
              <a:t>.</a:t>
            </a:r>
            <a:endParaRPr lang="ru-RU" sz="1000" dirty="0"/>
          </a:p>
          <a:p>
            <a:r>
              <a:rPr lang="ru-RU" sz="1000" b="1" dirty="0"/>
              <a:t>      </a:t>
            </a:r>
            <a:r>
              <a:rPr lang="ru-RU" sz="1000" dirty="0"/>
              <a:t>Издали</a:t>
            </a:r>
          </a:p>
          <a:p>
            <a:r>
              <a:rPr lang="ru-RU" sz="1000" dirty="0"/>
              <a:t>      Сожаление</a:t>
            </a:r>
          </a:p>
          <a:p>
            <a:r>
              <a:rPr lang="ru-RU" sz="1000" b="1" dirty="0"/>
              <a:t>10</a:t>
            </a:r>
            <a:r>
              <a:rPr lang="ru-RU" sz="1000" b="1" i="1" dirty="0"/>
              <a:t>. Составить с данными словами словосочетания с  наречиями. </a:t>
            </a:r>
            <a:endParaRPr lang="ru-RU" sz="1000" dirty="0"/>
          </a:p>
          <a:p>
            <a:r>
              <a:rPr lang="ru-RU" sz="1000" dirty="0"/>
              <a:t>      Улыбаться	</a:t>
            </a:r>
          </a:p>
          <a:p>
            <a:r>
              <a:rPr lang="ru-RU" sz="1000" dirty="0"/>
              <a:t>      Мудрый	</a:t>
            </a:r>
          </a:p>
          <a:p>
            <a:r>
              <a:rPr lang="ru-RU" sz="1000" dirty="0"/>
              <a:t>      Весело</a:t>
            </a:r>
          </a:p>
          <a:p>
            <a:r>
              <a:rPr lang="ru-RU" sz="1000" dirty="0"/>
              <a:t> </a:t>
            </a:r>
          </a:p>
          <a:p>
            <a:r>
              <a:rPr lang="ru-RU" sz="1000" dirty="0"/>
              <a:t> </a:t>
            </a:r>
          </a:p>
          <a:p>
            <a:r>
              <a:rPr lang="ru-RU" sz="1000" dirty="0"/>
              <a:t> 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 rot="522704">
            <a:off x="374335" y="1009135"/>
            <a:ext cx="3650278" cy="381827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Проверочно-тренировочная работа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6519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                              </a:t>
            </a:r>
            <a:r>
              <a:rPr lang="ru-RU" sz="3600" i="1" dirty="0" smtClean="0">
                <a:solidFill>
                  <a:srgbClr val="002060"/>
                </a:solidFill>
              </a:rPr>
              <a:t>Методы </a:t>
            </a:r>
          </a:p>
          <a:p>
            <a:r>
              <a:rPr lang="ru-RU" sz="3600" i="1" dirty="0" smtClean="0">
                <a:solidFill>
                  <a:srgbClr val="002060"/>
                </a:solidFill>
              </a:rPr>
              <a:t>             обучения</a:t>
            </a:r>
            <a:endParaRPr lang="ru-RU" sz="3600" i="1" dirty="0">
              <a:solidFill>
                <a:srgbClr val="00206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142844" y="2786058"/>
            <a:ext cx="4857784" cy="3786214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b="1" i="1" dirty="0" smtClean="0"/>
              <a:t>Объяснительно-иллюстрированный;</a:t>
            </a:r>
          </a:p>
          <a:p>
            <a:r>
              <a:rPr lang="ru-RU" b="1" i="1" dirty="0" smtClean="0"/>
              <a:t>Эвристический (поисковый);</a:t>
            </a:r>
          </a:p>
          <a:p>
            <a:r>
              <a:rPr lang="ru-RU" b="1" i="1" dirty="0" smtClean="0"/>
              <a:t>Проблемный;</a:t>
            </a:r>
          </a:p>
          <a:p>
            <a:r>
              <a:rPr lang="ru-RU" b="1" i="1" dirty="0" smtClean="0"/>
              <a:t>Модельный (</a:t>
            </a:r>
            <a:r>
              <a:rPr lang="ru-RU" b="1" i="1" dirty="0" err="1" smtClean="0"/>
              <a:t>исследователь-ский</a:t>
            </a:r>
            <a:r>
              <a:rPr lang="ru-RU" b="1" i="1" dirty="0" smtClean="0"/>
              <a:t>)</a:t>
            </a:r>
          </a:p>
          <a:p>
            <a:r>
              <a:rPr lang="ru-RU" b="1" i="1" dirty="0" smtClean="0"/>
              <a:t>П</a:t>
            </a:r>
            <a:r>
              <a:rPr lang="ru-RU" b="1" i="1" dirty="0" smtClean="0"/>
              <a:t>рограммированный</a:t>
            </a:r>
            <a:endParaRPr lang="ru-RU" b="1" i="1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5572132" y="1535112"/>
            <a:ext cx="3143272" cy="893755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800" dirty="0" smtClean="0"/>
              <a:t>              </a:t>
            </a:r>
            <a:r>
              <a:rPr lang="ru-RU" sz="2800" i="1" dirty="0" smtClean="0">
                <a:solidFill>
                  <a:srgbClr val="002060"/>
                </a:solidFill>
              </a:rPr>
              <a:t>Формы обучения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5286380" y="2643182"/>
            <a:ext cx="3643338" cy="395128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i="1" dirty="0" smtClean="0"/>
              <a:t>Индивидуальная</a:t>
            </a:r>
          </a:p>
          <a:p>
            <a:r>
              <a:rPr lang="ru-RU" b="1" i="1" dirty="0" smtClean="0"/>
              <a:t>Групповая</a:t>
            </a:r>
          </a:p>
          <a:p>
            <a:r>
              <a:rPr lang="ru-RU" b="1" i="1" dirty="0" smtClean="0"/>
              <a:t>Работа в парах</a:t>
            </a:r>
          </a:p>
          <a:p>
            <a:r>
              <a:rPr lang="ru-RU" b="1" i="1" dirty="0" smtClean="0"/>
              <a:t>Собеседование</a:t>
            </a:r>
          </a:p>
          <a:p>
            <a:r>
              <a:rPr lang="ru-RU" b="1" i="1" dirty="0" smtClean="0"/>
              <a:t>Зачет</a:t>
            </a:r>
          </a:p>
          <a:p>
            <a:pPr>
              <a:buNone/>
            </a:pPr>
            <a:endParaRPr lang="ru-RU" b="1" i="1" dirty="0"/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9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9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00" decel="100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900" decel="100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 build="p" animBg="1"/>
      <p:bldP spid="10" grpId="0" build="p" animBg="1"/>
      <p:bldP spid="11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1708</Words>
  <Application>Microsoft Office PowerPoint</Application>
  <PresentationFormat>Экран (4:3)</PresentationFormat>
  <Paragraphs>493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ПРОБЛЕМА  ПОДГОТОВКИ К ИТОГОВОЙ АТТЕСТАЦИИ по РУССКОМУ ЯЗЫКУ</vt:lpstr>
      <vt:lpstr>Система работы направлена на решение проблемы: создать условия для выравнивания стартовых возможностей выпускников с точки доступности для них дальнейшего образования.</vt:lpstr>
      <vt:lpstr>Разделы: </vt:lpstr>
      <vt:lpstr>Цели и задачи курса:</vt:lpstr>
      <vt:lpstr>Основная идея: повторение воспринятого материала должно происходить постоянно.</vt:lpstr>
      <vt:lpstr>Форма организации учебных занятий: </vt:lpstr>
      <vt:lpstr>Слайд 7</vt:lpstr>
      <vt:lpstr>Слайд 8</vt:lpstr>
      <vt:lpstr>Слайд 9</vt:lpstr>
      <vt:lpstr>Элективный курс: «Написание изложения»</vt:lpstr>
      <vt:lpstr>Программа состоит из 11тем:</vt:lpstr>
      <vt:lpstr>Элективный курс «Учись писать грамотно»</vt:lpstr>
      <vt:lpstr>При анализе текста учащиеся должны :</vt:lpstr>
      <vt:lpstr>Использование ИКТ на уроках по подготовке к изложению.</vt:lpstr>
      <vt:lpstr>Рабочая папка по подготовке к изложению.</vt:lpstr>
      <vt:lpstr>Слайд 16</vt:lpstr>
      <vt:lpstr>Слайд 17</vt:lpstr>
      <vt:lpstr>Слайд 18</vt:lpstr>
      <vt:lpstr>Слайд 19</vt:lpstr>
      <vt:lpstr>Слайд 20</vt:lpstr>
      <vt:lpstr>Слайд 21</vt:lpstr>
      <vt:lpstr>Композиция  сочинения – рассуждения:</vt:lpstr>
      <vt:lpstr>Структура  урока по подготовке к написанию изложения: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Боздунова</dc:creator>
  <cp:lastModifiedBy>Боздунова</cp:lastModifiedBy>
  <cp:revision>53</cp:revision>
  <dcterms:created xsi:type="dcterms:W3CDTF">2008-03-05T15:05:23Z</dcterms:created>
  <dcterms:modified xsi:type="dcterms:W3CDTF">2008-03-23T16:32:34Z</dcterms:modified>
</cp:coreProperties>
</file>