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0" r:id="rId6"/>
    <p:sldId id="261" r:id="rId7"/>
    <p:sldId id="262" r:id="rId8"/>
    <p:sldId id="263" r:id="rId9"/>
    <p:sldId id="264" r:id="rId10"/>
    <p:sldId id="287" r:id="rId11"/>
    <p:sldId id="266" r:id="rId12"/>
    <p:sldId id="267" r:id="rId13"/>
    <p:sldId id="288" r:id="rId14"/>
    <p:sldId id="270"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333" autoAdjust="0"/>
  </p:normalViewPr>
  <p:slideViewPr>
    <p:cSldViewPr>
      <p:cViewPr varScale="1">
        <p:scale>
          <a:sx n="74" d="100"/>
          <a:sy n="74" d="100"/>
        </p:scale>
        <p:origin x="-10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D038AA4-2394-401C-A43C-683BCF166211}" type="datetimeFigureOut">
              <a:rPr lang="ru-RU" smtClean="0"/>
              <a:pPr/>
              <a:t>28.02.2013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EE0199-D411-447C-8BD4-7F4FBA4125F2}" type="slidenum">
              <a:rPr lang="ru-RU" smtClean="0"/>
              <a:pPr/>
              <a:t>‹#›</a:t>
            </a:fld>
            <a:endParaRPr lang="ru-RU"/>
          </a:p>
        </p:txBody>
      </p:sp>
    </p:spTree>
  </p:cSld>
  <p:clrMapOvr>
    <a:masterClrMapping/>
  </p:clrMapOvr>
  <p:transition>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38AA4-2394-401C-A43C-683BCF166211}" type="datetimeFigureOut">
              <a:rPr lang="ru-RU" smtClean="0"/>
              <a:pPr/>
              <a:t>28.02.2013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E0199-D411-447C-8BD4-7F4FBA4125F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l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latin typeface="Times New Roman" pitchFamily="18" charset="0"/>
                <a:cs typeface="Times New Roman" pitchFamily="18" charset="0"/>
              </a:rPr>
              <a:t>Сочинение С1 ЕГЭ </a:t>
            </a:r>
            <a:endParaRPr lang="ru-RU" dirty="0">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57158" y="285728"/>
            <a:ext cx="8186766" cy="6143668"/>
          </a:xfrm>
        </p:spPr>
        <p:txBody>
          <a:bodyPr>
            <a:normAutofit fontScale="62500" lnSpcReduction="20000"/>
          </a:bodyPr>
          <a:lstStyle/>
          <a:p>
            <a:pPr lvl="0">
              <a:defRPr/>
            </a:pPr>
            <a:r>
              <a:rPr lang="ru-RU" b="1" dirty="0" smtClean="0">
                <a:latin typeface="Times New Roman" pitchFamily="18" charset="0"/>
                <a:cs typeface="Times New Roman" pitchFamily="18" charset="0"/>
              </a:rPr>
              <a:t>2 балла по этим критериям ставится в следующих случаях: </a:t>
            </a:r>
            <a:endParaRPr lang="ru-RU" b="1" dirty="0" smtClean="0">
              <a:latin typeface="Times New Roman" pitchFamily="18" charset="0"/>
              <a:cs typeface="Times New Roman" pitchFamily="18" charset="0"/>
            </a:endParaRPr>
          </a:p>
          <a:p>
            <a:pPr lvl="0">
              <a:defRPr/>
            </a:pPr>
            <a:r>
              <a:rPr lang="ru-RU" dirty="0" smtClean="0">
                <a:latin typeface="Times New Roman" pitchFamily="18" charset="0"/>
                <a:cs typeface="Times New Roman" pitchFamily="18" charset="0"/>
              </a:rPr>
              <a:t>К7- </a:t>
            </a:r>
            <a:r>
              <a:rPr lang="ru-RU" dirty="0" smtClean="0">
                <a:latin typeface="Times New Roman" pitchFamily="18" charset="0"/>
                <a:cs typeface="Times New Roman" pitchFamily="18" charset="0"/>
              </a:rPr>
              <a:t>орфографических ошибок нет (или допущена 1 негрубая ошибка); </a:t>
            </a:r>
            <a:endParaRPr lang="ru-RU" dirty="0" smtClean="0">
              <a:latin typeface="Times New Roman" pitchFamily="18" charset="0"/>
              <a:cs typeface="Times New Roman" pitchFamily="18" charset="0"/>
            </a:endParaRPr>
          </a:p>
          <a:p>
            <a:pPr lvl="0">
              <a:defRPr/>
            </a:pPr>
            <a:r>
              <a:rPr lang="ru-RU" dirty="0" smtClean="0">
                <a:latin typeface="Times New Roman" pitchFamily="18" charset="0"/>
                <a:cs typeface="Times New Roman" pitchFamily="18" charset="0"/>
              </a:rPr>
              <a:t>К8-пунктуационных </a:t>
            </a:r>
            <a:r>
              <a:rPr lang="ru-RU" dirty="0" smtClean="0">
                <a:latin typeface="Times New Roman" pitchFamily="18" charset="0"/>
                <a:cs typeface="Times New Roman" pitchFamily="18" charset="0"/>
              </a:rPr>
              <a:t>ошибок нет (или 1 негрубая ошибка).</a:t>
            </a:r>
          </a:p>
          <a:p>
            <a:pPr lvl="0">
              <a:defRPr/>
            </a:pPr>
            <a:r>
              <a:rPr lang="ru-RU" b="1" dirty="0" smtClean="0">
                <a:latin typeface="Times New Roman" pitchFamily="18" charset="0"/>
                <a:cs typeface="Times New Roman" pitchFamily="18" charset="0"/>
              </a:rPr>
              <a:t>1 балл по этим критериям ставится в следующих случаях:</a:t>
            </a:r>
            <a:br>
              <a:rPr lang="ru-RU" b="1"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К7 - допущено не более 2-х ошибок;	</a:t>
            </a:r>
          </a:p>
          <a:p>
            <a:pPr lvl="0">
              <a:defRPr/>
            </a:pPr>
            <a:r>
              <a:rPr lang="ru-RU" dirty="0" smtClean="0">
                <a:latin typeface="Times New Roman" pitchFamily="18" charset="0"/>
                <a:cs typeface="Times New Roman" pitchFamily="18" charset="0"/>
              </a:rPr>
              <a:t>К8 - допущено 1-3 ошибки;  </a:t>
            </a:r>
          </a:p>
          <a:p>
            <a:pPr lvl="0">
              <a:defRPr/>
            </a:pPr>
            <a:r>
              <a:rPr lang="ru-RU" dirty="0" smtClean="0">
                <a:latin typeface="Times New Roman" pitchFamily="18" charset="0"/>
                <a:cs typeface="Times New Roman" pitchFamily="18" charset="0"/>
              </a:rPr>
              <a:t>К9 - грамматических ошибок нет; </a:t>
            </a:r>
          </a:p>
          <a:p>
            <a:pPr lvl="0">
              <a:defRPr/>
            </a:pPr>
            <a:r>
              <a:rPr lang="ru-RU" dirty="0" smtClean="0">
                <a:latin typeface="Times New Roman" pitchFamily="18" charset="0"/>
                <a:cs typeface="Times New Roman" pitchFamily="18" charset="0"/>
              </a:rPr>
              <a:t>К10 - допущено не более 1 речевой шибки</a:t>
            </a:r>
            <a:r>
              <a:rPr lang="ru-RU" dirty="0" smtClean="0">
                <a:latin typeface="Times New Roman" pitchFamily="18" charset="0"/>
                <a:cs typeface="Times New Roman" pitchFamily="18" charset="0"/>
              </a:rPr>
              <a:t>.</a:t>
            </a:r>
          </a:p>
          <a:p>
            <a:pPr lvl="0">
              <a:buNone/>
              <a:defRPr/>
            </a:pPr>
            <a:endParaRPr lang="ru-RU" dirty="0" smtClean="0">
              <a:latin typeface="Times New Roman" pitchFamily="18" charset="0"/>
              <a:cs typeface="Times New Roman" pitchFamily="18" charset="0"/>
            </a:endParaRPr>
          </a:p>
          <a:p>
            <a:r>
              <a:rPr lang="ru-RU" b="1" dirty="0" smtClean="0"/>
              <a:t>Высший балл по критериям К7-К12 за работу объёмом от 70 до 150 слов не ставится. </a:t>
            </a:r>
            <a:endParaRPr lang="ru-RU" b="1" dirty="0" smtClean="0"/>
          </a:p>
          <a:p>
            <a:r>
              <a:rPr lang="ru-RU" dirty="0" smtClean="0"/>
              <a:t>Если </a:t>
            </a:r>
            <a:r>
              <a:rPr lang="ru-RU" dirty="0" smtClean="0"/>
              <a:t>сочинение представляет собой пересказанный или полностью переписанный исходный текст без каких бы то ни было комментариев, то такая работа по всем аспектам проверки (К1-К12) оценивается нулём баллов</a:t>
            </a:r>
            <a:r>
              <a:rPr lang="ru-RU" dirty="0" smtClean="0"/>
              <a:t>.</a:t>
            </a:r>
          </a:p>
          <a:p>
            <a:pPr>
              <a:buNone/>
            </a:pPr>
            <a:endParaRPr lang="ru-RU" dirty="0" smtClean="0"/>
          </a:p>
          <a:p>
            <a:r>
              <a:rPr lang="ru-RU" dirty="0" smtClean="0"/>
              <a:t>Если в работе, представляющей собой переписанный или пересказанный исходный текст, содержатся фрагменты текста экзаменуемого, то при проверке учитывается только то количество слов, которое принадлежит экзаменуемому. Работа, написанная без опоры на прочитанный текст (не по данному тексту), не оценивается</a:t>
            </a:r>
            <a:r>
              <a:rPr lang="ru-RU" dirty="0" smtClean="0"/>
              <a:t>.</a:t>
            </a:r>
            <a:endParaRPr lang="ru-RU" dirty="0"/>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043890" cy="6357982"/>
          </a:xfrm>
        </p:spPr>
        <p:txBody>
          <a:bodyPr>
            <a:normAutofit fontScale="55000" lnSpcReduction="20000"/>
          </a:bodyPr>
          <a:lstStyle/>
          <a:p>
            <a:pPr>
              <a:lnSpc>
                <a:spcPct val="120000"/>
              </a:lnSpc>
              <a:spcBef>
                <a:spcPts val="0"/>
              </a:spcBef>
            </a:pPr>
            <a:r>
              <a:rPr lang="ru-RU" b="1" dirty="0">
                <a:latin typeface="Times New Roman" pitchFamily="18" charset="0"/>
                <a:cs typeface="Times New Roman" pitchFamily="18" charset="0"/>
              </a:rPr>
              <a:t>2. План </a:t>
            </a:r>
            <a:r>
              <a:rPr lang="ru-RU" b="1" i="1" dirty="0">
                <a:latin typeface="Times New Roman" pitchFamily="18" charset="0"/>
                <a:cs typeface="Times New Roman" pitchFamily="18" charset="0"/>
              </a:rPr>
              <a:t>написания сочинения-рассуждения по предложенному тексту</a:t>
            </a:r>
            <a:endParaRPr lang="ru-RU" dirty="0">
              <a:latin typeface="Times New Roman" pitchFamily="18" charset="0"/>
              <a:cs typeface="Times New Roman" pitchFamily="18" charset="0"/>
            </a:endParaRPr>
          </a:p>
          <a:p>
            <a:pPr marL="514350" indent="-514350">
              <a:lnSpc>
                <a:spcPct val="120000"/>
              </a:lnSpc>
              <a:spcBef>
                <a:spcPts val="0"/>
              </a:spcBef>
              <a:buFont typeface="+mj-lt"/>
              <a:buAutoNum type="arabicParenR"/>
            </a:pPr>
            <a:r>
              <a:rPr lang="ru-RU" dirty="0">
                <a:latin typeface="Times New Roman" pitchFamily="18" charset="0"/>
                <a:cs typeface="Times New Roman" pitchFamily="18" charset="0"/>
              </a:rPr>
              <a:t>Независимо от содержания текста, предлагаемого на экзамене, можно пользоваться еле-1 дующим планом, составленным на основе требований, предъявляемых к выполнению задания части С:</a:t>
            </a:r>
          </a:p>
          <a:p>
            <a:pPr marL="514350" lvl="0" indent="-514350">
              <a:lnSpc>
                <a:spcPct val="120000"/>
              </a:lnSpc>
              <a:spcBef>
                <a:spcPts val="0"/>
              </a:spcBef>
              <a:buFont typeface="+mj-lt"/>
              <a:buAutoNum type="arabicParenR"/>
            </a:pPr>
            <a:r>
              <a:rPr lang="ru-RU" dirty="0" smtClean="0">
                <a:latin typeface="Times New Roman" pitchFamily="18" charset="0"/>
                <a:cs typeface="Times New Roman" pitchFamily="18" charset="0"/>
              </a:rPr>
              <a:t>Сформулировать </a:t>
            </a:r>
            <a:r>
              <a:rPr lang="ru-RU" dirty="0">
                <a:latin typeface="Times New Roman" pitchFamily="18" charset="0"/>
                <a:cs typeface="Times New Roman" pitchFamily="18" charset="0"/>
              </a:rPr>
              <a:t>проблему.</a:t>
            </a:r>
          </a:p>
          <a:p>
            <a:pPr marL="514350" lvl="0" indent="-514350">
              <a:lnSpc>
                <a:spcPct val="120000"/>
              </a:lnSpc>
              <a:spcBef>
                <a:spcPts val="0"/>
              </a:spcBef>
              <a:buFont typeface="+mj-lt"/>
              <a:buAutoNum type="arabicParenR"/>
            </a:pPr>
            <a:r>
              <a:rPr lang="ru-RU" dirty="0" smtClean="0">
                <a:latin typeface="Times New Roman" pitchFamily="18" charset="0"/>
                <a:cs typeface="Times New Roman" pitchFamily="18" charset="0"/>
              </a:rPr>
              <a:t>Прокомментировать </a:t>
            </a:r>
            <a:r>
              <a:rPr lang="ru-RU" dirty="0">
                <a:latin typeface="Times New Roman" pitchFamily="18" charset="0"/>
                <a:cs typeface="Times New Roman" pitchFamily="18" charset="0"/>
              </a:rPr>
              <a:t>проблему.</a:t>
            </a:r>
          </a:p>
          <a:p>
            <a:pPr marL="514350" lvl="0" indent="-514350">
              <a:lnSpc>
                <a:spcPct val="120000"/>
              </a:lnSpc>
              <a:spcBef>
                <a:spcPts val="0"/>
              </a:spcBef>
              <a:buFont typeface="+mj-lt"/>
              <a:buAutoNum type="arabicParenR"/>
            </a:pPr>
            <a:r>
              <a:rPr lang="ru-RU" dirty="0" smtClean="0">
                <a:latin typeface="Times New Roman" pitchFamily="18" charset="0"/>
                <a:cs typeface="Times New Roman" pitchFamily="18" charset="0"/>
              </a:rPr>
              <a:t>Определить </a:t>
            </a:r>
            <a:r>
              <a:rPr lang="ru-RU" dirty="0">
                <a:latin typeface="Times New Roman" pitchFamily="18" charset="0"/>
                <a:cs typeface="Times New Roman" pitchFamily="18" charset="0"/>
              </a:rPr>
              <a:t>позицию автора исходного текста по данной проблеме.</a:t>
            </a:r>
          </a:p>
          <a:p>
            <a:pPr marL="514350" lvl="0" indent="-514350">
              <a:lnSpc>
                <a:spcPct val="120000"/>
              </a:lnSpc>
              <a:spcBef>
                <a:spcPts val="0"/>
              </a:spcBef>
              <a:buFont typeface="+mj-lt"/>
              <a:buAutoNum type="arabicParenR"/>
            </a:pPr>
            <a:r>
              <a:rPr lang="ru-RU" dirty="0" smtClean="0">
                <a:latin typeface="Times New Roman" pitchFamily="18" charset="0"/>
                <a:cs typeface="Times New Roman" pitchFamily="18" charset="0"/>
              </a:rPr>
              <a:t>Высказать </a:t>
            </a:r>
            <a:r>
              <a:rPr lang="ru-RU" dirty="0">
                <a:latin typeface="Times New Roman" pitchFamily="18" charset="0"/>
                <a:cs typeface="Times New Roman" pitchFamily="18" charset="0"/>
              </a:rPr>
              <a:t>собственное мнение, согласившись или не согласившись с автором.</a:t>
            </a:r>
          </a:p>
          <a:p>
            <a:pPr marL="514350" lvl="0" indent="-514350">
              <a:lnSpc>
                <a:spcPct val="120000"/>
              </a:lnSpc>
              <a:spcBef>
                <a:spcPts val="0"/>
              </a:spcBef>
              <a:buFont typeface="+mj-lt"/>
              <a:buAutoNum type="arabicParenR"/>
            </a:pPr>
            <a:r>
              <a:rPr lang="ru-RU" dirty="0" smtClean="0">
                <a:latin typeface="Times New Roman" pitchFamily="18" charset="0"/>
                <a:cs typeface="Times New Roman" pitchFamily="18" charset="0"/>
              </a:rPr>
              <a:t>Доказать </a:t>
            </a:r>
            <a:r>
              <a:rPr lang="ru-RU" dirty="0">
                <a:latin typeface="Times New Roman" pitchFamily="18" charset="0"/>
                <a:cs typeface="Times New Roman" pitchFamily="18" charset="0"/>
              </a:rPr>
              <a:t>свою точку зрения, приведя не менее </a:t>
            </a:r>
            <a:r>
              <a:rPr lang="ru-RU" b="1" dirty="0">
                <a:latin typeface="Times New Roman" pitchFamily="18" charset="0"/>
                <a:cs typeface="Times New Roman" pitchFamily="18" charset="0"/>
              </a:rPr>
              <a:t>двух аргументов </a:t>
            </a:r>
            <a:r>
              <a:rPr lang="ru-RU" dirty="0">
                <a:latin typeface="Times New Roman" pitchFamily="18" charset="0"/>
                <a:cs typeface="Times New Roman" pitchFamily="18" charset="0"/>
              </a:rPr>
              <a:t>(каждый из них </a:t>
            </a:r>
            <a:r>
              <a:rPr lang="ru-RU" dirty="0" smtClean="0">
                <a:latin typeface="Times New Roman" pitchFamily="18" charset="0"/>
                <a:cs typeface="Times New Roman" pitchFamily="18" charset="0"/>
              </a:rPr>
              <a:t>дается </a:t>
            </a:r>
            <a:r>
              <a:rPr lang="ru-RU" dirty="0">
                <a:latin typeface="Times New Roman" pitchFamily="18" charset="0"/>
                <a:cs typeface="Times New Roman" pitchFamily="18" charset="0"/>
              </a:rPr>
              <a:t>в новом абзаце</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914400" lvl="1" indent="-514350">
              <a:lnSpc>
                <a:spcPct val="120000"/>
              </a:lnSpc>
              <a:spcBef>
                <a:spcPts val="0"/>
              </a:spcBef>
            </a:pPr>
            <a:r>
              <a:rPr lang="ru-RU" sz="3300" i="1" dirty="0">
                <a:latin typeface="Times New Roman" pitchFamily="18" charset="0"/>
                <a:cs typeface="Times New Roman" pitchFamily="18" charset="0"/>
              </a:rPr>
              <a:t>первый аргумент </a:t>
            </a:r>
            <a:r>
              <a:rPr lang="ru-RU" sz="3300" dirty="0">
                <a:latin typeface="Times New Roman" pitchFamily="18" charset="0"/>
                <a:cs typeface="Times New Roman" pitchFamily="18" charset="0"/>
              </a:rPr>
              <a:t>- из русской или зарубежной литературной классики;</a:t>
            </a:r>
          </a:p>
          <a:p>
            <a:pPr marL="914400" lvl="1" indent="-514350">
              <a:lnSpc>
                <a:spcPct val="120000"/>
              </a:lnSpc>
              <a:spcBef>
                <a:spcPts val="0"/>
              </a:spcBef>
            </a:pPr>
            <a:r>
              <a:rPr lang="ru-RU" sz="3300" i="1" dirty="0">
                <a:latin typeface="Times New Roman" pitchFamily="18" charset="0"/>
                <a:cs typeface="Times New Roman" pitchFamily="18" charset="0"/>
              </a:rPr>
              <a:t>второй аргум</a:t>
            </a:r>
            <a:r>
              <a:rPr lang="ru-RU" sz="3300" dirty="0">
                <a:latin typeface="Times New Roman" pitchFamily="18" charset="0"/>
                <a:cs typeface="Times New Roman" pitchFamily="18" charset="0"/>
              </a:rPr>
              <a:t>ент - из собственного жизненного опыта или жизненного опыта </a:t>
            </a:r>
            <a:r>
              <a:rPr lang="ru-RU" sz="3300" dirty="0" smtClean="0">
                <a:latin typeface="Times New Roman" pitchFamily="18" charset="0"/>
                <a:cs typeface="Times New Roman" pitchFamily="18" charset="0"/>
              </a:rPr>
              <a:t>других людей</a:t>
            </a:r>
            <a:r>
              <a:rPr lang="ru-RU" sz="3300" dirty="0" smtClean="0">
                <a:latin typeface="Times New Roman" pitchFamily="18" charset="0"/>
                <a:cs typeface="Times New Roman" pitchFamily="18" charset="0"/>
              </a:rPr>
              <a:t>.</a:t>
            </a:r>
            <a:endParaRPr lang="ru-RU" sz="3300" dirty="0">
              <a:latin typeface="Times New Roman" pitchFamily="18" charset="0"/>
              <a:cs typeface="Times New Roman" pitchFamily="18" charset="0"/>
            </a:endParaRPr>
          </a:p>
          <a:p>
            <a:pPr marL="514350" indent="-514350">
              <a:lnSpc>
                <a:spcPct val="120000"/>
              </a:lnSpc>
              <a:spcBef>
                <a:spcPts val="0"/>
              </a:spcBef>
              <a:buFont typeface="+mj-lt"/>
              <a:buAutoNum type="arabicParenR"/>
            </a:pPr>
            <a:r>
              <a:rPr lang="ru-RU" dirty="0" smtClean="0">
                <a:latin typeface="Times New Roman" pitchFamily="18" charset="0"/>
                <a:cs typeface="Times New Roman" pitchFamily="18" charset="0"/>
              </a:rPr>
              <a:t>Итоговый </a:t>
            </a:r>
            <a:r>
              <a:rPr lang="ru-RU" dirty="0">
                <a:latin typeface="Times New Roman" pitchFamily="18" charset="0"/>
                <a:cs typeface="Times New Roman" pitchFamily="18" charset="0"/>
              </a:rPr>
              <a:t>вывод (заключение</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20000"/>
              </a:lnSpc>
              <a:spcBef>
                <a:spcPts val="0"/>
              </a:spcBef>
              <a:buNone/>
            </a:pPr>
            <a:endParaRPr lang="ru-RU" dirty="0">
              <a:latin typeface="Times New Roman" pitchFamily="18" charset="0"/>
              <a:cs typeface="Times New Roman" pitchFamily="18" charset="0"/>
            </a:endParaRPr>
          </a:p>
          <a:p>
            <a:pPr>
              <a:lnSpc>
                <a:spcPct val="120000"/>
              </a:lnSpc>
              <a:spcBef>
                <a:spcPts val="0"/>
              </a:spcBef>
            </a:pPr>
            <a:r>
              <a:rPr lang="ru-RU" b="1" u="sng" dirty="0">
                <a:latin typeface="Times New Roman" pitchFamily="18" charset="0"/>
                <a:cs typeface="Times New Roman" pitchFamily="18" charset="0"/>
              </a:rPr>
              <a:t>Примечание:</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наверное, вы обратили внимание на то, что в предлагаемом плане отсутст­вует вступление. Жанр эссе позволяет начать работу непосредственно с формулировки пробле­мы. Однако хорошо, если в вашей работе будут присутствовать и вступление, и заключение.</a:t>
            </a:r>
          </a:p>
          <a:p>
            <a:endParaRPr lang="ru-RU" dirty="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642918"/>
            <a:ext cx="8229600" cy="5626121"/>
          </a:xfrm>
        </p:spPr>
        <p:txBody>
          <a:bodyPr>
            <a:normAutofit fontScale="62500" lnSpcReduction="20000"/>
          </a:bodyPr>
          <a:lstStyle/>
          <a:p>
            <a:pPr indent="360000">
              <a:lnSpc>
                <a:spcPct val="120000"/>
              </a:lnSpc>
              <a:spcBef>
                <a:spcPts val="0"/>
              </a:spcBef>
            </a:pPr>
            <a:r>
              <a:rPr lang="ru-RU" b="1" dirty="0">
                <a:latin typeface="Times New Roman" pitchFamily="18" charset="0"/>
                <a:cs typeface="Times New Roman" pitchFamily="18" charset="0"/>
              </a:rPr>
              <a:t>3. Алгоритм подготовки к написанию сочинения-рассуждения с учетом </a:t>
            </a:r>
            <a:r>
              <a:rPr lang="ru-RU" b="1" dirty="0" smtClean="0">
                <a:latin typeface="Times New Roman" pitchFamily="18" charset="0"/>
                <a:cs typeface="Times New Roman" pitchFamily="18" charset="0"/>
              </a:rPr>
              <a:t>плана</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и </a:t>
            </a:r>
            <a:r>
              <a:rPr lang="ru-RU" b="1" dirty="0">
                <a:latin typeface="Times New Roman" pitchFamily="18" charset="0"/>
                <a:cs typeface="Times New Roman" pitchFamily="18" charset="0"/>
              </a:rPr>
              <a:t>критериев </a:t>
            </a:r>
            <a:r>
              <a:rPr lang="ru-RU" b="1" dirty="0" smtClean="0">
                <a:latin typeface="Times New Roman" pitchFamily="18" charset="0"/>
                <a:cs typeface="Times New Roman" pitchFamily="18" charset="0"/>
              </a:rPr>
              <a:t>оценивания</a:t>
            </a:r>
            <a:endParaRPr lang="en-US" b="1" dirty="0" smtClean="0">
              <a:latin typeface="Times New Roman" pitchFamily="18" charset="0"/>
              <a:cs typeface="Times New Roman" pitchFamily="18" charset="0"/>
            </a:endParaRPr>
          </a:p>
          <a:p>
            <a:pPr indent="360000">
              <a:lnSpc>
                <a:spcPct val="120000"/>
              </a:lnSpc>
              <a:spcBef>
                <a:spcPts val="0"/>
              </a:spcBef>
            </a:pPr>
            <a:endParaRPr lang="ru-RU" dirty="0">
              <a:latin typeface="Times New Roman" pitchFamily="18" charset="0"/>
              <a:cs typeface="Times New Roman" pitchFamily="18" charset="0"/>
            </a:endParaRPr>
          </a:p>
          <a:p>
            <a:pPr indent="360000">
              <a:lnSpc>
                <a:spcPct val="120000"/>
              </a:lnSpc>
              <a:spcBef>
                <a:spcPts val="0"/>
              </a:spcBef>
            </a:pPr>
            <a:r>
              <a:rPr lang="ru-RU" b="1" dirty="0">
                <a:latin typeface="Times New Roman" pitchFamily="18" charset="0"/>
                <a:cs typeface="Times New Roman" pitchFamily="18" charset="0"/>
              </a:rPr>
              <a:t>1) Формулировка проблемы</a:t>
            </a:r>
            <a:endParaRPr lang="ru-RU" dirty="0">
              <a:latin typeface="Times New Roman" pitchFamily="18" charset="0"/>
              <a:cs typeface="Times New Roman" pitchFamily="18" charset="0"/>
            </a:endParaRPr>
          </a:p>
          <a:p>
            <a:pPr indent="360000">
              <a:lnSpc>
                <a:spcPct val="120000"/>
              </a:lnSpc>
              <a:spcBef>
                <a:spcPts val="0"/>
              </a:spcBef>
            </a:pPr>
            <a:r>
              <a:rPr lang="ru-RU" u="sng" dirty="0">
                <a:latin typeface="Times New Roman" pitchFamily="18" charset="0"/>
                <a:cs typeface="Times New Roman" pitchFamily="18" charset="0"/>
              </a:rPr>
              <a:t>Проблема</a:t>
            </a:r>
            <a:r>
              <a:rPr lang="ru-RU" dirty="0">
                <a:latin typeface="Times New Roman" pitchFamily="18" charset="0"/>
                <a:cs typeface="Times New Roman" pitchFamily="18" charset="0"/>
              </a:rPr>
              <a:t> - вопрос, который интересует автора исходного текста и вызывает его раздумья </a:t>
            </a:r>
            <a:r>
              <a:rPr lang="ru-RU" dirty="0" smtClean="0">
                <a:latin typeface="Times New Roman" pitchFamily="18" charset="0"/>
                <a:cs typeface="Times New Roman" pitchFamily="18" charset="0"/>
              </a:rPr>
              <a:t>и </a:t>
            </a:r>
            <a:r>
              <a:rPr lang="ru-RU" dirty="0">
                <a:latin typeface="Times New Roman" pitchFamily="18" charset="0"/>
                <a:cs typeface="Times New Roman" pitchFamily="18" charset="0"/>
              </a:rPr>
              <a:t>размышления.</a:t>
            </a:r>
          </a:p>
          <a:p>
            <a:pPr indent="360000">
              <a:lnSpc>
                <a:spcPct val="120000"/>
              </a:lnSpc>
              <a:spcBef>
                <a:spcPts val="0"/>
              </a:spcBef>
            </a:pPr>
            <a:r>
              <a:rPr lang="ru-RU" dirty="0">
                <a:latin typeface="Times New Roman" pitchFamily="18" charset="0"/>
                <a:cs typeface="Times New Roman" pitchFamily="18" charset="0"/>
              </a:rPr>
              <a:t>Довольно часто в тексте затрагивается сразу несколько проблем. Какую из них выбрать для 1 комментария и положить в основу сочинения? Рекомендуется сосредоточиться на проблеме, </a:t>
            </a:r>
            <a:r>
              <a:rPr lang="ru-RU" dirty="0" smtClean="0">
                <a:latin typeface="Times New Roman" pitchFamily="18" charset="0"/>
                <a:cs typeface="Times New Roman" pitchFamily="18" charset="0"/>
              </a:rPr>
              <a:t>которая</a:t>
            </a:r>
            <a:endParaRPr lang="ru-RU" dirty="0">
              <a:latin typeface="Times New Roman" pitchFamily="18" charset="0"/>
              <a:cs typeface="Times New Roman" pitchFamily="18" charset="0"/>
            </a:endParaRPr>
          </a:p>
          <a:p>
            <a:pPr lvl="0" indent="360000">
              <a:lnSpc>
                <a:spcPct val="120000"/>
              </a:lnSpc>
              <a:spcBef>
                <a:spcPts val="0"/>
              </a:spcBef>
            </a:pPr>
            <a:r>
              <a:rPr lang="ru-RU" dirty="0">
                <a:latin typeface="Times New Roman" pitchFamily="18" charset="0"/>
                <a:cs typeface="Times New Roman" pitchFamily="18" charset="0"/>
              </a:rPr>
              <a:t>находится в центре внимания автора, а не упоминается вскользь, то есть является одной </a:t>
            </a:r>
            <a:r>
              <a:rPr lang="en-US" dirty="0" smtClean="0">
                <a:latin typeface="Times New Roman" pitchFamily="18" charset="0"/>
                <a:cs typeface="Times New Roman" pitchFamily="18" charset="0"/>
              </a:rPr>
              <a:t>I</a:t>
            </a:r>
            <a:r>
              <a:rPr lang="ru-RU" dirty="0" smtClean="0">
                <a:latin typeface="Times New Roman" pitchFamily="18" charset="0"/>
                <a:cs typeface="Times New Roman" pitchFamily="18" charset="0"/>
              </a:rPr>
              <a:t> из </a:t>
            </a:r>
            <a:r>
              <a:rPr lang="ru-RU" dirty="0">
                <a:latin typeface="Times New Roman" pitchFamily="18" charset="0"/>
                <a:cs typeface="Times New Roman" pitchFamily="18" charset="0"/>
              </a:rPr>
              <a:t>главных, а не второстепенной;</a:t>
            </a:r>
          </a:p>
          <a:p>
            <a:pPr lvl="0" indent="360000">
              <a:lnSpc>
                <a:spcPct val="120000"/>
              </a:lnSpc>
              <a:spcBef>
                <a:spcPts val="0"/>
              </a:spcBef>
            </a:pPr>
            <a:r>
              <a:rPr lang="ru-RU" dirty="0">
                <a:latin typeface="Times New Roman" pitchFamily="18" charset="0"/>
                <a:cs typeface="Times New Roman" pitchFamily="18" charset="0"/>
              </a:rPr>
              <a:t>дает выпускнику большой простор для выражения собственных мыслей, то есть </a:t>
            </a:r>
            <a:r>
              <a:rPr lang="ru-RU" dirty="0" smtClean="0">
                <a:latin typeface="Times New Roman" pitchFamily="18" charset="0"/>
                <a:cs typeface="Times New Roman" pitchFamily="18" charset="0"/>
              </a:rPr>
              <a:t>соответствует </a:t>
            </a:r>
            <a:r>
              <a:rPr lang="ru-RU" dirty="0">
                <a:latin typeface="Times New Roman" pitchFamily="18" charset="0"/>
                <a:cs typeface="Times New Roman" pitchFamily="18" charset="0"/>
              </a:rPr>
              <a:t>его жизненному и читательскому опыту (ученик твердо знает, какие аргументы </a:t>
            </a:r>
            <a:r>
              <a:rPr lang="ru-RU" dirty="0" smtClean="0">
                <a:latin typeface="Times New Roman" pitchFamily="18" charset="0"/>
                <a:cs typeface="Times New Roman" pitchFamily="18" charset="0"/>
              </a:rPr>
              <a:t>приведет в </a:t>
            </a:r>
            <a:r>
              <a:rPr lang="ru-RU" dirty="0">
                <a:latin typeface="Times New Roman" pitchFamily="18" charset="0"/>
                <a:cs typeface="Times New Roman" pitchFamily="18" charset="0"/>
              </a:rPr>
              <a:t>доказательство своей точки зрения).</a:t>
            </a:r>
          </a:p>
          <a:p>
            <a:endParaRPr lang="ru-RU" dirty="0"/>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200" dirty="0" smtClean="0"/>
              <a:t>Сформулировать проблему можно </a:t>
            </a:r>
            <a:r>
              <a:rPr lang="ru-RU" sz="2200" u="sng" dirty="0" smtClean="0"/>
              <a:t>двумя способами</a:t>
            </a:r>
            <a:r>
              <a:rPr lang="ru-RU" sz="2200" u="sng" dirty="0" smtClean="0"/>
              <a:t>:</a:t>
            </a:r>
            <a:endParaRPr lang="ru-RU" dirty="0"/>
          </a:p>
        </p:txBody>
      </p:sp>
      <p:graphicFrame>
        <p:nvGraphicFramePr>
          <p:cNvPr id="7" name="Таблица 6"/>
          <p:cNvGraphicFramePr>
            <a:graphicFrameLocks noGrp="1"/>
          </p:cNvGraphicFramePr>
          <p:nvPr/>
        </p:nvGraphicFramePr>
        <p:xfrm>
          <a:off x="642910" y="1571612"/>
          <a:ext cx="7858180" cy="3910975"/>
        </p:xfrm>
        <a:graphic>
          <a:graphicData uri="http://schemas.openxmlformats.org/drawingml/2006/table">
            <a:tbl>
              <a:tblPr/>
              <a:tblGrid>
                <a:gridCol w="3929090"/>
                <a:gridCol w="3929090"/>
              </a:tblGrid>
              <a:tr h="495316">
                <a:tc>
                  <a:txBody>
                    <a:bodyPr/>
                    <a:lstStyle/>
                    <a:p>
                      <a:pPr marL="277495">
                        <a:spcAft>
                          <a:spcPts val="0"/>
                        </a:spcAft>
                      </a:pPr>
                      <a:r>
                        <a:rPr lang="ru-RU" sz="1800" b="1" spc="-25" dirty="0">
                          <a:solidFill>
                            <a:srgbClr val="000000"/>
                          </a:solidFill>
                          <a:latin typeface="Times New Roman"/>
                          <a:ea typeface="Times New Roman"/>
                        </a:rPr>
                        <a:t>Способы формулировки проблемы</a:t>
                      </a:r>
                      <a:endParaRPr lang="ru-RU" sz="1800" dirty="0">
                        <a:latin typeface="Times New Roman"/>
                        <a:ea typeface="Times New Roman"/>
                      </a:endParaRPr>
                    </a:p>
                  </a:txBody>
                  <a:tcPr marL="64156" marR="64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3505" algn="ctr">
                        <a:spcAft>
                          <a:spcPts val="0"/>
                        </a:spcAft>
                      </a:pPr>
                      <a:r>
                        <a:rPr lang="ru-RU" sz="1800" b="1" spc="-45" dirty="0">
                          <a:solidFill>
                            <a:srgbClr val="000000"/>
                          </a:solidFill>
                          <a:latin typeface="Times New Roman"/>
                          <a:ea typeface="Times New Roman"/>
                        </a:rPr>
                        <a:t>Примеры</a:t>
                      </a:r>
                      <a:endParaRPr lang="ru-RU" sz="1800" dirty="0">
                        <a:latin typeface="Times New Roman"/>
                        <a:ea typeface="Times New Roman"/>
                      </a:endParaRPr>
                    </a:p>
                  </a:txBody>
                  <a:tcPr marL="64156" marR="64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0016">
                <a:tc>
                  <a:txBody>
                    <a:bodyPr/>
                    <a:lstStyle/>
                    <a:p>
                      <a:pPr algn="just">
                        <a:lnSpc>
                          <a:spcPts val="1490"/>
                        </a:lnSpc>
                        <a:spcBef>
                          <a:spcPts val="70"/>
                        </a:spcBef>
                        <a:spcAft>
                          <a:spcPts val="0"/>
                        </a:spcAft>
                      </a:pPr>
                      <a:endParaRPr lang="ru-RU" sz="1800" spc="-5" dirty="0" smtClean="0">
                        <a:solidFill>
                          <a:srgbClr val="000000"/>
                        </a:solidFill>
                        <a:latin typeface="Times New Roman"/>
                        <a:ea typeface="Times New Roman"/>
                      </a:endParaRPr>
                    </a:p>
                    <a:p>
                      <a:pPr algn="just">
                        <a:lnSpc>
                          <a:spcPts val="1490"/>
                        </a:lnSpc>
                        <a:spcBef>
                          <a:spcPts val="70"/>
                        </a:spcBef>
                        <a:spcAft>
                          <a:spcPts val="0"/>
                        </a:spcAft>
                      </a:pPr>
                      <a:r>
                        <a:rPr lang="ru-RU" sz="1800" spc="-5" dirty="0" smtClean="0">
                          <a:solidFill>
                            <a:srgbClr val="000000"/>
                          </a:solidFill>
                          <a:latin typeface="Times New Roman"/>
                          <a:ea typeface="Times New Roman"/>
                        </a:rPr>
                        <a:t>1</a:t>
                      </a:r>
                      <a:r>
                        <a:rPr lang="ru-RU" sz="1800" spc="-5" dirty="0">
                          <a:solidFill>
                            <a:srgbClr val="000000"/>
                          </a:solidFill>
                          <a:latin typeface="Times New Roman"/>
                          <a:ea typeface="Times New Roman"/>
                        </a:rPr>
                        <a:t>. </a:t>
                      </a:r>
                      <a:r>
                        <a:rPr lang="ru-RU" sz="1800" u="sng" spc="-5" dirty="0">
                          <a:solidFill>
                            <a:srgbClr val="000000"/>
                          </a:solidFill>
                          <a:latin typeface="Times New Roman"/>
                          <a:ea typeface="Times New Roman"/>
                        </a:rPr>
                        <a:t>В виде вопроса</a:t>
                      </a:r>
                      <a:r>
                        <a:rPr lang="ru-RU" sz="1800" spc="-5" dirty="0">
                          <a:solidFill>
                            <a:srgbClr val="000000"/>
                          </a:solidFill>
                          <a:latin typeface="Times New Roman"/>
                          <a:ea typeface="Times New Roman"/>
                        </a:rPr>
                        <a:t> (проблема и есть вопрос, над которым рассуждает автор исходного </a:t>
                      </a:r>
                      <a:r>
                        <a:rPr lang="ru-RU" sz="1800" spc="-15" dirty="0">
                          <a:solidFill>
                            <a:srgbClr val="000000"/>
                          </a:solidFill>
                          <a:latin typeface="Times New Roman"/>
                          <a:ea typeface="Times New Roman"/>
                        </a:rPr>
                        <a:t>текста и который требует решения).</a:t>
                      </a:r>
                      <a:endParaRPr lang="ru-RU" sz="1800" dirty="0">
                        <a:latin typeface="Times New Roman"/>
                        <a:ea typeface="Times New Roman"/>
                      </a:endParaRPr>
                    </a:p>
                    <a:p>
                      <a:pPr>
                        <a:lnSpc>
                          <a:spcPts val="1390"/>
                        </a:lnSpc>
                        <a:spcBef>
                          <a:spcPts val="50"/>
                        </a:spcBef>
                        <a:spcAft>
                          <a:spcPts val="1560"/>
                        </a:spcAft>
                      </a:pPr>
                      <a:r>
                        <a:rPr lang="ru-RU" sz="1800" dirty="0">
                          <a:latin typeface="Times New Roman"/>
                          <a:ea typeface="Times New Roman"/>
                        </a:rPr>
                        <a:t/>
                      </a:r>
                      <a:br>
                        <a:rPr lang="ru-RU" sz="1800" dirty="0">
                          <a:latin typeface="Times New Roman"/>
                          <a:ea typeface="Times New Roman"/>
                        </a:rPr>
                      </a:br>
                      <a:endParaRPr lang="ru-RU" sz="1800" dirty="0">
                        <a:latin typeface="Times New Roman"/>
                        <a:ea typeface="Times New Roman"/>
                      </a:endParaRPr>
                    </a:p>
                  </a:txBody>
                  <a:tcPr marL="64156" marR="64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1295" algn="just">
                        <a:lnSpc>
                          <a:spcPts val="1510"/>
                        </a:lnSpc>
                        <a:spcBef>
                          <a:spcPts val="50"/>
                        </a:spcBef>
                        <a:spcAft>
                          <a:spcPts val="0"/>
                        </a:spcAft>
                      </a:pPr>
                      <a:endParaRPr lang="ru-RU" sz="1800" spc="-40" dirty="0" smtClean="0">
                        <a:solidFill>
                          <a:srgbClr val="000000"/>
                        </a:solidFill>
                        <a:latin typeface="Times New Roman"/>
                        <a:ea typeface="Times New Roman"/>
                      </a:endParaRPr>
                    </a:p>
                    <a:p>
                      <a:pPr indent="201295" algn="just">
                        <a:lnSpc>
                          <a:spcPts val="1510"/>
                        </a:lnSpc>
                        <a:spcBef>
                          <a:spcPts val="50"/>
                        </a:spcBef>
                        <a:spcAft>
                          <a:spcPts val="0"/>
                        </a:spcAft>
                      </a:pPr>
                      <a:r>
                        <a:rPr lang="ru-RU" sz="1800" spc="-40" dirty="0" smtClean="0">
                          <a:solidFill>
                            <a:srgbClr val="000000"/>
                          </a:solidFill>
                          <a:latin typeface="Times New Roman"/>
                          <a:ea typeface="Times New Roman"/>
                        </a:rPr>
                        <a:t>Как </a:t>
                      </a:r>
                      <a:r>
                        <a:rPr lang="ru-RU" sz="1800" spc="-40" dirty="0">
                          <a:solidFill>
                            <a:srgbClr val="000000"/>
                          </a:solidFill>
                          <a:latin typeface="Times New Roman"/>
                          <a:ea typeface="Times New Roman"/>
                        </a:rPr>
                        <a:t>найти пути взаимопонимания между </a:t>
                      </a:r>
                      <a:r>
                        <a:rPr lang="ru-RU" sz="1800" spc="-45" dirty="0">
                          <a:solidFill>
                            <a:srgbClr val="000000"/>
                          </a:solidFill>
                          <a:latin typeface="Times New Roman"/>
                          <a:ea typeface="Times New Roman"/>
                        </a:rPr>
                        <a:t>людьми разных возрастных поколений и ми­</a:t>
                      </a:r>
                      <a:r>
                        <a:rPr lang="ru-RU" sz="1800" spc="-35" dirty="0">
                          <a:solidFill>
                            <a:srgbClr val="000000"/>
                          </a:solidFill>
                          <a:latin typeface="Times New Roman"/>
                          <a:ea typeface="Times New Roman"/>
                        </a:rPr>
                        <a:t>ровоззренческих позиций? Этой сложной </a:t>
                      </a:r>
                      <a:r>
                        <a:rPr lang="ru-RU" sz="1800" spc="-20" dirty="0">
                          <a:solidFill>
                            <a:srgbClr val="000000"/>
                          </a:solidFill>
                          <a:latin typeface="Times New Roman"/>
                          <a:ea typeface="Times New Roman"/>
                        </a:rPr>
                        <a:t>проблеме посвящен текст писателя NN.</a:t>
                      </a:r>
                      <a:endParaRPr lang="ru-RU" sz="1800" dirty="0">
                        <a:latin typeface="Times New Roman"/>
                        <a:ea typeface="Times New Roman"/>
                      </a:endParaRPr>
                    </a:p>
                  </a:txBody>
                  <a:tcPr marL="64156" marR="64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2319">
                <a:tc>
                  <a:txBody>
                    <a:bodyPr/>
                    <a:lstStyle/>
                    <a:p>
                      <a:pPr algn="just">
                        <a:lnSpc>
                          <a:spcPts val="1510"/>
                        </a:lnSpc>
                        <a:spcAft>
                          <a:spcPts val="0"/>
                        </a:spcAft>
                      </a:pPr>
                      <a:endParaRPr lang="ru-RU" sz="1800" spc="-5" dirty="0" smtClean="0">
                        <a:solidFill>
                          <a:srgbClr val="000000"/>
                        </a:solidFill>
                        <a:latin typeface="Times New Roman"/>
                        <a:ea typeface="Times New Roman"/>
                      </a:endParaRPr>
                    </a:p>
                    <a:p>
                      <a:pPr algn="just">
                        <a:lnSpc>
                          <a:spcPts val="1510"/>
                        </a:lnSpc>
                        <a:spcAft>
                          <a:spcPts val="0"/>
                        </a:spcAft>
                      </a:pPr>
                      <a:r>
                        <a:rPr lang="ru-RU" sz="1800" spc="-5" dirty="0" smtClean="0">
                          <a:solidFill>
                            <a:srgbClr val="000000"/>
                          </a:solidFill>
                          <a:latin typeface="Times New Roman"/>
                          <a:ea typeface="Times New Roman"/>
                        </a:rPr>
                        <a:t>2</a:t>
                      </a:r>
                      <a:r>
                        <a:rPr lang="ru-RU" sz="1800" spc="-5" dirty="0">
                          <a:solidFill>
                            <a:srgbClr val="000000"/>
                          </a:solidFill>
                          <a:latin typeface="Times New Roman"/>
                          <a:ea typeface="Times New Roman"/>
                        </a:rPr>
                        <a:t>. Сочетанием слова </a:t>
                      </a:r>
                      <a:r>
                        <a:rPr lang="ru-RU" sz="1800" i="1" spc="-5" dirty="0">
                          <a:solidFill>
                            <a:srgbClr val="000000"/>
                          </a:solidFill>
                          <a:latin typeface="Times New Roman"/>
                          <a:ea typeface="Times New Roman"/>
                        </a:rPr>
                        <a:t>проблема </a:t>
                      </a:r>
                      <a:r>
                        <a:rPr lang="ru-RU" sz="1800" spc="-5" dirty="0">
                          <a:solidFill>
                            <a:srgbClr val="000000"/>
                          </a:solidFill>
                          <a:latin typeface="Times New Roman"/>
                          <a:ea typeface="Times New Roman"/>
                        </a:rPr>
                        <a:t>с именем су­</a:t>
                      </a:r>
                      <a:r>
                        <a:rPr lang="ru-RU" sz="1800" dirty="0">
                          <a:solidFill>
                            <a:srgbClr val="000000"/>
                          </a:solidFill>
                          <a:latin typeface="Times New Roman"/>
                          <a:ea typeface="Times New Roman"/>
                        </a:rPr>
                        <a:t>ществительным, употребленным в роди­</a:t>
                      </a:r>
                      <a:r>
                        <a:rPr lang="ru-RU" sz="1800" spc="-15" dirty="0">
                          <a:solidFill>
                            <a:srgbClr val="000000"/>
                          </a:solidFill>
                          <a:latin typeface="Times New Roman"/>
                          <a:ea typeface="Times New Roman"/>
                        </a:rPr>
                        <a:t>тельном падеже: </a:t>
                      </a:r>
                      <a:r>
                        <a:rPr lang="ru-RU" sz="1800" u="sng" spc="-15" dirty="0">
                          <a:solidFill>
                            <a:srgbClr val="000000"/>
                          </a:solidFill>
                          <a:latin typeface="Times New Roman"/>
                          <a:ea typeface="Times New Roman"/>
                        </a:rPr>
                        <a:t>проблема (чего?).</a:t>
                      </a:r>
                      <a:endParaRPr lang="ru-RU" sz="1800" dirty="0">
                        <a:latin typeface="Times New Roman"/>
                        <a:ea typeface="Times New Roman"/>
                      </a:endParaRPr>
                    </a:p>
                  </a:txBody>
                  <a:tcPr marL="64156" marR="64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 marR="3175" indent="231775" algn="just">
                        <a:lnSpc>
                          <a:spcPts val="1510"/>
                        </a:lnSpc>
                        <a:spcAft>
                          <a:spcPts val="0"/>
                        </a:spcAft>
                      </a:pPr>
                      <a:endParaRPr lang="ru-RU" sz="1800" spc="-30" dirty="0" smtClean="0">
                        <a:solidFill>
                          <a:srgbClr val="000000"/>
                        </a:solidFill>
                        <a:latin typeface="Times New Roman"/>
                        <a:ea typeface="Times New Roman"/>
                      </a:endParaRPr>
                    </a:p>
                    <a:p>
                      <a:pPr marL="3175" marR="3175" indent="231775" algn="just">
                        <a:lnSpc>
                          <a:spcPts val="1510"/>
                        </a:lnSpc>
                        <a:spcAft>
                          <a:spcPts val="0"/>
                        </a:spcAft>
                      </a:pPr>
                      <a:r>
                        <a:rPr lang="ru-RU" sz="1800" spc="-30" dirty="0" smtClean="0">
                          <a:solidFill>
                            <a:srgbClr val="000000"/>
                          </a:solidFill>
                          <a:latin typeface="Times New Roman"/>
                          <a:ea typeface="Times New Roman"/>
                        </a:rPr>
                        <a:t>Автор </a:t>
                      </a:r>
                      <a:r>
                        <a:rPr lang="ru-RU" sz="1800" spc="-30" dirty="0">
                          <a:solidFill>
                            <a:srgbClr val="000000"/>
                          </a:solidFill>
                          <a:latin typeface="Times New Roman"/>
                          <a:ea typeface="Times New Roman"/>
                        </a:rPr>
                        <a:t>данного текста затрагивает </a:t>
                      </a:r>
                      <a:r>
                        <a:rPr lang="ru-RU" sz="1800" u="sng" spc="-30" dirty="0">
                          <a:solidFill>
                            <a:srgbClr val="000000"/>
                          </a:solidFill>
                          <a:latin typeface="Times New Roman"/>
                          <a:ea typeface="Times New Roman"/>
                        </a:rPr>
                        <a:t>про­</a:t>
                      </a:r>
                      <a:r>
                        <a:rPr lang="ru-RU" sz="1800" u="sng" spc="-20" dirty="0">
                          <a:solidFill>
                            <a:srgbClr val="000000"/>
                          </a:solidFill>
                          <a:latin typeface="Times New Roman"/>
                          <a:ea typeface="Times New Roman"/>
                        </a:rPr>
                        <a:t>блему (чего?) отцов и детей.</a:t>
                      </a:r>
                      <a:endParaRPr lang="ru-RU" sz="1800" dirty="0">
                        <a:latin typeface="Times New Roman"/>
                        <a:ea typeface="Times New Roman"/>
                      </a:endParaRPr>
                    </a:p>
                    <a:p>
                      <a:pPr marL="3175" indent="231775" algn="just">
                        <a:lnSpc>
                          <a:spcPts val="1510"/>
                        </a:lnSpc>
                        <a:spcAft>
                          <a:spcPts val="0"/>
                        </a:spcAft>
                      </a:pPr>
                      <a:r>
                        <a:rPr lang="ru-RU" sz="1800" spc="-35" dirty="0">
                          <a:solidFill>
                            <a:srgbClr val="000000"/>
                          </a:solidFill>
                          <a:latin typeface="Times New Roman"/>
                          <a:ea typeface="Times New Roman"/>
                        </a:rPr>
                        <a:t>Автор данного текста привлекает внима­ние читателей к </a:t>
                      </a:r>
                      <a:r>
                        <a:rPr lang="ru-RU" sz="1800" u="sng" spc="-35" dirty="0">
                          <a:solidFill>
                            <a:srgbClr val="000000"/>
                          </a:solidFill>
                          <a:latin typeface="Times New Roman"/>
                          <a:ea typeface="Times New Roman"/>
                        </a:rPr>
                        <a:t>проблеме (чего?) роли книги </a:t>
                      </a:r>
                      <a:r>
                        <a:rPr lang="ru-RU" sz="1800" u="sng" spc="-20" dirty="0">
                          <a:solidFill>
                            <a:srgbClr val="000000"/>
                          </a:solidFill>
                          <a:latin typeface="Times New Roman"/>
                          <a:ea typeface="Times New Roman"/>
                        </a:rPr>
                        <a:t>в жизни человека.</a:t>
                      </a:r>
                      <a:endParaRPr lang="ru-RU" sz="1800" dirty="0">
                        <a:latin typeface="Times New Roman"/>
                        <a:ea typeface="Times New Roman"/>
                      </a:endParaRPr>
                    </a:p>
                    <a:p>
                      <a:pPr indent="234950" algn="just">
                        <a:lnSpc>
                          <a:spcPts val="1510"/>
                        </a:lnSpc>
                        <a:spcAft>
                          <a:spcPts val="0"/>
                        </a:spcAft>
                      </a:pPr>
                      <a:r>
                        <a:rPr lang="ru-RU" sz="1800" spc="-30" dirty="0">
                          <a:solidFill>
                            <a:srgbClr val="000000"/>
                          </a:solidFill>
                          <a:latin typeface="Times New Roman"/>
                          <a:ea typeface="Times New Roman"/>
                        </a:rPr>
                        <a:t>В тексте писателя NN поднимается </a:t>
                      </a:r>
                      <a:r>
                        <a:rPr lang="ru-RU" sz="1800" u="sng" spc="-30" dirty="0">
                          <a:solidFill>
                            <a:srgbClr val="000000"/>
                          </a:solidFill>
                          <a:latin typeface="Times New Roman"/>
                          <a:ea typeface="Times New Roman"/>
                        </a:rPr>
                        <a:t>про­</a:t>
                      </a:r>
                      <a:r>
                        <a:rPr lang="ru-RU" sz="1800" u="sng" spc="-20" dirty="0">
                          <a:solidFill>
                            <a:srgbClr val="000000"/>
                          </a:solidFill>
                          <a:latin typeface="Times New Roman"/>
                          <a:ea typeface="Times New Roman"/>
                        </a:rPr>
                        <a:t>блема (чего?) одиночества.</a:t>
                      </a:r>
                      <a:endParaRPr lang="ru-RU" sz="1800" dirty="0">
                        <a:latin typeface="Times New Roman"/>
                        <a:ea typeface="Times New Roman"/>
                      </a:endParaRPr>
                    </a:p>
                  </a:txBody>
                  <a:tcPr marL="64156" marR="641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686800" cy="6000792"/>
          </a:xfrm>
        </p:spPr>
        <p:txBody>
          <a:bodyPr>
            <a:noAutofit/>
          </a:bodyPr>
          <a:lstStyle/>
          <a:p>
            <a:r>
              <a:rPr lang="ru-RU" sz="2000" b="1" dirty="0">
                <a:latin typeface="Times New Roman" pitchFamily="18" charset="0"/>
                <a:cs typeface="Times New Roman" pitchFamily="18" charset="0"/>
              </a:rPr>
              <a:t>Речевые клише, используемые при формулировке проблемы, затронутой автором ис­ходного текста и выбранной пишущим для комментирования</a:t>
            </a:r>
            <a:r>
              <a:rPr lang="ru-RU" sz="2000" b="1"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lvl="0"/>
            <a:r>
              <a:rPr lang="ru-RU" sz="2000" dirty="0">
                <a:latin typeface="Times New Roman" pitchFamily="18" charset="0"/>
                <a:cs typeface="Times New Roman" pitchFamily="18" charset="0"/>
              </a:rPr>
              <a:t>В своем тексте публицист (писатель) NN рассматривает (поднимает, выдвигает на все­</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общее обсуждение, затрагивает, обращает внимание читателей на) проблему (чего?);</a:t>
            </a:r>
          </a:p>
          <a:p>
            <a:pPr lvl="0"/>
            <a:r>
              <a:rPr lang="ru-RU" sz="2000" dirty="0">
                <a:latin typeface="Times New Roman" pitchFamily="18" charset="0"/>
                <a:cs typeface="Times New Roman" pitchFamily="18" charset="0"/>
              </a:rPr>
              <a:t>Текст публициста (писателя) NN заставил меня задуматься над проблемой (чего?);</a:t>
            </a:r>
          </a:p>
          <a:p>
            <a:r>
              <a:rPr lang="ru-RU" sz="2000" dirty="0" smtClean="0">
                <a:latin typeface="Times New Roman" pitchFamily="18" charset="0"/>
                <a:cs typeface="Times New Roman" pitchFamily="18" charset="0"/>
              </a:rPr>
              <a:t>Сложная</a:t>
            </a:r>
            <a:r>
              <a:rPr lang="ru-RU" sz="2000" dirty="0">
                <a:latin typeface="Times New Roman" pitchFamily="18" charset="0"/>
                <a:cs typeface="Times New Roman" pitchFamily="18" charset="0"/>
              </a:rPr>
              <a:t>, важная, серьёзная, актуальная, злободневная, острая, философская проблема</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Примечание</a:t>
            </a:r>
            <a:r>
              <a:rPr lang="ru-RU" sz="2000" b="1"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ru-RU" sz="2000" dirty="0">
                <a:latin typeface="Times New Roman" pitchFamily="18" charset="0"/>
                <a:cs typeface="Times New Roman" pitchFamily="18" charset="0"/>
              </a:rPr>
              <a:t>сочинение можно начать, задав 2-3 вопроса по содержанию исходного текста с последую­щей формулировкой проблемы, выбранной пишущим для комментария. Переход от серии во­просов к формулировке проблемы можно осуществить, используя следующие фразы: </a:t>
            </a:r>
            <a:r>
              <a:rPr lang="ru-RU" sz="2000" u="sng" dirty="0">
                <a:latin typeface="Times New Roman" pitchFamily="18" charset="0"/>
                <a:cs typeface="Times New Roman" pitchFamily="18" charset="0"/>
              </a:rPr>
              <a:t>Эти и дру­гие вопросы затрагиваются в тексте известного писателя NN. Однако наиболее детально авто­ром рассматривается проблема (чего</a:t>
            </a:r>
            <a:r>
              <a:rPr lang="ru-RU" sz="2000" u="sng"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86800" cy="6357982"/>
          </a:xfrm>
        </p:spPr>
        <p:txBody>
          <a:bodyPr>
            <a:noAutofit/>
          </a:bodyPr>
          <a:lstStyle/>
          <a:p>
            <a:r>
              <a:rPr lang="ru-RU" sz="1800" b="1" dirty="0">
                <a:latin typeface="Times New Roman" pitchFamily="18" charset="0"/>
                <a:cs typeface="Times New Roman" pitchFamily="18" charset="0"/>
              </a:rPr>
              <a:t>Пример возможного варианта начала сочинения-рассуждения:</a:t>
            </a:r>
            <a:endParaRPr lang="ru-RU" sz="1800" dirty="0">
              <a:latin typeface="Times New Roman" pitchFamily="18" charset="0"/>
              <a:cs typeface="Times New Roman" pitchFamily="18" charset="0"/>
            </a:endParaRPr>
          </a:p>
          <a:p>
            <a:r>
              <a:rPr lang="ru-RU" sz="1800" i="1" dirty="0">
                <a:latin typeface="Times New Roman" pitchFamily="18" charset="0"/>
                <a:cs typeface="Times New Roman" pitchFamily="18" charset="0"/>
              </a:rPr>
              <a:t>Что такое война? Как военные действия и связанные с ними человеческие трагедии влия­ют на душевное состояние людей, на их способность чувствовать, сострадать? Как долго лю­ди хранят память о прошедших трагических событиях? </a:t>
            </a:r>
            <a:r>
              <a:rPr lang="ru-RU" sz="1800" i="1" u="sng" dirty="0">
                <a:latin typeface="Times New Roman" pitchFamily="18" charset="0"/>
                <a:cs typeface="Times New Roman" pitchFamily="18" charset="0"/>
              </a:rPr>
              <a:t>Эти и другие вопросы ставит в своем тексте писатель Л. Андреев. Однако наиболее детально автор рассматривает проблему</a:t>
            </a:r>
            <a:r>
              <a:rPr lang="ru-RU" sz="1800" i="1" dirty="0">
                <a:latin typeface="Times New Roman" pitchFamily="18" charset="0"/>
                <a:cs typeface="Times New Roman" pitchFamily="18" charset="0"/>
              </a:rPr>
              <a:t> от­ношения человека к войне</a:t>
            </a:r>
            <a:r>
              <a:rPr lang="ru-RU" sz="1800" i="1" dirty="0" smtClean="0">
                <a:latin typeface="Times New Roman" pitchFamily="18" charset="0"/>
                <a:cs typeface="Times New Roman" pitchFamily="18" charset="0"/>
              </a:rPr>
              <a:t>.</a:t>
            </a:r>
          </a:p>
          <a:p>
            <a:pPr>
              <a:buNone/>
            </a:pPr>
            <a:endParaRPr lang="en-US" sz="1800" i="1" dirty="0" smtClean="0">
              <a:latin typeface="Times New Roman" pitchFamily="18" charset="0"/>
              <a:cs typeface="Times New Roman" pitchFamily="18" charset="0"/>
            </a:endParaRPr>
          </a:p>
          <a:p>
            <a:r>
              <a:rPr lang="ru-RU" sz="1800" dirty="0">
                <a:latin typeface="Times New Roman" pitchFamily="18" charset="0"/>
                <a:cs typeface="Times New Roman" pitchFamily="18" charset="0"/>
              </a:rPr>
              <a:t>Избегайте </a:t>
            </a:r>
            <a:r>
              <a:rPr lang="ru-RU" sz="1800" b="1" dirty="0">
                <a:latin typeface="Times New Roman" pitchFamily="18" charset="0"/>
                <a:cs typeface="Times New Roman" pitchFamily="18" charset="0"/>
              </a:rPr>
              <a:t>типичных ошибок, которые нередко допускаются при формулировке про­блемы:</a:t>
            </a:r>
            <a:endParaRPr lang="ru-RU" sz="1800" dirty="0">
              <a:latin typeface="Times New Roman" pitchFamily="18" charset="0"/>
              <a:cs typeface="Times New Roman" pitchFamily="18" charset="0"/>
            </a:endParaRPr>
          </a:p>
          <a:p>
            <a:r>
              <a:rPr lang="ru-RU" sz="1800" dirty="0">
                <a:latin typeface="Times New Roman" pitchFamily="18" charset="0"/>
                <a:cs typeface="Times New Roman" pitchFamily="18" charset="0"/>
              </a:rPr>
              <a:t>•	помните о том, что </a:t>
            </a:r>
            <a:r>
              <a:rPr lang="ru-RU" sz="1800" b="1" dirty="0">
                <a:latin typeface="Times New Roman" pitchFamily="18" charset="0"/>
                <a:cs typeface="Times New Roman" pitchFamily="18" charset="0"/>
              </a:rPr>
              <a:t>термины «проблема» и «тема» не являются </a:t>
            </a:r>
            <a:r>
              <a:rPr lang="ru-RU" sz="1800" dirty="0">
                <a:latin typeface="Times New Roman" pitchFamily="18" charset="0"/>
                <a:cs typeface="Times New Roman" pitchFamily="18" charset="0"/>
              </a:rPr>
              <a:t>синонимами. </a:t>
            </a:r>
            <a:r>
              <a:rPr lang="ru-RU" sz="1800" dirty="0" smtClean="0">
                <a:latin typeface="Times New Roman" pitchFamily="18" charset="0"/>
                <a:cs typeface="Times New Roman" pitchFamily="18" charset="0"/>
              </a:rPr>
              <a:t>Поэтому </a:t>
            </a:r>
            <a:r>
              <a:rPr lang="ru-RU" sz="1800" dirty="0">
                <a:latin typeface="Times New Roman" pitchFamily="18" charset="0"/>
                <a:cs typeface="Times New Roman" pitchFamily="18" charset="0"/>
              </a:rPr>
              <a:t>нельзя, подразумевая проблему, писать вместо этого слова слово «тема», иначе </a:t>
            </a:r>
            <a:r>
              <a:rPr lang="ru-RU" sz="1800" dirty="0" smtClean="0">
                <a:latin typeface="Times New Roman" pitchFamily="18" charset="0"/>
                <a:cs typeface="Times New Roman" pitchFamily="18" charset="0"/>
              </a:rPr>
              <a:t>эксперты </a:t>
            </a:r>
            <a:r>
              <a:rPr lang="ru-RU" sz="1800" dirty="0">
                <a:latin typeface="Times New Roman" pitchFamily="18" charset="0"/>
                <a:cs typeface="Times New Roman" pitchFamily="18" charset="0"/>
              </a:rPr>
              <a:t>при проверке вашего сочинения подобное </a:t>
            </a:r>
            <a:r>
              <a:rPr lang="ru-RU" sz="1800" dirty="0" err="1">
                <a:latin typeface="Times New Roman" pitchFamily="18" charset="0"/>
                <a:cs typeface="Times New Roman" pitchFamily="18" charset="0"/>
              </a:rPr>
              <a:t>неразличение</a:t>
            </a:r>
            <a:r>
              <a:rPr lang="ru-RU" sz="1800" dirty="0">
                <a:latin typeface="Times New Roman" pitchFamily="18" charset="0"/>
                <a:cs typeface="Times New Roman" pitchFamily="18" charset="0"/>
              </a:rPr>
              <a:t> терминов </a:t>
            </a:r>
            <a:r>
              <a:rPr lang="ru-RU" sz="1800" dirty="0" smtClean="0">
                <a:latin typeface="Times New Roman" pitchFamily="18" charset="0"/>
                <a:cs typeface="Times New Roman" pitchFamily="18" charset="0"/>
              </a:rPr>
              <a:t>квалифицируют </a:t>
            </a:r>
            <a:r>
              <a:rPr lang="ru-RU" sz="1800" dirty="0">
                <a:latin typeface="Times New Roman" pitchFamily="18" charset="0"/>
                <a:cs typeface="Times New Roman" pitchFamily="18" charset="0"/>
              </a:rPr>
              <a:t>как фактическую ошибку в фоновом материале и снимут один балл по </a:t>
            </a:r>
            <a:r>
              <a:rPr lang="ru-RU" sz="1800" dirty="0" smtClean="0">
                <a:latin typeface="Times New Roman" pitchFamily="18" charset="0"/>
                <a:cs typeface="Times New Roman" pitchFamily="18" charset="0"/>
              </a:rPr>
              <a:t>критерию</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К12.</a:t>
            </a:r>
            <a:endParaRPr lang="ru-RU" sz="1800" dirty="0">
              <a:latin typeface="Times New Roman" pitchFamily="18" charset="0"/>
              <a:cs typeface="Times New Roman" pitchFamily="18" charset="0"/>
            </a:endParaRPr>
          </a:p>
          <a:p>
            <a:r>
              <a:rPr lang="ru-RU" sz="1800" b="1" dirty="0">
                <a:latin typeface="Times New Roman" pitchFamily="18" charset="0"/>
                <a:cs typeface="Times New Roman" pitchFamily="18" charset="0"/>
              </a:rPr>
              <a:t>Так начинать работу нельзя: </a:t>
            </a:r>
            <a:r>
              <a:rPr lang="ru-RU" sz="1800" i="1" dirty="0">
                <a:latin typeface="Times New Roman" pitchFamily="18" charset="0"/>
                <a:cs typeface="Times New Roman" pitchFamily="18" charset="0"/>
              </a:rPr>
              <a:t>«Автор данного текста затрагивает актуальную </a:t>
            </a:r>
            <a:r>
              <a:rPr lang="ru-RU" sz="1800" b="1" i="1" dirty="0">
                <a:latin typeface="Times New Roman" pitchFamily="18" charset="0"/>
                <a:cs typeface="Times New Roman" pitchFamily="18" charset="0"/>
              </a:rPr>
              <a:t>пробле­му. </a:t>
            </a:r>
            <a:r>
              <a:rPr lang="ru-RU" sz="1800" i="1" dirty="0">
                <a:latin typeface="Times New Roman" pitchFamily="18" charset="0"/>
                <a:cs typeface="Times New Roman" pitchFamily="18" charset="0"/>
              </a:rPr>
              <a:t>Это </a:t>
            </a:r>
            <a:r>
              <a:rPr lang="ru-RU" sz="1800" b="1" i="1" dirty="0">
                <a:latin typeface="Times New Roman" pitchFamily="18" charset="0"/>
                <a:cs typeface="Times New Roman" pitchFamily="18" charset="0"/>
              </a:rPr>
              <a:t>тема </a:t>
            </a:r>
            <a:r>
              <a:rPr lang="ru-RU" sz="1800" i="1" dirty="0">
                <a:latin typeface="Times New Roman" pitchFamily="18" charset="0"/>
                <a:cs typeface="Times New Roman" pitchFamily="18" charset="0"/>
              </a:rPr>
              <a:t>нравственного выбора человека в той или иной </a:t>
            </a:r>
            <a:r>
              <a:rPr lang="ru-RU" sz="1800" i="1" dirty="0" err="1">
                <a:latin typeface="Times New Roman" pitchFamily="18" charset="0"/>
                <a:cs typeface="Times New Roman" pitchFamily="18" charset="0"/>
              </a:rPr>
              <a:t>жизенной</a:t>
            </a:r>
            <a:r>
              <a:rPr lang="ru-RU" sz="1800" i="1" dirty="0">
                <a:latin typeface="Times New Roman" pitchFamily="18" charset="0"/>
                <a:cs typeface="Times New Roman" pitchFamily="18" charset="0"/>
              </a:rPr>
              <a:t> ситуации, особенно если она связана с риском для собственной жизни</a:t>
            </a:r>
            <a:r>
              <a:rPr lang="ru-RU" sz="1800" i="1"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62500" lnSpcReduction="20000"/>
          </a:bodyPr>
          <a:lstStyle/>
          <a:p>
            <a:pPr>
              <a:lnSpc>
                <a:spcPct val="120000"/>
              </a:lnSpc>
              <a:spcBef>
                <a:spcPts val="0"/>
              </a:spcBef>
            </a:pPr>
            <a:r>
              <a:rPr lang="ru-RU" b="1" dirty="0">
                <a:latin typeface="Times New Roman" pitchFamily="18" charset="0"/>
                <a:cs typeface="Times New Roman" pitchFamily="18" charset="0"/>
              </a:rPr>
              <a:t>Проблематика текстов ЕГЭ по русскому языку</a:t>
            </a:r>
            <a:endParaRPr lang="ru-RU" dirty="0">
              <a:latin typeface="Times New Roman" pitchFamily="18" charset="0"/>
              <a:cs typeface="Times New Roman" pitchFamily="18" charset="0"/>
            </a:endParaRPr>
          </a:p>
          <a:p>
            <a:pPr>
              <a:lnSpc>
                <a:spcPct val="120000"/>
              </a:lnSpc>
              <a:spcBef>
                <a:spcPts val="0"/>
              </a:spcBef>
            </a:pPr>
            <a:r>
              <a:rPr lang="ru-RU" dirty="0">
                <a:latin typeface="Times New Roman" pitchFamily="18" charset="0"/>
                <a:cs typeface="Times New Roman" pitchFamily="18" charset="0"/>
              </a:rPr>
              <a:t>Каждый год ФИПИ включает в состав </a:t>
            </a:r>
            <a:r>
              <a:rPr lang="ru-RU" dirty="0" err="1">
                <a:latin typeface="Times New Roman" pitchFamily="18" charset="0"/>
                <a:cs typeface="Times New Roman" pitchFamily="18" charset="0"/>
              </a:rPr>
              <a:t>КИМов</a:t>
            </a:r>
            <a:r>
              <a:rPr lang="ru-RU" dirty="0">
                <a:latin typeface="Times New Roman" pitchFamily="18" charset="0"/>
                <a:cs typeface="Times New Roman" pitchFamily="18" charset="0"/>
              </a:rPr>
              <a:t> ЕГЭ по русскому языку новые тексты. Они разнообразны по своему содержанию, однако затронутые в них проблемы нередко повторяются. </a:t>
            </a:r>
            <a:endParaRPr lang="ru-RU" dirty="0" err="1">
              <a:latin typeface="Times New Roman" pitchFamily="18" charset="0"/>
              <a:cs typeface="Times New Roman" pitchFamily="18" charset="0"/>
            </a:endParaRPr>
          </a:p>
          <a:p>
            <a:pPr>
              <a:lnSpc>
                <a:spcPct val="120000"/>
              </a:lnSpc>
              <a:spcBef>
                <a:spcPts val="0"/>
              </a:spcBef>
            </a:pPr>
            <a:r>
              <a:rPr lang="ru-RU" dirty="0" smtClean="0">
                <a:latin typeface="Times New Roman" pitchFamily="18" charset="0"/>
                <a:cs typeface="Times New Roman" pitchFamily="18" charset="0"/>
              </a:rPr>
              <a:t>Ниже </a:t>
            </a:r>
            <a:r>
              <a:rPr lang="ru-RU" dirty="0">
                <a:latin typeface="Times New Roman" pitchFamily="18" charset="0"/>
                <a:cs typeface="Times New Roman" pitchFamily="18" charset="0"/>
              </a:rPr>
              <a:t>мы приводим некоторый их перечень, чтобы сориентировать вас в данном вопросе.</a:t>
            </a:r>
          </a:p>
          <a:p>
            <a:pPr>
              <a:lnSpc>
                <a:spcPct val="120000"/>
              </a:lnSpc>
              <a:spcBef>
                <a:spcPts val="0"/>
              </a:spcBef>
            </a:pPr>
            <a:r>
              <a:rPr lang="ru-RU" dirty="0">
                <a:latin typeface="Times New Roman" pitchFamily="18" charset="0"/>
                <a:cs typeface="Times New Roman" pitchFamily="18" charset="0"/>
              </a:rPr>
              <a:t>Типичные проблемы текстов, предлагаемых для анализа в сочинении-рассуждении на ЕГЭ, можно сгруппировать в несколько блоков</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20000"/>
              </a:lnSpc>
              <a:spcBef>
                <a:spcPts val="0"/>
              </a:spcBef>
              <a:buNone/>
            </a:pPr>
            <a:endParaRPr lang="ru-RU" dirty="0">
              <a:latin typeface="Times New Roman" pitchFamily="18" charset="0"/>
              <a:cs typeface="Times New Roman" pitchFamily="18" charset="0"/>
            </a:endParaRPr>
          </a:p>
          <a:p>
            <a:pPr>
              <a:lnSpc>
                <a:spcPct val="120000"/>
              </a:lnSpc>
              <a:spcBef>
                <a:spcPts val="0"/>
              </a:spcBef>
              <a:buNone/>
            </a:pPr>
            <a:r>
              <a:rPr lang="ru-RU" b="1" dirty="0">
                <a:latin typeface="Times New Roman" pitchFamily="18" charset="0"/>
                <a:cs typeface="Times New Roman" pitchFamily="18" charset="0"/>
              </a:rPr>
              <a:t>1. Взаимоотношения отцов и детей.</a:t>
            </a:r>
            <a:endParaRPr lang="ru-RU" dirty="0">
              <a:latin typeface="Times New Roman" pitchFamily="18" charset="0"/>
              <a:cs typeface="Times New Roman" pitchFamily="18" charset="0"/>
            </a:endParaRPr>
          </a:p>
          <a:p>
            <a:pPr>
              <a:lnSpc>
                <a:spcPct val="120000"/>
              </a:lnSpc>
              <a:spcBef>
                <a:spcPts val="0"/>
              </a:spcBef>
            </a:pPr>
            <a:r>
              <a:rPr lang="ru-RU" dirty="0" smtClean="0">
                <a:latin typeface="Times New Roman" pitchFamily="18" charset="0"/>
                <a:cs typeface="Times New Roman" pitchFamily="18" charset="0"/>
              </a:rPr>
              <a:t>проблема </a:t>
            </a:r>
            <a:r>
              <a:rPr lang="ru-RU" dirty="0">
                <a:latin typeface="Times New Roman" pitchFamily="18" charset="0"/>
                <a:cs typeface="Times New Roman" pitchFamily="18" charset="0"/>
              </a:rPr>
              <a:t>нахождения путей взаимопонимания между людьми разных поколений (</a:t>
            </a:r>
            <a:r>
              <a:rPr lang="ru-RU" dirty="0" smtClean="0">
                <a:latin typeface="Times New Roman" pitchFamily="18" charset="0"/>
                <a:cs typeface="Times New Roman" pitchFamily="18" charset="0"/>
              </a:rPr>
              <a:t>Что влияет </a:t>
            </a:r>
            <a:r>
              <a:rPr lang="ru-RU" dirty="0">
                <a:latin typeface="Times New Roman" pitchFamily="18" charset="0"/>
                <a:cs typeface="Times New Roman" pitchFamily="18" charset="0"/>
              </a:rPr>
              <a:t>на взаимоотношения отцов и детей, на возникновение различий в их </a:t>
            </a:r>
            <a:r>
              <a:rPr lang="ru-RU" dirty="0" smtClean="0">
                <a:latin typeface="Times New Roman" pitchFamily="18" charset="0"/>
                <a:cs typeface="Times New Roman" pitchFamily="18" charset="0"/>
              </a:rPr>
              <a:t>мировосприятии</a:t>
            </a:r>
            <a:r>
              <a:rPr lang="ru-RU" dirty="0">
                <a:latin typeface="Times New Roman" pitchFamily="18" charset="0"/>
                <a:cs typeface="Times New Roman" pitchFamily="18" charset="0"/>
              </a:rPr>
              <a:t>? Как научиться представителям разных возрастных поколений уважать </a:t>
            </a:r>
            <a:r>
              <a:rPr lang="ru-RU" dirty="0" smtClean="0">
                <a:latin typeface="Times New Roman" pitchFamily="18" charset="0"/>
                <a:cs typeface="Times New Roman" pitchFamily="18" charset="0"/>
              </a:rPr>
              <a:t>взгляды </a:t>
            </a:r>
            <a:r>
              <a:rPr lang="ru-RU" dirty="0">
                <a:latin typeface="Times New Roman" pitchFamily="18" charset="0"/>
                <a:cs typeface="Times New Roman" pitchFamily="18" charset="0"/>
              </a:rPr>
              <a:t>друг друга?);</a:t>
            </a:r>
          </a:p>
          <a:p>
            <a:pPr lvl="0">
              <a:lnSpc>
                <a:spcPct val="120000"/>
              </a:lnSpc>
              <a:spcBef>
                <a:spcPts val="0"/>
              </a:spcBef>
            </a:pPr>
            <a:r>
              <a:rPr lang="ru-RU" dirty="0">
                <a:latin typeface="Times New Roman" pitchFamily="18" charset="0"/>
                <a:cs typeface="Times New Roman" pitchFamily="18" charset="0"/>
              </a:rPr>
              <a:t>проблема самоотверженной и всепрощающей родительской любви;</a:t>
            </a:r>
          </a:p>
          <a:p>
            <a:pPr lvl="0">
              <a:lnSpc>
                <a:spcPct val="120000"/>
              </a:lnSpc>
              <a:spcBef>
                <a:spcPts val="0"/>
              </a:spcBef>
            </a:pPr>
            <a:r>
              <a:rPr lang="ru-RU" dirty="0">
                <a:latin typeface="Times New Roman" pitchFamily="18" charset="0"/>
                <a:cs typeface="Times New Roman" pitchFamily="18" charset="0"/>
              </a:rPr>
              <a:t>проблема предательства детьми своих родителей.</a:t>
            </a:r>
          </a:p>
          <a:p>
            <a:endParaRPr lang="ru-RU" dirty="0"/>
          </a:p>
        </p:txBody>
      </p:sp>
    </p:spTree>
  </p:cSld>
  <p:clrMapOvr>
    <a:masterClrMapping/>
  </p:clrMapOvr>
  <p:transition>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000108"/>
            <a:ext cx="8401080" cy="5054617"/>
          </a:xfrm>
        </p:spPr>
        <p:txBody>
          <a:bodyPr>
            <a:normAutofit fontScale="70000" lnSpcReduction="20000"/>
          </a:bodyPr>
          <a:lstStyle/>
          <a:p>
            <a:pPr>
              <a:lnSpc>
                <a:spcPct val="120000"/>
              </a:lnSpc>
              <a:spcBef>
                <a:spcPts val="0"/>
              </a:spcBef>
              <a:spcAft>
                <a:spcPts val="600"/>
              </a:spcAft>
              <a:buNone/>
            </a:pPr>
            <a:r>
              <a:rPr lang="ru-RU" b="1" dirty="0">
                <a:latin typeface="Times New Roman" pitchFamily="18" charset="0"/>
                <a:cs typeface="Times New Roman" pitchFamily="18" charset="0"/>
              </a:rPr>
              <a:t>2.	Роль детства в становлении личности человека, его нравственных ориентиров:</a:t>
            </a:r>
            <a:endParaRPr lang="ru-RU" dirty="0">
              <a:latin typeface="Times New Roman" pitchFamily="18" charset="0"/>
              <a:cs typeface="Times New Roman" pitchFamily="18" charset="0"/>
            </a:endParaRPr>
          </a:p>
          <a:p>
            <a:pPr lvl="0">
              <a:lnSpc>
                <a:spcPct val="120000"/>
              </a:lnSpc>
              <a:spcBef>
                <a:spcPts val="0"/>
              </a:spcBef>
              <a:spcAft>
                <a:spcPts val="600"/>
              </a:spcAft>
            </a:pPr>
            <a:r>
              <a:rPr lang="ru-RU" dirty="0">
                <a:latin typeface="Times New Roman" pitchFamily="18" charset="0"/>
                <a:cs typeface="Times New Roman" pitchFamily="18" charset="0"/>
              </a:rPr>
              <a:t>проблема влияния детства на формирование жизненной позиции человека,  а также </a:t>
            </a:r>
            <a:r>
              <a:rPr lang="ru-RU" dirty="0" smtClean="0">
                <a:latin typeface="Times New Roman" pitchFamily="18" charset="0"/>
                <a:cs typeface="Times New Roman" pitchFamily="18" charset="0"/>
              </a:rPr>
              <a:t>на становление </a:t>
            </a:r>
            <a:r>
              <a:rPr lang="ru-RU" dirty="0">
                <a:latin typeface="Times New Roman" pitchFamily="18" charset="0"/>
                <a:cs typeface="Times New Roman" pitchFamily="18" charset="0"/>
              </a:rPr>
              <a:t>системы его нравственных ориентиров;</a:t>
            </a:r>
          </a:p>
          <a:p>
            <a:pPr lvl="0">
              <a:lnSpc>
                <a:spcPct val="120000"/>
              </a:lnSpc>
              <a:spcBef>
                <a:spcPts val="0"/>
              </a:spcBef>
              <a:spcAft>
                <a:spcPts val="600"/>
              </a:spcAft>
            </a:pPr>
            <a:r>
              <a:rPr lang="ru-RU" dirty="0">
                <a:latin typeface="Times New Roman" pitchFamily="18" charset="0"/>
                <a:cs typeface="Times New Roman" pitchFamily="18" charset="0"/>
              </a:rPr>
              <a:t>проблема роли неравнодушного взрослого человека в формировании личности </a:t>
            </a:r>
            <a:r>
              <a:rPr lang="ru-RU" dirty="0" smtClean="0">
                <a:latin typeface="Times New Roman" pitchFamily="18" charset="0"/>
                <a:cs typeface="Times New Roman" pitchFamily="18" charset="0"/>
              </a:rPr>
              <a:t>подростка </a:t>
            </a:r>
            <a:r>
              <a:rPr lang="ru-RU" dirty="0">
                <a:latin typeface="Times New Roman" pitchFamily="18" charset="0"/>
                <a:cs typeface="Times New Roman" pitchFamily="18" charset="0"/>
              </a:rPr>
              <a:t>(Как взрослые могут повлиять на жизнь подростков?);</a:t>
            </a:r>
          </a:p>
          <a:p>
            <a:pPr lvl="0">
              <a:lnSpc>
                <a:spcPct val="120000"/>
              </a:lnSpc>
              <a:spcBef>
                <a:spcPts val="0"/>
              </a:spcBef>
              <a:spcAft>
                <a:spcPts val="600"/>
              </a:spcAft>
            </a:pPr>
            <a:r>
              <a:rPr lang="ru-RU" dirty="0">
                <a:latin typeface="Times New Roman" pitchFamily="18" charset="0"/>
                <a:cs typeface="Times New Roman" pitchFamily="18" charset="0"/>
              </a:rPr>
              <a:t>проблема влияния событий детства, детских и юношеских переживаний на </a:t>
            </a:r>
            <a:r>
              <a:rPr lang="ru-RU" dirty="0" smtClean="0">
                <a:latin typeface="Times New Roman" pitchFamily="18" charset="0"/>
                <a:cs typeface="Times New Roman" pitchFamily="18" charset="0"/>
              </a:rPr>
              <a:t>формирование </a:t>
            </a:r>
            <a:r>
              <a:rPr lang="ru-RU" dirty="0">
                <a:latin typeface="Times New Roman" pitchFamily="18" charset="0"/>
                <a:cs typeface="Times New Roman" pitchFamily="18" charset="0"/>
              </a:rPr>
              <a:t>характера человека, его дальнейшую судьбу (Какое влияние оказывают на </a:t>
            </a:r>
            <a:r>
              <a:rPr lang="ru-RU" dirty="0" smtClean="0">
                <a:latin typeface="Times New Roman" pitchFamily="18" charset="0"/>
                <a:cs typeface="Times New Roman" pitchFamily="18" charset="0"/>
              </a:rPr>
              <a:t>формирование </a:t>
            </a:r>
            <a:r>
              <a:rPr lang="ru-RU" dirty="0">
                <a:latin typeface="Times New Roman" pitchFamily="18" charset="0"/>
                <a:cs typeface="Times New Roman" pitchFamily="18" charset="0"/>
              </a:rPr>
              <a:t>характера человека события, которые произошли в детстве?).</a:t>
            </a:r>
          </a:p>
          <a:p>
            <a:endParaRPr lang="ru-RU" dirty="0"/>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401080" cy="5286411"/>
          </a:xfrm>
        </p:spPr>
        <p:txBody>
          <a:bodyPr>
            <a:normAutofit fontScale="77500" lnSpcReduction="20000"/>
          </a:bodyPr>
          <a:lstStyle/>
          <a:p>
            <a:pPr>
              <a:lnSpc>
                <a:spcPct val="120000"/>
              </a:lnSpc>
              <a:spcBef>
                <a:spcPts val="600"/>
              </a:spcBef>
              <a:spcAft>
                <a:spcPts val="600"/>
              </a:spcAft>
              <a:buNone/>
            </a:pPr>
            <a:r>
              <a:rPr lang="ru-RU" sz="3100" b="1" dirty="0">
                <a:latin typeface="Times New Roman" pitchFamily="18" charset="0"/>
                <a:cs typeface="Times New Roman" pitchFamily="18" charset="0"/>
              </a:rPr>
              <a:t>3.	Роль классической литературы в духовном развитии современного общества:</a:t>
            </a:r>
            <a:endParaRPr lang="ru-RU" sz="3100" dirty="0">
              <a:latin typeface="Times New Roman" pitchFamily="18" charset="0"/>
              <a:cs typeface="Times New Roman" pitchFamily="18" charset="0"/>
            </a:endParaRPr>
          </a:p>
          <a:p>
            <a:pPr lvl="0">
              <a:lnSpc>
                <a:spcPct val="120000"/>
              </a:lnSpc>
              <a:spcBef>
                <a:spcPts val="600"/>
              </a:spcBef>
              <a:spcAft>
                <a:spcPts val="600"/>
              </a:spcAft>
            </a:pPr>
            <a:r>
              <a:rPr lang="ru-RU" sz="3100" dirty="0">
                <a:latin typeface="Times New Roman" pitchFamily="18" charset="0"/>
                <a:cs typeface="Times New Roman" pitchFamily="18" charset="0"/>
              </a:rPr>
              <a:t>проблема роли книги в интеллектуальном, духовном, нравственном развитии </a:t>
            </a:r>
            <a:r>
              <a:rPr lang="ru-RU" sz="3100" dirty="0" smtClean="0">
                <a:latin typeface="Times New Roman" pitchFamily="18" charset="0"/>
                <a:cs typeface="Times New Roman" pitchFamily="18" charset="0"/>
              </a:rPr>
              <a:t>человека</a:t>
            </a:r>
            <a:r>
              <a:rPr lang="ru-RU" sz="3100" dirty="0" smtClean="0">
                <a:latin typeface="Times New Roman" pitchFamily="18" charset="0"/>
                <a:cs typeface="Times New Roman" pitchFamily="18" charset="0"/>
              </a:rPr>
              <a:t>;</a:t>
            </a:r>
            <a:endParaRPr lang="ru-RU" sz="3100" dirty="0">
              <a:latin typeface="Times New Roman" pitchFamily="18" charset="0"/>
              <a:cs typeface="Times New Roman" pitchFamily="18" charset="0"/>
            </a:endParaRPr>
          </a:p>
          <a:p>
            <a:pPr lvl="0">
              <a:lnSpc>
                <a:spcPct val="120000"/>
              </a:lnSpc>
              <a:spcBef>
                <a:spcPts val="600"/>
              </a:spcBef>
              <a:spcAft>
                <a:spcPts val="600"/>
              </a:spcAft>
            </a:pPr>
            <a:r>
              <a:rPr lang="ru-RU" sz="3100" dirty="0">
                <a:latin typeface="Times New Roman" pitchFamily="18" charset="0"/>
                <a:cs typeface="Times New Roman" pitchFamily="18" charset="0"/>
              </a:rPr>
              <a:t>проблема снижения уровня читательской активности в современном обществе (</a:t>
            </a:r>
            <a:r>
              <a:rPr lang="ru-RU" sz="3100" dirty="0" smtClean="0">
                <a:latin typeface="Times New Roman" pitchFamily="18" charset="0"/>
                <a:cs typeface="Times New Roman" pitchFamily="18" charset="0"/>
              </a:rPr>
              <a:t>Почему</a:t>
            </a:r>
            <a:r>
              <a:rPr lang="en-US" sz="3100" dirty="0" smtClean="0">
                <a:latin typeface="Times New Roman" pitchFamily="18" charset="0"/>
                <a:cs typeface="Times New Roman" pitchFamily="18" charset="0"/>
              </a:rPr>
              <a:t> </a:t>
            </a:r>
            <a:r>
              <a:rPr lang="ru-RU" sz="3100" dirty="0" smtClean="0">
                <a:latin typeface="Times New Roman" pitchFamily="18" charset="0"/>
                <a:cs typeface="Times New Roman" pitchFamily="18" charset="0"/>
              </a:rPr>
              <a:t>современная      </a:t>
            </a:r>
            <a:r>
              <a:rPr lang="ru-RU" sz="3100" dirty="0">
                <a:latin typeface="Times New Roman" pitchFamily="18" charset="0"/>
                <a:cs typeface="Times New Roman" pitchFamily="18" charset="0"/>
              </a:rPr>
              <a:t>молодёжь      стала      меньше      читать? Изменилось ли в обществе </a:t>
            </a:r>
            <a:r>
              <a:rPr lang="ru-RU" sz="3100" dirty="0" smtClean="0">
                <a:latin typeface="Times New Roman" pitchFamily="18" charset="0"/>
                <a:cs typeface="Times New Roman" pitchFamily="18" charset="0"/>
              </a:rPr>
              <a:t>отношение </a:t>
            </a:r>
            <a:r>
              <a:rPr lang="ru-RU" sz="3100" dirty="0">
                <a:latin typeface="Times New Roman" pitchFamily="18" charset="0"/>
                <a:cs typeface="Times New Roman" pitchFamily="18" charset="0"/>
              </a:rPr>
              <a:t>к книге? Может ли телевидение стать альтернативой книге</a:t>
            </a:r>
            <a:r>
              <a:rPr lang="ru-RU" sz="3100" dirty="0" smtClean="0">
                <a:latin typeface="Times New Roman" pitchFamily="18" charset="0"/>
                <a:cs typeface="Times New Roman" pitchFamily="18" charset="0"/>
              </a:rPr>
              <a:t>?);</a:t>
            </a:r>
            <a:endParaRPr lang="ru-RU" sz="3100" dirty="0">
              <a:latin typeface="Times New Roman" pitchFamily="18" charset="0"/>
              <a:cs typeface="Times New Roman" pitchFamily="18" charset="0"/>
            </a:endParaRPr>
          </a:p>
          <a:p>
            <a:pPr lvl="0">
              <a:lnSpc>
                <a:spcPct val="120000"/>
              </a:lnSpc>
              <a:spcBef>
                <a:spcPts val="600"/>
              </a:spcBef>
              <a:spcAft>
                <a:spcPts val="600"/>
              </a:spcAft>
            </a:pPr>
            <a:r>
              <a:rPr lang="ru-RU" sz="3100" dirty="0">
                <a:latin typeface="Times New Roman" pitchFamily="18" charset="0"/>
                <a:cs typeface="Times New Roman" pitchFamily="18" charset="0"/>
              </a:rPr>
              <a:t>проблема понимания важности и необходимости изучения литературы в школе (</a:t>
            </a:r>
            <a:r>
              <a:rPr lang="ru-RU" sz="3100" dirty="0" smtClean="0">
                <a:latin typeface="Times New Roman" pitchFamily="18" charset="0"/>
                <a:cs typeface="Times New Roman" pitchFamily="18" charset="0"/>
              </a:rPr>
              <a:t>Нужно</a:t>
            </a:r>
            <a:r>
              <a:rPr lang="en-US" sz="3100" dirty="0" smtClean="0">
                <a:latin typeface="Times New Roman" pitchFamily="18" charset="0"/>
                <a:cs typeface="Times New Roman" pitchFamily="18" charset="0"/>
              </a:rPr>
              <a:t> </a:t>
            </a:r>
            <a:r>
              <a:rPr lang="ru-RU" sz="3100" dirty="0" smtClean="0">
                <a:latin typeface="Times New Roman" pitchFamily="18" charset="0"/>
                <a:cs typeface="Times New Roman" pitchFamily="18" charset="0"/>
              </a:rPr>
              <a:t>ли </a:t>
            </a:r>
            <a:r>
              <a:rPr lang="ru-RU" sz="3100" dirty="0">
                <a:latin typeface="Times New Roman" pitchFamily="18" charset="0"/>
                <a:cs typeface="Times New Roman" pitchFamily="18" charset="0"/>
              </a:rPr>
              <a:t>изучать литературу современным школьникам?).</a:t>
            </a:r>
          </a:p>
          <a:p>
            <a:endParaRPr lang="ru-RU" dirty="0"/>
          </a:p>
        </p:txBody>
      </p:sp>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214422"/>
            <a:ext cx="8229600" cy="4525963"/>
          </a:xfrm>
        </p:spPr>
        <p:txBody>
          <a:bodyPr>
            <a:normAutofit fontScale="85000" lnSpcReduction="20000"/>
          </a:bodyPr>
          <a:lstStyle/>
          <a:p>
            <a:pPr>
              <a:buNone/>
            </a:pPr>
            <a:r>
              <a:rPr lang="ru-RU" b="1" dirty="0">
                <a:latin typeface="Times New Roman" pitchFamily="18" charset="0"/>
                <a:cs typeface="Times New Roman" pitchFamily="18" charset="0"/>
              </a:rPr>
              <a:t>4.	Сложность и противоречивость человеческих поступков:</a:t>
            </a:r>
            <a:endParaRPr lang="ru-RU" dirty="0">
              <a:latin typeface="Times New Roman" pitchFamily="18" charset="0"/>
              <a:cs typeface="Times New Roman" pitchFamily="18" charset="0"/>
            </a:endParaRPr>
          </a:p>
          <a:p>
            <a:pPr lvl="0"/>
            <a:r>
              <a:rPr lang="ru-RU" dirty="0">
                <a:latin typeface="Times New Roman" pitchFamily="18" charset="0"/>
                <a:cs typeface="Times New Roman" pitchFamily="18" charset="0"/>
              </a:rPr>
              <a:t>проблема предательства, ставшего причиной разрушения дружеских отношений (</a:t>
            </a:r>
            <a:r>
              <a:rPr lang="ru-RU" dirty="0" smtClean="0">
                <a:latin typeface="Times New Roman" pitchFamily="18" charset="0"/>
                <a:cs typeface="Times New Roman" pitchFamily="18" charset="0"/>
              </a:rPr>
              <a:t>Возможно </a:t>
            </a:r>
            <a:r>
              <a:rPr lang="ru-RU" dirty="0">
                <a:latin typeface="Times New Roman" pitchFamily="18" charset="0"/>
                <a:cs typeface="Times New Roman" pitchFamily="18" charset="0"/>
              </a:rPr>
              <a:t>ли продолжение дружбы после предательства</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endParaRPr lang="ru-RU" dirty="0">
              <a:latin typeface="Times New Roman" pitchFamily="18" charset="0"/>
              <a:cs typeface="Times New Roman" pitchFamily="18" charset="0"/>
            </a:endParaRPr>
          </a:p>
          <a:p>
            <a:pPr lvl="0"/>
            <a:r>
              <a:rPr lang="ru-RU" dirty="0">
                <a:latin typeface="Times New Roman" pitchFamily="18" charset="0"/>
                <a:cs typeface="Times New Roman" pitchFamily="18" charset="0"/>
              </a:rPr>
              <a:t>проблема нравственного выбора человека в экстремальной жизненной ситуации</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endParaRPr lang="ru-RU" dirty="0">
              <a:latin typeface="Times New Roman" pitchFamily="18" charset="0"/>
              <a:cs typeface="Times New Roman" pitchFamily="18" charset="0"/>
            </a:endParaRPr>
          </a:p>
          <a:p>
            <a:pPr lvl="0"/>
            <a:r>
              <a:rPr lang="ru-RU" dirty="0">
                <a:latin typeface="Times New Roman" pitchFamily="18" charset="0"/>
                <a:cs typeface="Times New Roman" pitchFamily="18" charset="0"/>
              </a:rPr>
              <a:t>проблема отличия истинного героизма от </a:t>
            </a:r>
            <a:r>
              <a:rPr lang="ru-RU" dirty="0" err="1">
                <a:latin typeface="Times New Roman" pitchFamily="18" charset="0"/>
                <a:cs typeface="Times New Roman" pitchFamily="18" charset="0"/>
              </a:rPr>
              <a:t>лжегероизма</a:t>
            </a:r>
            <a:r>
              <a:rPr lang="ru-RU" dirty="0">
                <a:latin typeface="Times New Roman" pitchFamily="18" charset="0"/>
                <a:cs typeface="Times New Roman" pitchFamily="18" charset="0"/>
              </a:rPr>
              <a:t>, связанного с бессмысленным </a:t>
            </a:r>
            <a:r>
              <a:rPr lang="ru-RU" dirty="0" smtClean="0">
                <a:latin typeface="Times New Roman" pitchFamily="18" charset="0"/>
                <a:cs typeface="Times New Roman" pitchFamily="18" charset="0"/>
              </a:rPr>
              <a:t>риском </a:t>
            </a:r>
            <a:r>
              <a:rPr lang="ru-RU" dirty="0">
                <a:latin typeface="Times New Roman" pitchFamily="18" charset="0"/>
                <a:cs typeface="Times New Roman" pitchFamily="18" charset="0"/>
              </a:rPr>
              <a:t>собственной жизнью.</a:t>
            </a:r>
          </a:p>
          <a:p>
            <a:endParaRPr lang="ru-RU" dirty="0"/>
          </a:p>
        </p:txBody>
      </p:sp>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normAutofit fontScale="62500" lnSpcReduction="20000"/>
          </a:bodyPr>
          <a:lstStyle/>
          <a:p>
            <a:r>
              <a:rPr lang="ru-RU" b="1" dirty="0"/>
              <a:t>Формулировка задания:</a:t>
            </a:r>
            <a:endParaRPr lang="ru-RU" dirty="0"/>
          </a:p>
          <a:p>
            <a:r>
              <a:rPr lang="ru-RU" u="sng" dirty="0"/>
              <a:t>Напишите сочинение</a:t>
            </a:r>
            <a:r>
              <a:rPr lang="ru-RU" dirty="0"/>
              <a:t> по прочитанному тексту.</a:t>
            </a:r>
          </a:p>
          <a:p>
            <a:r>
              <a:rPr lang="ru-RU" u="sng" dirty="0"/>
              <a:t>Сформулируйте и прокомментируйте одну из проблем,</a:t>
            </a:r>
            <a:r>
              <a:rPr lang="ru-RU" dirty="0"/>
              <a:t> поставленных автором текста (</a:t>
            </a:r>
            <a:r>
              <a:rPr lang="ru-RU" dirty="0" err="1"/>
              <a:t>из-|</a:t>
            </a:r>
            <a:r>
              <a:rPr lang="ru-RU" dirty="0"/>
              <a:t> бегайте чрезмерного цитирования).</a:t>
            </a:r>
          </a:p>
          <a:p>
            <a:r>
              <a:rPr lang="ru-RU" u="sng" dirty="0"/>
              <a:t>Сформулируйте позицию автора (рассказчика).</a:t>
            </a:r>
            <a:endParaRPr lang="ru-RU" dirty="0"/>
          </a:p>
          <a:p>
            <a:r>
              <a:rPr lang="ru-RU" dirty="0"/>
              <a:t>Напишите, </a:t>
            </a:r>
            <a:r>
              <a:rPr lang="ru-RU" u="sng" dirty="0"/>
              <a:t>согласны или не согласны вы с точкой зрения автора</a:t>
            </a:r>
            <a:r>
              <a:rPr lang="ru-RU" dirty="0"/>
              <a:t> прочитанного теша, Объясните почему.</a:t>
            </a:r>
          </a:p>
          <a:p>
            <a:r>
              <a:rPr lang="ru-RU" dirty="0"/>
              <a:t>Свой ответ </a:t>
            </a:r>
            <a:r>
              <a:rPr lang="ru-RU" u="sng" dirty="0"/>
              <a:t>аргументируйте, опираясь в первую очередь на читательский опыт,</a:t>
            </a:r>
            <a:r>
              <a:rPr lang="ru-RU" dirty="0"/>
              <a:t> а также на знания и жизненные наблюдения (учитываются первые два аргумента).</a:t>
            </a:r>
          </a:p>
          <a:p>
            <a:r>
              <a:rPr lang="ru-RU" dirty="0"/>
              <a:t>Объём сочинения - </a:t>
            </a:r>
            <a:r>
              <a:rPr lang="ru-RU" b="1" dirty="0"/>
              <a:t>не менее 150 слов.</a:t>
            </a:r>
            <a:endParaRPr lang="ru-RU" dirty="0"/>
          </a:p>
          <a:p>
            <a:r>
              <a:rPr lang="ru-RU" dirty="0"/>
              <a:t>Работа, написанная без опоры на прочитанный текст (не по данному тексту), не оценивает­ся.</a:t>
            </a:r>
          </a:p>
          <a:p>
            <a:r>
              <a:rPr lang="ru-RU" dirty="0"/>
              <a:t>Если сочинение представляет собой пересказанный или полностью переписанный исход</a:t>
            </a:r>
            <a:r>
              <a:rPr lang="ru-RU" i="1" dirty="0"/>
              <a:t>- </a:t>
            </a:r>
            <a:r>
              <a:rPr lang="ru-RU" dirty="0" err="1"/>
              <a:t>ный</a:t>
            </a:r>
            <a:r>
              <a:rPr lang="ru-RU" dirty="0"/>
              <a:t> текст без каких бы то ни было комментариев, то такая работа оценивается нулём баллов.</a:t>
            </a:r>
          </a:p>
          <a:p>
            <a:r>
              <a:rPr lang="ru-RU" dirty="0"/>
              <a:t>Сочинение пишите аккуратно, разборчивым почерком.</a:t>
            </a:r>
          </a:p>
          <a:p>
            <a:endParaRPr lang="ru-RU" dirty="0"/>
          </a:p>
        </p:txBody>
      </p:sp>
    </p:spTree>
  </p:cSld>
  <p:clrMapOvr>
    <a:masterClrMapping/>
  </p:clrMapOvr>
  <p:transition>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57298"/>
            <a:ext cx="8229600" cy="4768865"/>
          </a:xfrm>
        </p:spPr>
        <p:txBody>
          <a:bodyPr>
            <a:normAutofit fontScale="85000" lnSpcReduction="20000"/>
          </a:bodyPr>
          <a:lstStyle/>
          <a:p>
            <a:pPr>
              <a:lnSpc>
                <a:spcPct val="110000"/>
              </a:lnSpc>
              <a:spcBef>
                <a:spcPts val="600"/>
              </a:spcBef>
              <a:spcAft>
                <a:spcPts val="600"/>
              </a:spcAft>
              <a:buNone/>
            </a:pPr>
            <a:r>
              <a:rPr lang="ru-RU" b="1" dirty="0">
                <a:latin typeface="Times New Roman" pitchFamily="18" charset="0"/>
                <a:cs typeface="Times New Roman" pitchFamily="18" charset="0"/>
              </a:rPr>
              <a:t>5.	Человеческое благородство:</a:t>
            </a:r>
            <a:endParaRPr lang="ru-RU" dirty="0">
              <a:latin typeface="Times New Roman" pitchFamily="18" charset="0"/>
              <a:cs typeface="Times New Roman" pitchFamily="18" charset="0"/>
            </a:endParaRPr>
          </a:p>
          <a:p>
            <a:pPr lvl="0">
              <a:lnSpc>
                <a:spcPct val="110000"/>
              </a:lnSpc>
              <a:spcBef>
                <a:spcPts val="600"/>
              </a:spcBef>
              <a:spcAft>
                <a:spcPts val="600"/>
              </a:spcAft>
            </a:pPr>
            <a:r>
              <a:rPr lang="ru-RU" dirty="0">
                <a:latin typeface="Times New Roman" pitchFamily="18" charset="0"/>
                <a:cs typeface="Times New Roman" pitchFamily="18" charset="0"/>
              </a:rPr>
              <a:t>проблема чести как одного из важных факторов, влияющих на нравственный выбор </a:t>
            </a:r>
            <a:r>
              <a:rPr lang="ru-RU" dirty="0" smtClean="0">
                <a:latin typeface="Times New Roman" pitchFamily="18" charset="0"/>
                <a:cs typeface="Times New Roman" pitchFamily="18" charset="0"/>
              </a:rPr>
              <a:t>человека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lnSpc>
                <a:spcPct val="110000"/>
              </a:lnSpc>
              <a:spcBef>
                <a:spcPts val="600"/>
              </a:spcBef>
              <a:spcAft>
                <a:spcPts val="600"/>
              </a:spcAft>
            </a:pPr>
            <a:r>
              <a:rPr lang="ru-RU" dirty="0">
                <a:latin typeface="Times New Roman" pitchFamily="18" charset="0"/>
                <a:cs typeface="Times New Roman" pitchFamily="18" charset="0"/>
              </a:rPr>
              <a:t>проблема совести и ответственности человека за свои поступки (К чему может </a:t>
            </a:r>
            <a:r>
              <a:rPr lang="ru-RU" dirty="0" smtClean="0">
                <a:latin typeface="Times New Roman" pitchFamily="18" charset="0"/>
                <a:cs typeface="Times New Roman" pitchFamily="18" charset="0"/>
              </a:rPr>
              <a:t>привести </a:t>
            </a:r>
            <a:r>
              <a:rPr lang="ru-RU" dirty="0">
                <a:latin typeface="Times New Roman" pitchFamily="18" charset="0"/>
                <a:cs typeface="Times New Roman" pitchFamily="18" charset="0"/>
              </a:rPr>
              <a:t>халатное, равнодушное отношения человека к своему делу</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lnSpc>
                <a:spcPct val="110000"/>
              </a:lnSpc>
              <a:spcBef>
                <a:spcPts val="600"/>
              </a:spcBef>
              <a:spcAft>
                <a:spcPts val="600"/>
              </a:spcAft>
            </a:pPr>
            <a:r>
              <a:rPr lang="ru-RU" dirty="0">
                <a:latin typeface="Times New Roman" pitchFamily="18" charset="0"/>
                <a:cs typeface="Times New Roman" pitchFamily="18" charset="0"/>
              </a:rPr>
              <a:t>проблема человеческого упорства в достижении поставленных целей;</a:t>
            </a:r>
          </a:p>
          <a:p>
            <a:pPr lvl="0">
              <a:lnSpc>
                <a:spcPct val="110000"/>
              </a:lnSpc>
              <a:spcBef>
                <a:spcPts val="600"/>
              </a:spcBef>
              <a:spcAft>
                <a:spcPts val="600"/>
              </a:spcAft>
            </a:pPr>
            <a:r>
              <a:rPr lang="ru-RU" dirty="0">
                <a:latin typeface="Times New Roman" pitchFamily="18" charset="0"/>
                <a:cs typeface="Times New Roman" pitchFamily="18" charset="0"/>
              </a:rPr>
              <a:t>проблема человеческого благородства (В чем заключается истинное величие человека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endParaRPr lang="ru-RU" dirty="0"/>
          </a:p>
        </p:txBody>
      </p:sp>
    </p:spTree>
  </p:cSld>
  <p:clrMapOvr>
    <a:masterClrMapping/>
  </p:clrMapOvr>
  <p:transition>
    <p:pull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929718" cy="6286544"/>
          </a:xfrm>
        </p:spPr>
        <p:txBody>
          <a:bodyPr>
            <a:normAutofit fontScale="62500" lnSpcReduction="20000"/>
          </a:bodyPr>
          <a:lstStyle/>
          <a:p>
            <a:pPr>
              <a:lnSpc>
                <a:spcPct val="120000"/>
              </a:lnSpc>
              <a:spcBef>
                <a:spcPts val="0"/>
              </a:spcBef>
              <a:spcAft>
                <a:spcPts val="600"/>
              </a:spcAft>
              <a:buNone/>
            </a:pPr>
            <a:r>
              <a:rPr lang="ru-RU" b="1" dirty="0" smtClean="0">
                <a:latin typeface="Times New Roman" pitchFamily="18" charset="0"/>
                <a:cs typeface="Times New Roman" pitchFamily="18" charset="0"/>
              </a:rPr>
              <a:t>6. Честь </a:t>
            </a:r>
            <a:r>
              <a:rPr lang="ru-RU" b="1" dirty="0">
                <a:latin typeface="Times New Roman" pitchFamily="18" charset="0"/>
                <a:cs typeface="Times New Roman" pitchFamily="18" charset="0"/>
              </a:rPr>
              <a:t>и человеческое достоинство:</a:t>
            </a:r>
            <a:endParaRPr lang="ru-RU" dirty="0">
              <a:latin typeface="Times New Roman" pitchFamily="18" charset="0"/>
              <a:cs typeface="Times New Roman" pitchFamily="18" charset="0"/>
            </a:endParaRPr>
          </a:p>
          <a:p>
            <a:pPr lvl="0">
              <a:lnSpc>
                <a:spcPct val="120000"/>
              </a:lnSpc>
              <a:spcBef>
                <a:spcPts val="0"/>
              </a:spcBef>
              <a:spcAft>
                <a:spcPts val="600"/>
              </a:spcAft>
            </a:pPr>
            <a:r>
              <a:rPr lang="ru-RU" dirty="0">
                <a:latin typeface="Times New Roman" pitchFamily="18" charset="0"/>
                <a:cs typeface="Times New Roman" pitchFamily="18" charset="0"/>
              </a:rPr>
              <a:t>проблема утраты моральных ценностей (К чему приводит утрата моральных </a:t>
            </a:r>
            <a:r>
              <a:rPr lang="ru-RU" dirty="0" smtClean="0">
                <a:latin typeface="Times New Roman" pitchFamily="18" charset="0"/>
                <a:cs typeface="Times New Roman" pitchFamily="18" charset="0"/>
              </a:rPr>
              <a:t>ценностей</a:t>
            </a:r>
            <a:r>
              <a:rPr lang="ru-RU" dirty="0">
                <a:latin typeface="Times New Roman" pitchFamily="18" charset="0"/>
                <a:cs typeface="Times New Roman" pitchFamily="18" charset="0"/>
              </a:rPr>
              <a:t>?);</a:t>
            </a:r>
          </a:p>
          <a:p>
            <a:pPr lvl="0">
              <a:lnSpc>
                <a:spcPct val="120000"/>
              </a:lnSpc>
              <a:spcBef>
                <a:spcPts val="0"/>
              </a:spcBef>
              <a:spcAft>
                <a:spcPts val="600"/>
              </a:spcAft>
            </a:pPr>
            <a:r>
              <a:rPr lang="ru-RU" dirty="0">
                <a:latin typeface="Times New Roman" pitchFamily="18" charset="0"/>
                <a:cs typeface="Times New Roman" pitchFamily="18" charset="0"/>
              </a:rPr>
              <a:t>проблема защиты чести и собственного достоинства;</a:t>
            </a:r>
          </a:p>
          <a:p>
            <a:pPr lvl="0">
              <a:lnSpc>
                <a:spcPct val="120000"/>
              </a:lnSpc>
              <a:spcBef>
                <a:spcPts val="0"/>
              </a:spcBef>
              <a:spcAft>
                <a:spcPts val="600"/>
              </a:spcAft>
            </a:pPr>
            <a:r>
              <a:rPr lang="ru-RU" dirty="0">
                <a:latin typeface="Times New Roman" pitchFamily="18" charset="0"/>
                <a:cs typeface="Times New Roman" pitchFamily="18" charset="0"/>
              </a:rPr>
              <a:t>проблема истинных и ложных жизненных ценностей</a:t>
            </a:r>
            <a:r>
              <a:rPr lang="ru-RU" dirty="0" smtClean="0">
                <a:latin typeface="Times New Roman" pitchFamily="18" charset="0"/>
                <a:cs typeface="Times New Roman" pitchFamily="18" charset="0"/>
              </a:rPr>
              <a:t>.</a:t>
            </a:r>
          </a:p>
          <a:p>
            <a:pPr lvl="0">
              <a:lnSpc>
                <a:spcPct val="120000"/>
              </a:lnSpc>
              <a:spcBef>
                <a:spcPts val="0"/>
              </a:spcBef>
              <a:spcAft>
                <a:spcPts val="600"/>
              </a:spcAft>
              <a:buNone/>
            </a:pPr>
            <a:endParaRPr lang="ru-RU" dirty="0">
              <a:latin typeface="Times New Roman" pitchFamily="18" charset="0"/>
              <a:cs typeface="Times New Roman" pitchFamily="18" charset="0"/>
            </a:endParaRPr>
          </a:p>
          <a:p>
            <a:pPr>
              <a:lnSpc>
                <a:spcPct val="120000"/>
              </a:lnSpc>
              <a:spcBef>
                <a:spcPts val="0"/>
              </a:spcBef>
              <a:spcAft>
                <a:spcPts val="600"/>
              </a:spcAft>
              <a:buNone/>
            </a:pPr>
            <a:r>
              <a:rPr lang="ru-RU" b="1" dirty="0">
                <a:latin typeface="Times New Roman" pitchFamily="18" charset="0"/>
                <a:cs typeface="Times New Roman" pitchFamily="18" charset="0"/>
              </a:rPr>
              <a:t>7.	Отношения человека с другими людьми:</a:t>
            </a:r>
            <a:endParaRPr lang="ru-RU" dirty="0">
              <a:latin typeface="Times New Roman" pitchFamily="18" charset="0"/>
              <a:cs typeface="Times New Roman" pitchFamily="18" charset="0"/>
            </a:endParaRPr>
          </a:p>
          <a:p>
            <a:pPr lvl="0">
              <a:lnSpc>
                <a:spcPct val="120000"/>
              </a:lnSpc>
              <a:spcBef>
                <a:spcPts val="0"/>
              </a:spcBef>
              <a:spcAft>
                <a:spcPts val="600"/>
              </a:spcAft>
            </a:pPr>
            <a:r>
              <a:rPr lang="ru-RU" dirty="0">
                <a:latin typeface="Times New Roman" pitchFamily="18" charset="0"/>
                <a:cs typeface="Times New Roman" pitchFamily="18" charset="0"/>
              </a:rPr>
              <a:t>проблема преодоления эгоизма в отношениях с другими людьми;</a:t>
            </a:r>
          </a:p>
          <a:p>
            <a:pPr lvl="0">
              <a:lnSpc>
                <a:spcPct val="120000"/>
              </a:lnSpc>
              <a:spcBef>
                <a:spcPts val="0"/>
              </a:spcBef>
              <a:spcAft>
                <a:spcPts val="600"/>
              </a:spcAft>
            </a:pPr>
            <a:r>
              <a:rPr lang="ru-RU" dirty="0">
                <a:latin typeface="Times New Roman" pitchFamily="18" charset="0"/>
                <a:cs typeface="Times New Roman" pitchFamily="18" charset="0"/>
              </a:rPr>
              <a:t>проблема самоотдачи в отношениях с человеком, которого считаешь другом;</a:t>
            </a:r>
          </a:p>
          <a:p>
            <a:pPr lvl="0">
              <a:lnSpc>
                <a:spcPct val="120000"/>
              </a:lnSpc>
              <a:spcBef>
                <a:spcPts val="0"/>
              </a:spcBef>
              <a:spcAft>
                <a:spcPts val="600"/>
              </a:spcAft>
            </a:pPr>
            <a:r>
              <a:rPr lang="ru-RU" dirty="0">
                <a:latin typeface="Times New Roman" pitchFamily="18" charset="0"/>
                <a:cs typeface="Times New Roman" pitchFamily="18" charset="0"/>
              </a:rPr>
              <a:t>проблема истинной дружбы;</a:t>
            </a:r>
          </a:p>
          <a:p>
            <a:pPr lvl="0">
              <a:lnSpc>
                <a:spcPct val="120000"/>
              </a:lnSpc>
              <a:spcBef>
                <a:spcPts val="0"/>
              </a:spcBef>
              <a:spcAft>
                <a:spcPts val="600"/>
              </a:spcAft>
            </a:pPr>
            <a:r>
              <a:rPr lang="ru-RU" dirty="0">
                <a:latin typeface="Times New Roman" pitchFamily="18" charset="0"/>
                <a:cs typeface="Times New Roman" pitchFamily="18" charset="0"/>
              </a:rPr>
              <a:t>проблема проявления грубости людей по отношению друг к другу (Как действуют </a:t>
            </a:r>
            <a:r>
              <a:rPr lang="ru-RU" dirty="0" smtClean="0">
                <a:latin typeface="Times New Roman" pitchFamily="18" charset="0"/>
                <a:cs typeface="Times New Roman" pitchFamily="18" charset="0"/>
              </a:rPr>
              <a:t>на</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людей </a:t>
            </a:r>
            <a:r>
              <a:rPr lang="ru-RU" dirty="0">
                <a:latin typeface="Times New Roman" pitchFamily="18" charset="0"/>
                <a:cs typeface="Times New Roman" pitchFamily="18" charset="0"/>
              </a:rPr>
              <a:t>проявления грубости? Можно ли противостоять ее проявлению?);</a:t>
            </a:r>
          </a:p>
          <a:p>
            <a:pPr lvl="0">
              <a:lnSpc>
                <a:spcPct val="120000"/>
              </a:lnSpc>
              <a:spcBef>
                <a:spcPts val="0"/>
              </a:spcBef>
              <a:spcAft>
                <a:spcPts val="600"/>
              </a:spcAft>
            </a:pPr>
            <a:r>
              <a:rPr lang="ru-RU" dirty="0">
                <a:latin typeface="Times New Roman" pitchFamily="18" charset="0"/>
                <a:cs typeface="Times New Roman" pitchFamily="18" charset="0"/>
              </a:rPr>
              <a:t>проблема отношения к пожилым людям (Что нужно сделать, чтобы пожилой </a:t>
            </a:r>
            <a:r>
              <a:rPr lang="ru-RU" dirty="0" smtClean="0">
                <a:latin typeface="Times New Roman" pitchFamily="18" charset="0"/>
                <a:cs typeface="Times New Roman" pitchFamily="18" charset="0"/>
              </a:rPr>
              <a:t>человек</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почувствовал </a:t>
            </a:r>
            <a:r>
              <a:rPr lang="ru-RU" dirty="0">
                <a:latin typeface="Times New Roman" pitchFamily="18" charset="0"/>
                <a:cs typeface="Times New Roman" pitchFamily="18" charset="0"/>
              </a:rPr>
              <a:t>себя необходимым своим близким и был счастлив?);</a:t>
            </a:r>
          </a:p>
          <a:p>
            <a:pPr lvl="0">
              <a:lnSpc>
                <a:spcPct val="120000"/>
              </a:lnSpc>
              <a:spcBef>
                <a:spcPts val="0"/>
              </a:spcBef>
              <a:spcAft>
                <a:spcPts val="600"/>
              </a:spcAft>
            </a:pPr>
            <a:r>
              <a:rPr lang="ru-RU" dirty="0">
                <a:latin typeface="Times New Roman" pitchFamily="18" charset="0"/>
                <a:cs typeface="Times New Roman" pitchFamily="18" charset="0"/>
              </a:rPr>
              <a:t>проблема помощи отчаявшемуся человеку обрести веру в себя.</a:t>
            </a:r>
          </a:p>
          <a:p>
            <a:endParaRPr lang="ru-RU" dirty="0"/>
          </a:p>
        </p:txBody>
      </p:sp>
    </p:spTree>
  </p:cSld>
  <p:clrMapOvr>
    <a:masterClrMapping/>
  </p:clrMapOvr>
  <p:transition>
    <p:pull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7500" lnSpcReduction="20000"/>
          </a:bodyPr>
          <a:lstStyle/>
          <a:p>
            <a:pPr>
              <a:lnSpc>
                <a:spcPct val="120000"/>
              </a:lnSpc>
              <a:spcBef>
                <a:spcPts val="0"/>
              </a:spcBef>
              <a:spcAft>
                <a:spcPts val="600"/>
              </a:spcAft>
              <a:buNone/>
            </a:pPr>
            <a:r>
              <a:rPr lang="ru-RU" sz="2900" b="1" dirty="0">
                <a:latin typeface="Times New Roman" pitchFamily="18" charset="0"/>
                <a:cs typeface="Times New Roman" pitchFamily="18" charset="0"/>
              </a:rPr>
              <a:t>8.	Восприятие человеком окружающего мира</a:t>
            </a:r>
            <a:endParaRPr lang="ru-RU" sz="2900" dirty="0">
              <a:latin typeface="Times New Roman" pitchFamily="18" charset="0"/>
              <a:cs typeface="Times New Roman" pitchFamily="18" charset="0"/>
            </a:endParaRPr>
          </a:p>
          <a:p>
            <a:pPr lvl="0">
              <a:lnSpc>
                <a:spcPct val="120000"/>
              </a:lnSpc>
              <a:spcBef>
                <a:spcPts val="0"/>
              </a:spcBef>
              <a:spcAft>
                <a:spcPts val="600"/>
              </a:spcAft>
            </a:pPr>
            <a:r>
              <a:rPr lang="ru-RU" sz="2900" dirty="0">
                <a:latin typeface="Times New Roman" pitchFamily="18" charset="0"/>
                <a:cs typeface="Times New Roman" pitchFamily="18" charset="0"/>
              </a:rPr>
              <a:t>проблема утраты современным человеком способности радоваться жизни из-за </a:t>
            </a:r>
            <a:r>
              <a:rPr lang="ru-RU" sz="2900" dirty="0" smtClean="0">
                <a:latin typeface="Times New Roman" pitchFamily="18" charset="0"/>
                <a:cs typeface="Times New Roman" pitchFamily="18" charset="0"/>
              </a:rPr>
              <a:t>мелких бытовых </a:t>
            </a:r>
            <a:r>
              <a:rPr lang="ru-RU" sz="2900" dirty="0">
                <a:latin typeface="Times New Roman" pitchFamily="18" charset="0"/>
                <a:cs typeface="Times New Roman" pitchFamily="18" charset="0"/>
              </a:rPr>
              <a:t>неурядиц;</a:t>
            </a:r>
          </a:p>
          <a:p>
            <a:pPr lvl="0">
              <a:lnSpc>
                <a:spcPct val="120000"/>
              </a:lnSpc>
              <a:spcBef>
                <a:spcPts val="0"/>
              </a:spcBef>
              <a:spcAft>
                <a:spcPts val="600"/>
              </a:spcAft>
            </a:pPr>
            <a:r>
              <a:rPr lang="ru-RU" sz="2900" dirty="0">
                <a:latin typeface="Times New Roman" pitchFamily="18" charset="0"/>
                <a:cs typeface="Times New Roman" pitchFamily="18" charset="0"/>
              </a:rPr>
              <a:t>проблема обретения радостного мировосприятия (Почему нужно учиться культуре </a:t>
            </a:r>
            <a:r>
              <a:rPr lang="ru-RU" sz="2900" dirty="0" smtClean="0">
                <a:latin typeface="Times New Roman" pitchFamily="18" charset="0"/>
                <a:cs typeface="Times New Roman" pitchFamily="18" charset="0"/>
              </a:rPr>
              <a:t>радости</a:t>
            </a:r>
            <a:r>
              <a:rPr lang="ru-RU" sz="2900" dirty="0" smtClean="0">
                <a:latin typeface="Times New Roman" pitchFamily="18" charset="0"/>
                <a:cs typeface="Times New Roman" pitchFamily="18" charset="0"/>
              </a:rPr>
              <a:t>?).</a:t>
            </a:r>
            <a:endParaRPr lang="en-US" sz="2900" dirty="0" smtClean="0">
              <a:latin typeface="Times New Roman" pitchFamily="18" charset="0"/>
              <a:cs typeface="Times New Roman" pitchFamily="18" charset="0"/>
            </a:endParaRPr>
          </a:p>
          <a:p>
            <a:pPr lvl="0">
              <a:lnSpc>
                <a:spcPct val="120000"/>
              </a:lnSpc>
              <a:spcBef>
                <a:spcPts val="0"/>
              </a:spcBef>
              <a:spcAft>
                <a:spcPts val="600"/>
              </a:spcAft>
              <a:buNone/>
            </a:pPr>
            <a:endParaRPr lang="ru-RU" sz="2900" dirty="0">
              <a:latin typeface="Times New Roman" pitchFamily="18" charset="0"/>
              <a:cs typeface="Times New Roman" pitchFamily="18" charset="0"/>
            </a:endParaRPr>
          </a:p>
          <a:p>
            <a:pPr>
              <a:lnSpc>
                <a:spcPct val="120000"/>
              </a:lnSpc>
              <a:spcBef>
                <a:spcPts val="0"/>
              </a:spcBef>
              <a:spcAft>
                <a:spcPts val="600"/>
              </a:spcAft>
              <a:buNone/>
            </a:pPr>
            <a:r>
              <a:rPr lang="ru-RU" sz="2900" b="1" dirty="0">
                <a:latin typeface="Times New Roman" pitchFamily="18" charset="0"/>
                <a:cs typeface="Times New Roman" pitchFamily="18" charset="0"/>
              </a:rPr>
              <a:t>9.	Одиночество человека</a:t>
            </a:r>
            <a:endParaRPr lang="ru-RU" sz="2900" dirty="0">
              <a:latin typeface="Times New Roman" pitchFamily="18" charset="0"/>
              <a:cs typeface="Times New Roman" pitchFamily="18" charset="0"/>
            </a:endParaRPr>
          </a:p>
          <a:p>
            <a:pPr lvl="0">
              <a:lnSpc>
                <a:spcPct val="120000"/>
              </a:lnSpc>
              <a:spcBef>
                <a:spcPts val="0"/>
              </a:spcBef>
              <a:spcAft>
                <a:spcPts val="600"/>
              </a:spcAft>
            </a:pPr>
            <a:r>
              <a:rPr lang="ru-RU" sz="2900" dirty="0">
                <a:latin typeface="Times New Roman" pitchFamily="18" charset="0"/>
                <a:cs typeface="Times New Roman" pitchFamily="18" charset="0"/>
              </a:rPr>
              <a:t>проблема одиночества человека (Когда и почему человек чувствует себя одиноким? </a:t>
            </a:r>
            <a:r>
              <a:rPr lang="ru-RU" sz="2900" dirty="0" smtClean="0">
                <a:latin typeface="Times New Roman" pitchFamily="18" charset="0"/>
                <a:cs typeface="Times New Roman" pitchFamily="18" charset="0"/>
              </a:rPr>
              <a:t>Как можно </a:t>
            </a:r>
            <a:r>
              <a:rPr lang="ru-RU" sz="2900" dirty="0">
                <a:latin typeface="Times New Roman" pitchFamily="18" charset="0"/>
                <a:cs typeface="Times New Roman" pitchFamily="18" charset="0"/>
              </a:rPr>
              <a:t>помочь ему избавиться от этого чувства?);</a:t>
            </a:r>
          </a:p>
          <a:p>
            <a:pPr lvl="0">
              <a:lnSpc>
                <a:spcPct val="120000"/>
              </a:lnSpc>
              <a:spcBef>
                <a:spcPts val="0"/>
              </a:spcBef>
              <a:spcAft>
                <a:spcPts val="600"/>
              </a:spcAft>
            </a:pPr>
            <a:r>
              <a:rPr lang="ru-RU" sz="2900" dirty="0">
                <a:latin typeface="Times New Roman" pitchFamily="18" charset="0"/>
                <a:cs typeface="Times New Roman" pitchFamily="18" charset="0"/>
              </a:rPr>
              <a:t>проблема одиночества ребенка в мире взрослых людей (Почему недопустимо, чтобы </a:t>
            </a:r>
            <a:r>
              <a:rPr lang="ru-RU" sz="2900" dirty="0" smtClean="0">
                <a:latin typeface="Times New Roman" pitchFamily="18" charset="0"/>
                <a:cs typeface="Times New Roman" pitchFamily="18" charset="0"/>
              </a:rPr>
              <a:t>ребенок </a:t>
            </a:r>
            <a:r>
              <a:rPr lang="ru-RU" sz="2900" dirty="0">
                <a:latin typeface="Times New Roman" pitchFamily="18" charset="0"/>
                <a:cs typeface="Times New Roman" pitchFamily="18" charset="0"/>
              </a:rPr>
              <a:t>ощущал себя одиноким?);</a:t>
            </a:r>
          </a:p>
          <a:p>
            <a:pPr lvl="0">
              <a:lnSpc>
                <a:spcPct val="120000"/>
              </a:lnSpc>
              <a:spcBef>
                <a:spcPts val="0"/>
              </a:spcBef>
              <a:spcAft>
                <a:spcPts val="600"/>
              </a:spcAft>
            </a:pPr>
            <a:r>
              <a:rPr lang="ru-RU" sz="2900" dirty="0">
                <a:latin typeface="Times New Roman" pitchFamily="18" charset="0"/>
                <a:cs typeface="Times New Roman" pitchFamily="18" charset="0"/>
              </a:rPr>
              <a:t>проблема одинокой старости.</a:t>
            </a:r>
          </a:p>
          <a:p>
            <a:endParaRPr lang="ru-RU" dirty="0"/>
          </a:p>
        </p:txBody>
      </p:sp>
    </p:spTree>
  </p:cSld>
  <p:clrMapOvr>
    <a:masterClrMapping/>
  </p:clrMapOvr>
  <p:transition>
    <p:pull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929718" cy="6500834"/>
          </a:xfrm>
        </p:spPr>
        <p:txBody>
          <a:bodyPr>
            <a:normAutofit fontScale="92500" lnSpcReduction="10000"/>
          </a:bodyPr>
          <a:lstStyle/>
          <a:p>
            <a:pPr>
              <a:lnSpc>
                <a:spcPct val="110000"/>
              </a:lnSpc>
              <a:spcBef>
                <a:spcPts val="0"/>
              </a:spcBef>
              <a:spcAft>
                <a:spcPts val="600"/>
              </a:spcAft>
              <a:buNone/>
            </a:pPr>
            <a:r>
              <a:rPr lang="ru-RU" sz="2000" b="1" dirty="0">
                <a:latin typeface="Times New Roman" pitchFamily="18" charset="0"/>
                <a:cs typeface="Times New Roman" pitchFamily="18" charset="0"/>
              </a:rPr>
              <a:t>10.	Человек и искусство</a:t>
            </a:r>
            <a:endParaRPr lang="ru-RU" sz="2000" dirty="0">
              <a:latin typeface="Times New Roman" pitchFamily="18" charset="0"/>
              <a:cs typeface="Times New Roman" pitchFamily="18" charset="0"/>
            </a:endParaRPr>
          </a:p>
          <a:p>
            <a:pPr lvl="0">
              <a:lnSpc>
                <a:spcPct val="110000"/>
              </a:lnSpc>
              <a:spcBef>
                <a:spcPts val="0"/>
              </a:spcBef>
              <a:spcAft>
                <a:spcPts val="600"/>
              </a:spcAft>
            </a:pPr>
            <a:r>
              <a:rPr lang="ru-RU" sz="2000" dirty="0">
                <a:latin typeface="Times New Roman" pitchFamily="18" charset="0"/>
                <a:cs typeface="Times New Roman" pitchFamily="18" charset="0"/>
              </a:rPr>
              <a:t>проблема неоднозначного восприятия искусства разными людьми </a:t>
            </a:r>
            <a:r>
              <a:rPr lang="ru-RU" sz="2000" dirty="0" smtClean="0">
                <a:latin typeface="Times New Roman" pitchFamily="18" charset="0"/>
                <a:cs typeface="Times New Roman" pitchFamily="18" charset="0"/>
              </a:rPr>
              <a:t>( Почему </a:t>
            </a:r>
            <a:r>
              <a:rPr lang="ru-RU" sz="2000" dirty="0">
                <a:latin typeface="Times New Roman" pitchFamily="18" charset="0"/>
                <a:cs typeface="Times New Roman" pitchFamily="18" charset="0"/>
              </a:rPr>
              <a:t>одни </a:t>
            </a:r>
            <a:r>
              <a:rPr lang="ru-RU" sz="2000" dirty="0" smtClean="0">
                <a:latin typeface="Times New Roman" pitchFamily="18" charset="0"/>
                <a:cs typeface="Times New Roman" pitchFamily="18" charset="0"/>
              </a:rPr>
              <a:t>люди погружаются </a:t>
            </a:r>
            <a:r>
              <a:rPr lang="ru-RU" sz="2000" dirty="0">
                <a:latin typeface="Times New Roman" pitchFamily="18" charset="0"/>
                <a:cs typeface="Times New Roman" pitchFamily="18" charset="0"/>
              </a:rPr>
              <a:t>в мир, созданный художником, а другие остаются глухи к прекрасному?);</a:t>
            </a:r>
          </a:p>
          <a:p>
            <a:pPr lvl="0">
              <a:lnSpc>
                <a:spcPct val="110000"/>
              </a:lnSpc>
              <a:spcBef>
                <a:spcPts val="0"/>
              </a:spcBef>
              <a:spcAft>
                <a:spcPts val="600"/>
              </a:spcAft>
            </a:pPr>
            <a:r>
              <a:rPr lang="ru-RU" sz="2000" dirty="0">
                <a:latin typeface="Times New Roman" pitchFamily="18" charset="0"/>
                <a:cs typeface="Times New Roman" pitchFamily="18" charset="0"/>
              </a:rPr>
              <a:t>проблема назначения подлинного искусства (Какое искусство необходимо обществу?);</a:t>
            </a:r>
          </a:p>
          <a:p>
            <a:pPr lvl="0">
              <a:lnSpc>
                <a:spcPct val="110000"/>
              </a:lnSpc>
              <a:spcBef>
                <a:spcPts val="0"/>
              </a:spcBef>
              <a:spcAft>
                <a:spcPts val="600"/>
              </a:spcAft>
            </a:pPr>
            <a:r>
              <a:rPr lang="ru-RU" sz="2000" dirty="0">
                <a:latin typeface="Times New Roman" pitchFamily="18" charset="0"/>
                <a:cs typeface="Times New Roman" pitchFamily="18" charset="0"/>
              </a:rPr>
              <a:t>проблема восприятия музыки человеком</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lvl="0">
              <a:lnSpc>
                <a:spcPct val="110000"/>
              </a:lnSpc>
              <a:spcBef>
                <a:spcPts val="0"/>
              </a:spcBef>
              <a:spcAft>
                <a:spcPts val="600"/>
              </a:spcAft>
            </a:pPr>
            <a:endParaRPr lang="ru-RU" sz="2000" dirty="0">
              <a:latin typeface="Times New Roman" pitchFamily="18" charset="0"/>
              <a:cs typeface="Times New Roman" pitchFamily="18" charset="0"/>
            </a:endParaRPr>
          </a:p>
          <a:p>
            <a:pPr>
              <a:lnSpc>
                <a:spcPct val="110000"/>
              </a:lnSpc>
              <a:spcBef>
                <a:spcPts val="0"/>
              </a:spcBef>
              <a:spcAft>
                <a:spcPts val="600"/>
              </a:spcAft>
              <a:buNone/>
            </a:pPr>
            <a:r>
              <a:rPr lang="ru-RU" sz="2000" b="1" dirty="0">
                <a:latin typeface="Times New Roman" pitchFamily="18" charset="0"/>
                <a:cs typeface="Times New Roman" pitchFamily="18" charset="0"/>
              </a:rPr>
              <a:t>11.	Отношение человека к миру природы</a:t>
            </a:r>
            <a:endParaRPr lang="ru-RU" sz="2000" dirty="0">
              <a:latin typeface="Times New Roman" pitchFamily="18" charset="0"/>
              <a:cs typeface="Times New Roman" pitchFamily="18" charset="0"/>
            </a:endParaRPr>
          </a:p>
          <a:p>
            <a:pPr lvl="0">
              <a:lnSpc>
                <a:spcPct val="110000"/>
              </a:lnSpc>
              <a:spcBef>
                <a:spcPts val="0"/>
              </a:spcBef>
              <a:spcAft>
                <a:spcPts val="600"/>
              </a:spcAft>
            </a:pPr>
            <a:r>
              <a:rPr lang="ru-RU" sz="2000" dirty="0">
                <a:latin typeface="Times New Roman" pitchFamily="18" charset="0"/>
                <a:cs typeface="Times New Roman" pitchFamily="18" charset="0"/>
              </a:rPr>
              <a:t>проблема бездушного, потребительского, безжалостного отношения человека к </a:t>
            </a:r>
            <a:r>
              <a:rPr lang="ru-RU" sz="2000" dirty="0" smtClean="0">
                <a:latin typeface="Times New Roman" pitchFamily="18" charset="0"/>
                <a:cs typeface="Times New Roman" pitchFamily="18" charset="0"/>
              </a:rPr>
              <a:t>миру природы</a:t>
            </a:r>
            <a:r>
              <a:rPr lang="ru-RU" sz="2000" dirty="0">
                <a:latin typeface="Times New Roman" pitchFamily="18" charset="0"/>
                <a:cs typeface="Times New Roman" pitchFamily="18" charset="0"/>
              </a:rPr>
              <a:t>;</a:t>
            </a:r>
          </a:p>
          <a:p>
            <a:pPr lvl="0">
              <a:lnSpc>
                <a:spcPct val="110000"/>
              </a:lnSpc>
              <a:spcBef>
                <a:spcPts val="0"/>
              </a:spcBef>
              <a:spcAft>
                <a:spcPts val="600"/>
              </a:spcAft>
            </a:pPr>
            <a:r>
              <a:rPr lang="ru-RU" sz="2000" dirty="0">
                <a:latin typeface="Times New Roman" pitchFamily="18" charset="0"/>
                <a:cs typeface="Times New Roman" pitchFamily="18" charset="0"/>
              </a:rPr>
              <a:t>проблема восприимчивости или невосприимчивости человека к красоте природы;</a:t>
            </a:r>
          </a:p>
          <a:p>
            <a:pPr lvl="0">
              <a:lnSpc>
                <a:spcPct val="110000"/>
              </a:lnSpc>
              <a:spcBef>
                <a:spcPts val="0"/>
              </a:spcBef>
              <a:spcAft>
                <a:spcPts val="600"/>
              </a:spcAft>
            </a:pPr>
            <a:r>
              <a:rPr lang="ru-RU" sz="2000" dirty="0">
                <a:latin typeface="Times New Roman" pitchFamily="18" charset="0"/>
                <a:cs typeface="Times New Roman" pitchFamily="18" charset="0"/>
              </a:rPr>
              <a:t>проблема влияния красоты природы на настроение и образ мыслей человека;</a:t>
            </a:r>
          </a:p>
          <a:p>
            <a:pPr lvl="0">
              <a:lnSpc>
                <a:spcPct val="110000"/>
              </a:lnSpc>
              <a:spcBef>
                <a:spcPts val="0"/>
              </a:spcBef>
              <a:spcAft>
                <a:spcPts val="600"/>
              </a:spcAft>
            </a:pPr>
            <a:r>
              <a:rPr lang="ru-RU" sz="2000" dirty="0">
                <a:latin typeface="Times New Roman" pitchFamily="18" charset="0"/>
                <a:cs typeface="Times New Roman" pitchFamily="18" charset="0"/>
              </a:rPr>
              <a:t>проблема негативного воздействия научно-технического процесса на </a:t>
            </a:r>
            <a:r>
              <a:rPr lang="ru-RU" sz="2000" dirty="0" smtClean="0">
                <a:latin typeface="Times New Roman" pitchFamily="18" charset="0"/>
                <a:cs typeface="Times New Roman" pitchFamily="18" charset="0"/>
              </a:rPr>
              <a:t>взаимоотношения человека </a:t>
            </a:r>
            <a:r>
              <a:rPr lang="ru-RU" sz="2000" dirty="0">
                <a:latin typeface="Times New Roman" pitchFamily="18" charset="0"/>
                <a:cs typeface="Times New Roman" pitchFamily="18" charset="0"/>
              </a:rPr>
              <a:t>и природы (В чем проявляется негативное влияние цивилизации на жизнь </a:t>
            </a:r>
            <a:r>
              <a:rPr lang="ru-RU" sz="2000" dirty="0" smtClean="0">
                <a:latin typeface="Times New Roman" pitchFamily="18" charset="0"/>
                <a:cs typeface="Times New Roman" pitchFamily="18" charset="0"/>
              </a:rPr>
              <a:t>человека</a:t>
            </a:r>
            <a:r>
              <a:rPr lang="ru-RU" sz="2000" dirty="0">
                <a:latin typeface="Times New Roman" pitchFamily="18" charset="0"/>
                <a:cs typeface="Times New Roman" pitchFamily="18" charset="0"/>
              </a:rPr>
              <a:t>, его взаимоотношения с природой?);</a:t>
            </a:r>
          </a:p>
          <a:p>
            <a:pPr lvl="0">
              <a:lnSpc>
                <a:spcPct val="110000"/>
              </a:lnSpc>
              <a:spcBef>
                <a:spcPts val="0"/>
              </a:spcBef>
              <a:spcAft>
                <a:spcPts val="600"/>
              </a:spcAft>
            </a:pPr>
            <a:r>
              <a:rPr lang="ru-RU" sz="2000" dirty="0">
                <a:latin typeface="Times New Roman" pitchFamily="18" charset="0"/>
                <a:cs typeface="Times New Roman" pitchFamily="18" charset="0"/>
              </a:rPr>
              <a:t>проблема бездомных животных (обязан ли человек помогать бездомным животным?).</a:t>
            </a:r>
          </a:p>
          <a:p>
            <a:endParaRPr lang="ru-RU" sz="1800" dirty="0"/>
          </a:p>
        </p:txBody>
      </p:sp>
    </p:spTree>
  </p:cSld>
  <p:clrMapOvr>
    <a:masterClrMapping/>
  </p:clrMapOvr>
  <p:transition>
    <p:pull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857232"/>
            <a:ext cx="8401080" cy="5268931"/>
          </a:xfrm>
        </p:spPr>
        <p:txBody>
          <a:bodyPr>
            <a:normAutofit fontScale="70000" lnSpcReduction="20000"/>
          </a:bodyPr>
          <a:lstStyle/>
          <a:p>
            <a:pPr>
              <a:lnSpc>
                <a:spcPct val="120000"/>
              </a:lnSpc>
              <a:spcBef>
                <a:spcPts val="0"/>
              </a:spcBef>
              <a:spcAft>
                <a:spcPts val="600"/>
              </a:spcAft>
              <a:buNone/>
            </a:pPr>
            <a:r>
              <a:rPr lang="ru-RU" b="1" dirty="0" smtClean="0">
                <a:latin typeface="Times New Roman" pitchFamily="18" charset="0"/>
                <a:cs typeface="Times New Roman" pitchFamily="18" charset="0"/>
              </a:rPr>
              <a:t>12. Бережное </a:t>
            </a:r>
            <a:r>
              <a:rPr lang="ru-RU" b="1" dirty="0">
                <a:latin typeface="Times New Roman" pitchFamily="18" charset="0"/>
                <a:cs typeface="Times New Roman" pitchFamily="18" charset="0"/>
              </a:rPr>
              <a:t>отношение человека к языку.</a:t>
            </a:r>
            <a:endParaRPr lang="ru-RU" dirty="0">
              <a:latin typeface="Times New Roman" pitchFamily="18" charset="0"/>
              <a:cs typeface="Times New Roman" pitchFamily="18" charset="0"/>
            </a:endParaRPr>
          </a:p>
          <a:p>
            <a:pPr>
              <a:lnSpc>
                <a:spcPct val="120000"/>
              </a:lnSpc>
              <a:spcBef>
                <a:spcPts val="0"/>
              </a:spcBef>
              <a:spcAft>
                <a:spcPts val="600"/>
              </a:spcAft>
            </a:pPr>
            <a:r>
              <a:rPr lang="ru-RU" dirty="0" smtClean="0">
                <a:latin typeface="Times New Roman" pitchFamily="18" charset="0"/>
                <a:cs typeface="Times New Roman" pitchFamily="18" charset="0"/>
              </a:rPr>
              <a:t>проблема </a:t>
            </a:r>
            <a:r>
              <a:rPr lang="ru-RU" dirty="0">
                <a:latin typeface="Times New Roman" pitchFamily="18" charset="0"/>
                <a:cs typeface="Times New Roman" pitchFamily="18" charset="0"/>
              </a:rPr>
              <a:t>экологии языка (Какие изменения происходят в настоящее время в </a:t>
            </a:r>
            <a:r>
              <a:rPr lang="ru-RU" dirty="0" smtClean="0">
                <a:latin typeface="Times New Roman" pitchFamily="18" charset="0"/>
                <a:cs typeface="Times New Roman" pitchFamily="18" charset="0"/>
              </a:rPr>
              <a:t>русском</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языке</a:t>
            </a:r>
            <a:r>
              <a:rPr lang="ru-RU" dirty="0">
                <a:latin typeface="Times New Roman" pitchFamily="18" charset="0"/>
                <a:cs typeface="Times New Roman" pitchFamily="18" charset="0"/>
              </a:rPr>
              <a:t>? Как относятся современные россияне к культуре своей речи? Почему </a:t>
            </a:r>
            <a:r>
              <a:rPr lang="ru-RU" dirty="0" smtClean="0">
                <a:latin typeface="Times New Roman" pitchFamily="18" charset="0"/>
                <a:cs typeface="Times New Roman" pitchFamily="18" charset="0"/>
              </a:rPr>
              <a:t>необходимо </a:t>
            </a:r>
            <a:r>
              <a:rPr lang="ru-RU" dirty="0">
                <a:latin typeface="Times New Roman" pitchFamily="18" charset="0"/>
                <a:cs typeface="Times New Roman" pitchFamily="18" charset="0"/>
              </a:rPr>
              <a:t>предпринимать экстренные меры по сохранению и поддержанию чистоты и </a:t>
            </a:r>
            <a:r>
              <a:rPr lang="ru-RU" dirty="0" smtClean="0">
                <a:latin typeface="Times New Roman" pitchFamily="18" charset="0"/>
                <a:cs typeface="Times New Roman" pitchFamily="18" charset="0"/>
              </a:rPr>
              <a:t>правильности </a:t>
            </a:r>
            <a:r>
              <a:rPr lang="ru-RU" dirty="0">
                <a:latin typeface="Times New Roman" pitchFamily="18" charset="0"/>
                <a:cs typeface="Times New Roman" pitchFamily="18" charset="0"/>
              </a:rPr>
              <a:t>русской речи</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20000"/>
              </a:lnSpc>
              <a:spcBef>
                <a:spcPts val="0"/>
              </a:spcBef>
              <a:spcAft>
                <a:spcPts val="600"/>
              </a:spcAft>
            </a:pPr>
            <a:endParaRPr lang="ru-RU" dirty="0">
              <a:latin typeface="Times New Roman" pitchFamily="18" charset="0"/>
              <a:cs typeface="Times New Roman" pitchFamily="18" charset="0"/>
            </a:endParaRPr>
          </a:p>
          <a:p>
            <a:pPr>
              <a:lnSpc>
                <a:spcPct val="120000"/>
              </a:lnSpc>
              <a:spcBef>
                <a:spcPts val="0"/>
              </a:spcBef>
              <a:spcAft>
                <a:spcPts val="600"/>
              </a:spcAft>
              <a:buNone/>
            </a:pPr>
            <a:r>
              <a:rPr lang="ru-RU" b="1" dirty="0" smtClean="0">
                <a:latin typeface="Times New Roman" pitchFamily="18" charset="0"/>
                <a:cs typeface="Times New Roman" pitchFamily="18" charset="0"/>
              </a:rPr>
              <a:t>13. Человек </a:t>
            </a:r>
            <a:r>
              <a:rPr lang="ru-RU" b="1" dirty="0">
                <a:latin typeface="Times New Roman" pitchFamily="18" charset="0"/>
                <a:cs typeface="Times New Roman" pitchFamily="18" charset="0"/>
              </a:rPr>
              <a:t>и власть, которой он наделен</a:t>
            </a:r>
            <a:endParaRPr lang="ru-RU" dirty="0">
              <a:latin typeface="Times New Roman" pitchFamily="18" charset="0"/>
              <a:cs typeface="Times New Roman" pitchFamily="18" charset="0"/>
            </a:endParaRPr>
          </a:p>
          <a:p>
            <a:pPr>
              <a:lnSpc>
                <a:spcPct val="120000"/>
              </a:lnSpc>
              <a:spcBef>
                <a:spcPts val="0"/>
              </a:spcBef>
              <a:spcAft>
                <a:spcPts val="600"/>
              </a:spcAft>
            </a:pPr>
            <a:r>
              <a:rPr lang="ru-RU" dirty="0" smtClean="0">
                <a:latin typeface="Times New Roman" pitchFamily="18" charset="0"/>
                <a:cs typeface="Times New Roman" pitchFamily="18" charset="0"/>
              </a:rPr>
              <a:t>проблема </a:t>
            </a:r>
            <a:r>
              <a:rPr lang="ru-RU" dirty="0">
                <a:latin typeface="Times New Roman" pitchFamily="18" charset="0"/>
                <a:cs typeface="Times New Roman" pitchFamily="18" charset="0"/>
              </a:rPr>
              <a:t>влияния власти на характер и поступки человека, наделенного ею </a:t>
            </a:r>
            <a:endParaRPr lang="en-US" dirty="0" smtClean="0">
              <a:latin typeface="Times New Roman" pitchFamily="18" charset="0"/>
              <a:cs typeface="Times New Roman" pitchFamily="18" charset="0"/>
            </a:endParaRPr>
          </a:p>
          <a:p>
            <a:pPr>
              <a:lnSpc>
                <a:spcPct val="120000"/>
              </a:lnSpc>
              <a:spcBef>
                <a:spcPts val="0"/>
              </a:spcBef>
              <a:spcAft>
                <a:spcPts val="600"/>
              </a:spcAft>
            </a:pP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Как </a:t>
            </a:r>
            <a:r>
              <a:rPr lang="ru-RU" dirty="0" smtClean="0">
                <a:latin typeface="Times New Roman" pitchFamily="18" charset="0"/>
                <a:cs typeface="Times New Roman" pitchFamily="18" charset="0"/>
              </a:rPr>
              <a:t>должны </a:t>
            </a:r>
            <a:r>
              <a:rPr lang="ru-RU" dirty="0">
                <a:latin typeface="Times New Roman" pitchFamily="18" charset="0"/>
                <a:cs typeface="Times New Roman" pitchFamily="18" charset="0"/>
              </a:rPr>
              <a:t>вести себя по отношению к окружающим люди, получившие особые полномочия </a:t>
            </a:r>
            <a:r>
              <a:rPr lang="ru-RU" dirty="0" smtClean="0">
                <a:latin typeface="Times New Roman" pitchFamily="18" charset="0"/>
                <a:cs typeface="Times New Roman" pitchFamily="18" charset="0"/>
              </a:rPr>
              <a:t>и    </a:t>
            </a:r>
            <a:r>
              <a:rPr lang="ru-RU" dirty="0">
                <a:latin typeface="Times New Roman" pitchFamily="18" charset="0"/>
                <a:cs typeface="Times New Roman" pitchFamily="18" charset="0"/>
              </a:rPr>
              <a:t>привилегии? Почему даже минимальная власть делает некоторых людей жестокими и грубыми?).</a:t>
            </a:r>
          </a:p>
          <a:p>
            <a:endParaRPr lang="ru-RU" dirty="0"/>
          </a:p>
        </p:txBody>
      </p:sp>
    </p:spTree>
  </p:cSld>
  <p:clrMapOvr>
    <a:masterClrMapping/>
  </p:clrMapOvr>
  <p:transition>
    <p:pull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85860"/>
            <a:ext cx="8229600" cy="4525963"/>
          </a:xfrm>
        </p:spPr>
        <p:txBody>
          <a:bodyPr>
            <a:normAutofit fontScale="85000" lnSpcReduction="10000"/>
          </a:bodyPr>
          <a:lstStyle/>
          <a:p>
            <a:pPr>
              <a:lnSpc>
                <a:spcPct val="120000"/>
              </a:lnSpc>
              <a:spcBef>
                <a:spcPts val="0"/>
              </a:spcBef>
              <a:spcAft>
                <a:spcPts val="600"/>
              </a:spcAft>
              <a:buNone/>
            </a:pPr>
            <a:r>
              <a:rPr lang="ru-RU" b="1" dirty="0" smtClean="0">
                <a:latin typeface="Times New Roman" pitchFamily="18" charset="0"/>
                <a:cs typeface="Times New Roman" pitchFamily="18" charset="0"/>
              </a:rPr>
              <a:t>14. Сострадание </a:t>
            </a:r>
            <a:r>
              <a:rPr lang="ru-RU" b="1" dirty="0">
                <a:latin typeface="Times New Roman" pitchFamily="18" charset="0"/>
                <a:cs typeface="Times New Roman" pitchFamily="18" charset="0"/>
              </a:rPr>
              <a:t>окружающим</a:t>
            </a:r>
            <a:endParaRPr lang="ru-RU" dirty="0">
              <a:latin typeface="Times New Roman" pitchFamily="18" charset="0"/>
              <a:cs typeface="Times New Roman" pitchFamily="18" charset="0"/>
            </a:endParaRPr>
          </a:p>
          <a:p>
            <a:pPr lvl="0">
              <a:lnSpc>
                <a:spcPct val="120000"/>
              </a:lnSpc>
              <a:spcBef>
                <a:spcPts val="0"/>
              </a:spcBef>
              <a:spcAft>
                <a:spcPts val="600"/>
              </a:spcAft>
            </a:pPr>
            <a:r>
              <a:rPr lang="ru-RU" dirty="0">
                <a:latin typeface="Times New Roman" pitchFamily="18" charset="0"/>
                <a:cs typeface="Times New Roman" pitchFamily="18" charset="0"/>
              </a:rPr>
              <a:t>проблема наличия или отсутствия у человека способности к сочувствию </a:t>
            </a:r>
            <a:endParaRPr lang="en-US" dirty="0" smtClean="0">
              <a:latin typeface="Times New Roman" pitchFamily="18" charset="0"/>
              <a:cs typeface="Times New Roman" pitchFamily="18" charset="0"/>
            </a:endParaRPr>
          </a:p>
          <a:p>
            <a:pPr lvl="0">
              <a:lnSpc>
                <a:spcPct val="120000"/>
              </a:lnSpc>
              <a:spcBef>
                <a:spcPts val="0"/>
              </a:spcBef>
              <a:spcAft>
                <a:spcPts val="600"/>
              </a:spcAft>
            </a:pPr>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Как влияет </a:t>
            </a:r>
            <a:r>
              <a:rPr lang="ru-RU" dirty="0" smtClean="0">
                <a:latin typeface="Times New Roman" pitchFamily="18" charset="0"/>
                <a:cs typeface="Times New Roman" pitchFamily="18" charset="0"/>
              </a:rPr>
              <a:t>на</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жизнь </a:t>
            </a:r>
            <a:r>
              <a:rPr lang="ru-RU" dirty="0">
                <a:latin typeface="Times New Roman" pitchFamily="18" charset="0"/>
                <a:cs typeface="Times New Roman" pitchFamily="18" charset="0"/>
              </a:rPr>
              <a:t>человека обладание способностью к сочувствию или отсутствие у него </a:t>
            </a:r>
            <a:r>
              <a:rPr lang="ru-RU" dirty="0" smtClean="0">
                <a:latin typeface="Times New Roman" pitchFamily="18" charset="0"/>
                <a:cs typeface="Times New Roman" pitchFamily="18" charset="0"/>
              </a:rPr>
              <a:t>такой</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способности</a:t>
            </a:r>
            <a:r>
              <a:rPr lang="ru-RU" dirty="0">
                <a:latin typeface="Times New Roman" pitchFamily="18" charset="0"/>
                <a:cs typeface="Times New Roman" pitchFamily="18" charset="0"/>
              </a:rPr>
              <a:t>? Нужно ли воспитывать у человека чувство сострадания</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lvl="0">
              <a:lnSpc>
                <a:spcPct val="120000"/>
              </a:lnSpc>
              <a:spcBef>
                <a:spcPts val="0"/>
              </a:spcBef>
              <a:spcAft>
                <a:spcPts val="600"/>
              </a:spcAft>
            </a:pPr>
            <a:r>
              <a:rPr lang="ru-RU" dirty="0">
                <a:latin typeface="Times New Roman" pitchFamily="18" charset="0"/>
                <a:cs typeface="Times New Roman" pitchFamily="18" charset="0"/>
              </a:rPr>
              <a:t>проблема действенного сострадания = проблема сочувствия и активной помощи </a:t>
            </a:r>
            <a:r>
              <a:rPr lang="ru-RU" dirty="0" smtClean="0">
                <a:latin typeface="Times New Roman" pitchFamily="18" charset="0"/>
                <a:cs typeface="Times New Roman" pitchFamily="18" charset="0"/>
              </a:rPr>
              <a:t>человеку</a:t>
            </a:r>
            <a:r>
              <a:rPr lang="ru-RU" dirty="0">
                <a:latin typeface="Times New Roman" pitchFamily="18" charset="0"/>
                <a:cs typeface="Times New Roman" pitchFamily="18" charset="0"/>
              </a:rPr>
              <a:t>.</a:t>
            </a:r>
          </a:p>
          <a:p>
            <a:endParaRPr lang="ru-RU" dirty="0"/>
          </a:p>
        </p:txBody>
      </p:sp>
    </p:spTree>
  </p:cSld>
  <p:clrMapOvr>
    <a:masterClrMapping/>
  </p:clrMapOvr>
  <p:transition>
    <p:pull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329642" cy="6215106"/>
          </a:xfrm>
        </p:spPr>
        <p:txBody>
          <a:bodyPr>
            <a:noAutofit/>
          </a:bodyPr>
          <a:lstStyle/>
          <a:p>
            <a:pPr>
              <a:spcBef>
                <a:spcPts val="0"/>
              </a:spcBef>
              <a:spcAft>
                <a:spcPts val="600"/>
              </a:spcAft>
              <a:buNone/>
            </a:pPr>
            <a:r>
              <a:rPr lang="ru-RU" sz="2200" b="1" dirty="0">
                <a:latin typeface="Times New Roman" pitchFamily="18" charset="0"/>
                <a:cs typeface="Times New Roman" pitchFamily="18" charset="0"/>
              </a:rPr>
              <a:t>15. Отношение человека к войне</a:t>
            </a:r>
            <a:endParaRPr lang="ru-RU" sz="2200" dirty="0">
              <a:latin typeface="Times New Roman" pitchFamily="18" charset="0"/>
              <a:cs typeface="Times New Roman" pitchFamily="18" charset="0"/>
            </a:endParaRPr>
          </a:p>
          <a:p>
            <a:pPr lvl="0">
              <a:spcBef>
                <a:spcPts val="0"/>
              </a:spcBef>
              <a:spcAft>
                <a:spcPts val="600"/>
              </a:spcAft>
            </a:pPr>
            <a:r>
              <a:rPr lang="ru-RU" sz="2200" dirty="0">
                <a:latin typeface="Times New Roman" pitchFamily="18" charset="0"/>
                <a:cs typeface="Times New Roman" pitchFamily="18" charset="0"/>
              </a:rPr>
              <a:t>проблема отношения человека к войне (Почему человеческое сознание не может </a:t>
            </a:r>
            <a:r>
              <a:rPr lang="ru-RU" sz="2200" dirty="0" smtClean="0">
                <a:latin typeface="Times New Roman" pitchFamily="18" charset="0"/>
                <a:cs typeface="Times New Roman" pitchFamily="18" charset="0"/>
              </a:rPr>
              <a:t>принять </a:t>
            </a:r>
            <a:r>
              <a:rPr lang="ru-RU" sz="2200" dirty="0">
                <a:latin typeface="Times New Roman" pitchFamily="18" charset="0"/>
                <a:cs typeface="Times New Roman" pitchFamily="18" charset="0"/>
              </a:rPr>
              <a:t>сам факт войны?);</a:t>
            </a:r>
          </a:p>
          <a:p>
            <a:pPr lvl="0">
              <a:spcBef>
                <a:spcPts val="0"/>
              </a:spcBef>
              <a:spcAft>
                <a:spcPts val="600"/>
              </a:spcAft>
            </a:pPr>
            <a:r>
              <a:rPr lang="ru-RU" sz="2200" dirty="0">
                <a:latin typeface="Times New Roman" pitchFamily="18" charset="0"/>
                <a:cs typeface="Times New Roman" pitchFamily="18" charset="0"/>
              </a:rPr>
              <a:t>проблема душевного состояния человека в условиях войны (Как влияют военные </a:t>
            </a:r>
            <a:r>
              <a:rPr lang="ru-RU" sz="2200" dirty="0" smtClean="0">
                <a:latin typeface="Times New Roman" pitchFamily="18" charset="0"/>
                <a:cs typeface="Times New Roman" pitchFamily="18" charset="0"/>
              </a:rPr>
              <a:t>события </a:t>
            </a:r>
            <a:r>
              <a:rPr lang="ru-RU" sz="2200" dirty="0">
                <a:latin typeface="Times New Roman" pitchFamily="18" charset="0"/>
                <a:cs typeface="Times New Roman" pitchFamily="18" charset="0"/>
              </a:rPr>
              <a:t>и связанные с ними человеческие трагедии на душевное состояние людей, на </a:t>
            </a:r>
            <a:r>
              <a:rPr lang="ru-RU" sz="2200" dirty="0" smtClean="0">
                <a:latin typeface="Times New Roman" pitchFamily="18" charset="0"/>
                <a:cs typeface="Times New Roman" pitchFamily="18" charset="0"/>
              </a:rPr>
              <a:t>их</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способность </a:t>
            </a:r>
            <a:r>
              <a:rPr lang="ru-RU" sz="2200" dirty="0">
                <a:latin typeface="Times New Roman" pitchFamily="18" charset="0"/>
                <a:cs typeface="Times New Roman" pitchFamily="18" charset="0"/>
              </a:rPr>
              <a:t>сострадать?);</a:t>
            </a:r>
          </a:p>
          <a:p>
            <a:pPr lvl="0">
              <a:spcBef>
                <a:spcPts val="0"/>
              </a:spcBef>
              <a:spcAft>
                <a:spcPts val="600"/>
              </a:spcAft>
            </a:pPr>
            <a:r>
              <a:rPr lang="ru-RU" sz="2200" dirty="0">
                <a:latin typeface="Times New Roman" pitchFamily="18" charset="0"/>
                <a:cs typeface="Times New Roman" pitchFamily="18" charset="0"/>
              </a:rPr>
              <a:t>проблема поведения человека на войне (Как война заставляла человека вести себя? </a:t>
            </a:r>
            <a:r>
              <a:rPr lang="ru-RU" sz="2200" dirty="0" smtClean="0">
                <a:latin typeface="Times New Roman" pitchFamily="18" charset="0"/>
                <a:cs typeface="Times New Roman" pitchFamily="18" charset="0"/>
              </a:rPr>
              <a:t>Что</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помогало </a:t>
            </a:r>
            <a:r>
              <a:rPr lang="ru-RU" sz="2200" dirty="0">
                <a:latin typeface="Times New Roman" pitchFamily="18" charset="0"/>
                <a:cs typeface="Times New Roman" pitchFamily="18" charset="0"/>
              </a:rPr>
              <a:t>людям в годы войны вести себя героически? Что привело советских людей </a:t>
            </a:r>
            <a:r>
              <a:rPr lang="ru-RU" sz="2200" dirty="0" smtClean="0">
                <a:latin typeface="Times New Roman" pitchFamily="18" charset="0"/>
                <a:cs typeface="Times New Roman" pitchFamily="18" charset="0"/>
              </a:rPr>
              <a:t>к</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Победе</a:t>
            </a:r>
            <a:r>
              <a:rPr lang="ru-RU" sz="2200" dirty="0">
                <a:latin typeface="Times New Roman" pitchFamily="18" charset="0"/>
                <a:cs typeface="Times New Roman" pitchFamily="18" charset="0"/>
              </a:rPr>
              <a:t>?);</a:t>
            </a:r>
          </a:p>
          <a:p>
            <a:pPr>
              <a:spcBef>
                <a:spcPts val="0"/>
              </a:spcBef>
              <a:spcAft>
                <a:spcPts val="600"/>
              </a:spcAft>
            </a:pPr>
            <a:r>
              <a:rPr lang="ru-RU" sz="2200" dirty="0" smtClean="0">
                <a:latin typeface="Times New Roman" pitchFamily="18" charset="0"/>
                <a:cs typeface="Times New Roman" pitchFamily="18" charset="0"/>
              </a:rPr>
              <a:t>проблема </a:t>
            </a:r>
            <a:r>
              <a:rPr lang="ru-RU" sz="2200" dirty="0">
                <a:latin typeface="Times New Roman" pitchFamily="18" charset="0"/>
                <a:cs typeface="Times New Roman" pitchFamily="18" charset="0"/>
              </a:rPr>
              <a:t>героизма и стойкости перед лицом суровых военных испытаний (Что </a:t>
            </a:r>
            <a:r>
              <a:rPr lang="ru-RU" sz="2200" dirty="0" smtClean="0">
                <a:latin typeface="Times New Roman" pitchFamily="18" charset="0"/>
                <a:cs typeface="Times New Roman" pitchFamily="18" charset="0"/>
              </a:rPr>
              <a:t>делает</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обыкновенных </a:t>
            </a:r>
            <a:r>
              <a:rPr lang="ru-RU" sz="2200" dirty="0">
                <a:latin typeface="Times New Roman" pitchFamily="18" charset="0"/>
                <a:cs typeface="Times New Roman" pitchFamily="18" charset="0"/>
              </a:rPr>
              <a:t>людей мужественными и стойкими в годы войны? Почему люди </a:t>
            </a:r>
            <a:r>
              <a:rPr lang="ru-RU" sz="2200" dirty="0" smtClean="0">
                <a:latin typeface="Times New Roman" pitchFamily="18" charset="0"/>
                <a:cs typeface="Times New Roman" pitchFamily="18" charset="0"/>
              </a:rPr>
              <a:t>готовы</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были </a:t>
            </a:r>
            <a:r>
              <a:rPr lang="ru-RU" sz="2200" dirty="0">
                <a:latin typeface="Times New Roman" pitchFamily="18" charset="0"/>
                <a:cs typeface="Times New Roman" pitchFamily="18" charset="0"/>
              </a:rPr>
              <a:t>жертвовать собой в годы войны? Что может быть под силу обыкновенному чело­</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веку в экстремальных ситуациях?);</a:t>
            </a:r>
          </a:p>
          <a:p>
            <a:pPr>
              <a:spcBef>
                <a:spcPts val="0"/>
              </a:spcBef>
              <a:spcAft>
                <a:spcPts val="600"/>
              </a:spcAft>
            </a:pPr>
            <a:r>
              <a:rPr lang="ru-RU" sz="2200" dirty="0" smtClean="0">
                <a:latin typeface="Times New Roman" pitchFamily="18" charset="0"/>
                <a:cs typeface="Times New Roman" pitchFamily="18" charset="0"/>
              </a:rPr>
              <a:t>проблема </a:t>
            </a:r>
            <a:r>
              <a:rPr lang="ru-RU" sz="2200" dirty="0">
                <a:latin typeface="Times New Roman" pitchFamily="18" charset="0"/>
                <a:cs typeface="Times New Roman" pitchFamily="18" charset="0"/>
              </a:rPr>
              <a:t>проявления гуманизма в тяжелых военных условиях</a:t>
            </a:r>
            <a:r>
              <a:rPr lang="ru-RU" sz="2200" dirty="0" smtClean="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57158" y="285728"/>
            <a:ext cx="8229600" cy="928694"/>
          </a:xfrm>
        </p:spPr>
        <p:txBody>
          <a:bodyPr>
            <a:normAutofit fontScale="77500" lnSpcReduction="20000"/>
          </a:bodyPr>
          <a:lstStyle/>
          <a:p>
            <a:r>
              <a:rPr lang="ru-RU" sz="2600" b="1" dirty="0" smtClean="0">
                <a:latin typeface="Times New Roman" pitchFamily="18" charset="0"/>
                <a:cs typeface="Times New Roman" pitchFamily="18" charset="0"/>
              </a:rPr>
              <a:t>Комментарий </a:t>
            </a:r>
            <a:r>
              <a:rPr lang="ru-RU" sz="2600" b="1" dirty="0" smtClean="0">
                <a:latin typeface="Times New Roman" pitchFamily="18" charset="0"/>
                <a:cs typeface="Times New Roman" pitchFamily="18" charset="0"/>
              </a:rPr>
              <a:t>проблемы</a:t>
            </a:r>
            <a:endParaRPr lang="ru-RU" sz="2600" dirty="0" smtClean="0">
              <a:latin typeface="Times New Roman" pitchFamily="18" charset="0"/>
              <a:cs typeface="Times New Roman" pitchFamily="18" charset="0"/>
            </a:endParaRPr>
          </a:p>
          <a:p>
            <a:r>
              <a:rPr lang="ru-RU" sz="2600" u="sng" dirty="0" smtClean="0">
                <a:latin typeface="Times New Roman" pitchFamily="18" charset="0"/>
                <a:cs typeface="Times New Roman" pitchFamily="18" charset="0"/>
              </a:rPr>
              <a:t>Комментарий</a:t>
            </a:r>
            <a:r>
              <a:rPr lang="ru-RU" sz="2600" dirty="0" smtClean="0">
                <a:latin typeface="Times New Roman" pitchFamily="18" charset="0"/>
                <a:cs typeface="Times New Roman" pitchFamily="18" charset="0"/>
              </a:rPr>
              <a:t> - рассуждения пишущего по поводу выделенной проблемы. Можно выделить </a:t>
            </a:r>
            <a:r>
              <a:rPr lang="ru-RU" sz="2600" u="sng" dirty="0" smtClean="0">
                <a:latin typeface="Times New Roman" pitchFamily="18" charset="0"/>
                <a:cs typeface="Times New Roman" pitchFamily="18" charset="0"/>
              </a:rPr>
              <a:t>два типа</a:t>
            </a:r>
            <a:r>
              <a:rPr lang="ru-RU" sz="2600" dirty="0" smtClean="0">
                <a:latin typeface="Times New Roman" pitchFamily="18" charset="0"/>
                <a:cs typeface="Times New Roman" pitchFamily="18" charset="0"/>
              </a:rPr>
              <a:t> комментария:</a:t>
            </a:r>
          </a:p>
          <a:p>
            <a:endParaRPr lang="ru-RU" dirty="0"/>
          </a:p>
        </p:txBody>
      </p:sp>
      <p:graphicFrame>
        <p:nvGraphicFramePr>
          <p:cNvPr id="5" name="Таблица 4"/>
          <p:cNvGraphicFramePr>
            <a:graphicFrameLocks noGrp="1"/>
          </p:cNvGraphicFramePr>
          <p:nvPr/>
        </p:nvGraphicFramePr>
        <p:xfrm>
          <a:off x="357158" y="1257552"/>
          <a:ext cx="8572560" cy="5516628"/>
        </p:xfrm>
        <a:graphic>
          <a:graphicData uri="http://schemas.openxmlformats.org/drawingml/2006/table">
            <a:tbl>
              <a:tblPr/>
              <a:tblGrid>
                <a:gridCol w="4285884"/>
                <a:gridCol w="4286676"/>
              </a:tblGrid>
              <a:tr h="472188">
                <a:tc>
                  <a:txBody>
                    <a:bodyPr/>
                    <a:lstStyle/>
                    <a:p>
                      <a:pPr algn="ctr">
                        <a:spcAft>
                          <a:spcPts val="0"/>
                        </a:spcAft>
                      </a:pPr>
                      <a:r>
                        <a:rPr lang="ru-RU" sz="1800" b="1" spc="-30" dirty="0">
                          <a:solidFill>
                            <a:srgbClr val="000000"/>
                          </a:solidFill>
                          <a:latin typeface="Times New Roman"/>
                          <a:ea typeface="Times New Roman"/>
                        </a:rPr>
                        <a:t>Тип комментария</a:t>
                      </a:r>
                      <a:endParaRPr lang="ru-RU" sz="1800" dirty="0">
                        <a:latin typeface="Times New Roman"/>
                        <a:ea typeface="Times New Roman"/>
                      </a:endParaRPr>
                    </a:p>
                  </a:txBody>
                  <a:tcPr marL="60875" marR="60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9385" algn="ctr">
                        <a:lnSpc>
                          <a:spcPts val="1465"/>
                        </a:lnSpc>
                        <a:spcBef>
                          <a:spcPts val="1490"/>
                        </a:spcBef>
                        <a:spcAft>
                          <a:spcPts val="1850"/>
                        </a:spcAft>
                      </a:pPr>
                      <a:r>
                        <a:rPr lang="ru-RU" sz="1800" b="1" spc="-25" dirty="0">
                          <a:solidFill>
                            <a:srgbClr val="000000"/>
                          </a:solidFill>
                          <a:latin typeface="Times New Roman"/>
                          <a:ea typeface="Times New Roman"/>
                        </a:rPr>
                        <a:t>Примеры комментариев каждого типа</a:t>
                      </a:r>
                      <a:endParaRPr lang="ru-RU" sz="1800" dirty="0">
                        <a:latin typeface="Times New Roman"/>
                        <a:ea typeface="Times New Roman"/>
                      </a:endParaRPr>
                    </a:p>
                  </a:txBody>
                  <a:tcPr marL="60875" marR="60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0865">
                <a:tc>
                  <a:txBody>
                    <a:bodyPr/>
                    <a:lstStyle/>
                    <a:p>
                      <a:pPr algn="just">
                        <a:lnSpc>
                          <a:spcPct val="100000"/>
                        </a:lnSpc>
                        <a:spcBef>
                          <a:spcPts val="0"/>
                        </a:spcBef>
                        <a:spcAft>
                          <a:spcPts val="600"/>
                        </a:spcAft>
                      </a:pPr>
                      <a:r>
                        <a:rPr lang="ru-RU" sz="1800" b="1" spc="-10" dirty="0" smtClean="0">
                          <a:solidFill>
                            <a:srgbClr val="000000"/>
                          </a:solidFill>
                          <a:latin typeface="Times New Roman"/>
                          <a:ea typeface="Times New Roman"/>
                        </a:rPr>
                        <a:t>1</a:t>
                      </a:r>
                      <a:r>
                        <a:rPr lang="ru-RU" sz="1800" b="1" spc="-10" dirty="0">
                          <a:solidFill>
                            <a:srgbClr val="000000"/>
                          </a:solidFill>
                          <a:latin typeface="Times New Roman"/>
                          <a:ea typeface="Times New Roman"/>
                        </a:rPr>
                        <a:t>) Текстуальный </a:t>
                      </a:r>
                      <a:r>
                        <a:rPr lang="ru-RU" sz="1800" spc="-10" dirty="0">
                          <a:solidFill>
                            <a:srgbClr val="000000"/>
                          </a:solidFill>
                          <a:latin typeface="Times New Roman"/>
                          <a:ea typeface="Times New Roman"/>
                        </a:rPr>
                        <a:t>- объяснение структуры </a:t>
                      </a:r>
                      <a:r>
                        <a:rPr lang="ru-RU" sz="1800" spc="-15" dirty="0">
                          <a:solidFill>
                            <a:srgbClr val="000000"/>
                          </a:solidFill>
                          <a:latin typeface="Times New Roman"/>
                          <a:ea typeface="Times New Roman"/>
                        </a:rPr>
                        <a:t>текста, следование за автором в раскрытии </a:t>
                      </a:r>
                      <a:r>
                        <a:rPr lang="ru-RU" sz="1800" spc="-25" dirty="0">
                          <a:solidFill>
                            <a:srgbClr val="000000"/>
                          </a:solidFill>
                          <a:latin typeface="Times New Roman"/>
                          <a:ea typeface="Times New Roman"/>
                        </a:rPr>
                        <a:t>проблемы, которое включает в себя ответы на </a:t>
                      </a:r>
                      <a:r>
                        <a:rPr lang="ru-RU" sz="1800" spc="-15" dirty="0">
                          <a:solidFill>
                            <a:srgbClr val="000000"/>
                          </a:solidFill>
                          <a:latin typeface="Times New Roman"/>
                          <a:ea typeface="Times New Roman"/>
                        </a:rPr>
                        <a:t>следующие вопросы:</a:t>
                      </a:r>
                      <a:endParaRPr lang="ru-RU" sz="1800" dirty="0">
                        <a:latin typeface="Times New Roman"/>
                        <a:ea typeface="Times New Roman"/>
                      </a:endParaRPr>
                    </a:p>
                    <a:p>
                      <a:pPr marL="342900" lvl="0" indent="-342900">
                        <a:lnSpc>
                          <a:spcPct val="100000"/>
                        </a:lnSpc>
                        <a:spcBef>
                          <a:spcPts val="0"/>
                        </a:spcBef>
                        <a:spcAft>
                          <a:spcPts val="600"/>
                        </a:spcAft>
                        <a:buFont typeface="Wingdings" pitchFamily="2" charset="2"/>
                        <a:buChar char="Ø"/>
                        <a:tabLst>
                          <a:tab pos="496570" algn="l"/>
                        </a:tabLst>
                      </a:pPr>
                      <a:r>
                        <a:rPr lang="ru-RU" sz="1800" spc="-20" dirty="0">
                          <a:solidFill>
                            <a:srgbClr val="000000"/>
                          </a:solidFill>
                          <a:latin typeface="Times New Roman"/>
                          <a:ea typeface="Times New Roman"/>
                        </a:rPr>
                        <a:t>как автору удается привлечь внимание</a:t>
                      </a:r>
                      <a:br>
                        <a:rPr lang="ru-RU" sz="1800" spc="-20" dirty="0">
                          <a:solidFill>
                            <a:srgbClr val="000000"/>
                          </a:solidFill>
                          <a:latin typeface="Times New Roman"/>
                          <a:ea typeface="Times New Roman"/>
                        </a:rPr>
                      </a:br>
                      <a:r>
                        <a:rPr lang="ru-RU" sz="1800" spc="-10" dirty="0">
                          <a:solidFill>
                            <a:srgbClr val="000000"/>
                          </a:solidFill>
                          <a:latin typeface="Times New Roman"/>
                          <a:ea typeface="Times New Roman"/>
                        </a:rPr>
                        <a:t>читателей к данной проблеме?</a:t>
                      </a:r>
                      <a:endParaRPr lang="ru-RU" sz="1800" dirty="0">
                        <a:latin typeface="Times New Roman"/>
                        <a:ea typeface="Times New Roman"/>
                      </a:endParaRPr>
                    </a:p>
                    <a:p>
                      <a:pPr marL="342900" lvl="0" indent="-342900">
                        <a:lnSpc>
                          <a:spcPct val="100000"/>
                        </a:lnSpc>
                        <a:spcBef>
                          <a:spcPts val="0"/>
                        </a:spcBef>
                        <a:spcAft>
                          <a:spcPts val="600"/>
                        </a:spcAft>
                        <a:buFont typeface="Wingdings" pitchFamily="2" charset="2"/>
                        <a:buChar char="Ø"/>
                        <a:tabLst>
                          <a:tab pos="496570" algn="l"/>
                        </a:tabLst>
                      </a:pPr>
                      <a:r>
                        <a:rPr lang="ru-RU" sz="1800" spc="25" dirty="0">
                          <a:solidFill>
                            <a:srgbClr val="000000"/>
                          </a:solidFill>
                          <a:latin typeface="Times New Roman"/>
                          <a:ea typeface="Times New Roman"/>
                        </a:rPr>
                        <a:t>как, на каком жизненном материале</a:t>
                      </a:r>
                      <a:br>
                        <a:rPr lang="ru-RU" sz="1800" spc="25" dirty="0">
                          <a:solidFill>
                            <a:srgbClr val="000000"/>
                          </a:solidFill>
                          <a:latin typeface="Times New Roman"/>
                          <a:ea typeface="Times New Roman"/>
                        </a:rPr>
                      </a:br>
                      <a:r>
                        <a:rPr lang="ru-RU" sz="1800" spc="-10" dirty="0">
                          <a:solidFill>
                            <a:srgbClr val="000000"/>
                          </a:solidFill>
                          <a:latin typeface="Times New Roman"/>
                          <a:ea typeface="Times New Roman"/>
                        </a:rPr>
                        <a:t>автор   раскрывает   проблему   (какой</a:t>
                      </a:r>
                      <a:br>
                        <a:rPr lang="ru-RU" sz="1800" spc="-10" dirty="0">
                          <a:solidFill>
                            <a:srgbClr val="000000"/>
                          </a:solidFill>
                          <a:latin typeface="Times New Roman"/>
                          <a:ea typeface="Times New Roman"/>
                        </a:rPr>
                      </a:br>
                      <a:r>
                        <a:rPr lang="ru-RU" sz="1800" spc="-10" dirty="0">
                          <a:solidFill>
                            <a:srgbClr val="000000"/>
                          </a:solidFill>
                          <a:latin typeface="Times New Roman"/>
                          <a:ea typeface="Times New Roman"/>
                        </a:rPr>
                        <a:t>случай из жизни им описан)?</a:t>
                      </a:r>
                      <a:endParaRPr lang="ru-RU" sz="1800" dirty="0">
                        <a:latin typeface="Times New Roman"/>
                        <a:ea typeface="Times New Roman"/>
                      </a:endParaRPr>
                    </a:p>
                    <a:p>
                      <a:pPr marL="342900" lvl="0" indent="-342900">
                        <a:lnSpc>
                          <a:spcPct val="100000"/>
                        </a:lnSpc>
                        <a:spcBef>
                          <a:spcPts val="0"/>
                        </a:spcBef>
                        <a:spcAft>
                          <a:spcPts val="600"/>
                        </a:spcAft>
                        <a:buFont typeface="Wingdings" pitchFamily="2" charset="2"/>
                        <a:buChar char="Ø"/>
                        <a:tabLst>
                          <a:tab pos="496570" algn="l"/>
                        </a:tabLst>
                      </a:pPr>
                      <a:r>
                        <a:rPr lang="ru-RU" sz="1800" spc="-10" dirty="0">
                          <a:solidFill>
                            <a:srgbClr val="000000"/>
                          </a:solidFill>
                          <a:latin typeface="Times New Roman"/>
                          <a:ea typeface="Times New Roman"/>
                        </a:rPr>
                        <a:t>какие поступки совершает герой и как</a:t>
                      </a:r>
                      <a:r>
                        <a:rPr lang="ru-RU" sz="1800" dirty="0">
                          <a:latin typeface="Times New Roman"/>
                          <a:ea typeface="Times New Roman"/>
                        </a:rPr>
                        <a:t> </a:t>
                      </a:r>
                      <a:r>
                        <a:rPr lang="ru-RU" sz="1800" spc="-15" dirty="0">
                          <a:solidFill>
                            <a:srgbClr val="000000"/>
                          </a:solidFill>
                          <a:latin typeface="Times New Roman"/>
                          <a:ea typeface="Times New Roman"/>
                        </a:rPr>
                        <a:t>это его характеризует?</a:t>
                      </a:r>
                      <a:endParaRPr lang="ru-RU" sz="1800" dirty="0">
                        <a:latin typeface="Times New Roman"/>
                        <a:ea typeface="Times New Roman"/>
                      </a:endParaRPr>
                    </a:p>
                    <a:p>
                      <a:pPr marL="342900" lvl="0" indent="-342900">
                        <a:lnSpc>
                          <a:spcPct val="100000"/>
                        </a:lnSpc>
                        <a:spcBef>
                          <a:spcPts val="0"/>
                        </a:spcBef>
                        <a:spcAft>
                          <a:spcPts val="600"/>
                        </a:spcAft>
                        <a:buFont typeface="Wingdings" pitchFamily="2" charset="2"/>
                        <a:buChar char="Ø"/>
                        <a:tabLst>
                          <a:tab pos="496570" algn="l"/>
                        </a:tabLst>
                      </a:pPr>
                      <a:r>
                        <a:rPr lang="ru-RU" sz="1800" spc="-20" dirty="0">
                          <a:solidFill>
                            <a:srgbClr val="000000"/>
                          </a:solidFill>
                          <a:latin typeface="Times New Roman"/>
                          <a:ea typeface="Times New Roman"/>
                        </a:rPr>
                        <a:t>какие имена известных людей, факты,</a:t>
                      </a:r>
                      <a:br>
                        <a:rPr lang="ru-RU" sz="1800" spc="-20" dirty="0">
                          <a:solidFill>
                            <a:srgbClr val="000000"/>
                          </a:solidFill>
                          <a:latin typeface="Times New Roman"/>
                          <a:ea typeface="Times New Roman"/>
                        </a:rPr>
                      </a:br>
                      <a:r>
                        <a:rPr lang="ru-RU" sz="1800" spc="5" dirty="0">
                          <a:solidFill>
                            <a:srgbClr val="000000"/>
                          </a:solidFill>
                          <a:latin typeface="Times New Roman"/>
                          <a:ea typeface="Times New Roman"/>
                        </a:rPr>
                        <a:t>события, цитаты и мудрые изречения</a:t>
                      </a:r>
                      <a:br>
                        <a:rPr lang="ru-RU" sz="1800" spc="5" dirty="0">
                          <a:solidFill>
                            <a:srgbClr val="000000"/>
                          </a:solidFill>
                          <a:latin typeface="Times New Roman"/>
                          <a:ea typeface="Times New Roman"/>
                        </a:rPr>
                      </a:br>
                      <a:r>
                        <a:rPr lang="ru-RU" sz="1800" spc="15" dirty="0">
                          <a:solidFill>
                            <a:srgbClr val="000000"/>
                          </a:solidFill>
                          <a:latin typeface="Times New Roman"/>
                          <a:ea typeface="Times New Roman"/>
                        </a:rPr>
                        <a:t>упоминаются автором в тексте и для</a:t>
                      </a:r>
                      <a:br>
                        <a:rPr lang="ru-RU" sz="1800" spc="15" dirty="0">
                          <a:solidFill>
                            <a:srgbClr val="000000"/>
                          </a:solidFill>
                          <a:latin typeface="Times New Roman"/>
                          <a:ea typeface="Times New Roman"/>
                        </a:rPr>
                      </a:br>
                      <a:r>
                        <a:rPr lang="ru-RU" sz="1800" spc="-30" dirty="0">
                          <a:solidFill>
                            <a:srgbClr val="000000"/>
                          </a:solidFill>
                          <a:latin typeface="Times New Roman"/>
                          <a:ea typeface="Times New Roman"/>
                        </a:rPr>
                        <a:t>чего?</a:t>
                      </a:r>
                      <a:endParaRPr lang="ru-RU" sz="1800" dirty="0">
                        <a:latin typeface="Times New Roman"/>
                        <a:ea typeface="Times New Roman"/>
                      </a:endParaRPr>
                    </a:p>
                    <a:p>
                      <a:pPr marL="342900" lvl="0" indent="-342900">
                        <a:lnSpc>
                          <a:spcPct val="100000"/>
                        </a:lnSpc>
                        <a:spcBef>
                          <a:spcPts val="0"/>
                        </a:spcBef>
                        <a:spcAft>
                          <a:spcPts val="600"/>
                        </a:spcAft>
                        <a:buFont typeface="Wingdings" pitchFamily="2" charset="2"/>
                        <a:buChar char="Ø"/>
                        <a:tabLst>
                          <a:tab pos="496570" algn="l"/>
                        </a:tabLst>
                      </a:pPr>
                      <a:r>
                        <a:rPr lang="ru-RU" sz="1800" spc="-10" dirty="0">
                          <a:solidFill>
                            <a:srgbClr val="000000"/>
                          </a:solidFill>
                          <a:latin typeface="Times New Roman"/>
                          <a:ea typeface="Times New Roman"/>
                        </a:rPr>
                        <a:t>какие эмоции вызывают у автора описанные им события и почему?</a:t>
                      </a:r>
                      <a:endParaRPr lang="ru-RU" sz="1800" dirty="0">
                        <a:latin typeface="Times New Roman"/>
                        <a:ea typeface="Times New Roman"/>
                      </a:endParaRPr>
                    </a:p>
                  </a:txBody>
                  <a:tcPr marL="60875" marR="60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3175" indent="360000" algn="just">
                        <a:lnSpc>
                          <a:spcPct val="100000"/>
                        </a:lnSpc>
                        <a:spcBef>
                          <a:spcPts val="0"/>
                        </a:spcBef>
                        <a:spcAft>
                          <a:spcPts val="0"/>
                        </a:spcAft>
                      </a:pPr>
                      <a:r>
                        <a:rPr lang="ru-RU" sz="1800" spc="-25" dirty="0" smtClean="0">
                          <a:solidFill>
                            <a:srgbClr val="000000"/>
                          </a:solidFill>
                          <a:latin typeface="Times New Roman"/>
                          <a:ea typeface="Times New Roman"/>
                        </a:rPr>
                        <a:t>Автор </a:t>
                      </a:r>
                      <a:r>
                        <a:rPr lang="ru-RU" sz="1800" spc="-25" dirty="0">
                          <a:solidFill>
                            <a:srgbClr val="000000"/>
                          </a:solidFill>
                          <a:latin typeface="Times New Roman"/>
                          <a:ea typeface="Times New Roman"/>
                        </a:rPr>
                        <a:t>данного текста рассматривает </a:t>
                      </a:r>
                      <a:r>
                        <a:rPr lang="ru-RU" sz="1800" spc="-25" dirty="0" smtClean="0">
                          <a:solidFill>
                            <a:srgbClr val="000000"/>
                          </a:solidFill>
                          <a:latin typeface="Times New Roman"/>
                          <a:ea typeface="Times New Roman"/>
                        </a:rPr>
                        <a:t>про</a:t>
                      </a:r>
                      <a:r>
                        <a:rPr lang="ru-RU" sz="1800" spc="-20" dirty="0" smtClean="0">
                          <a:solidFill>
                            <a:srgbClr val="000000"/>
                          </a:solidFill>
                          <a:latin typeface="Times New Roman"/>
                          <a:ea typeface="Times New Roman"/>
                        </a:rPr>
                        <a:t>блему </a:t>
                      </a:r>
                      <a:r>
                        <a:rPr lang="ru-RU" sz="1800" spc="-20" dirty="0">
                          <a:solidFill>
                            <a:srgbClr val="000000"/>
                          </a:solidFill>
                          <a:latin typeface="Times New Roman"/>
                          <a:ea typeface="Times New Roman"/>
                        </a:rPr>
                        <a:t>отношения человека к войне.</a:t>
                      </a:r>
                      <a:endParaRPr lang="ru-RU" sz="1800" dirty="0">
                        <a:latin typeface="Times New Roman"/>
                        <a:ea typeface="Times New Roman"/>
                      </a:endParaRPr>
                    </a:p>
                    <a:p>
                      <a:pPr indent="360000" algn="just">
                        <a:lnSpc>
                          <a:spcPct val="100000"/>
                        </a:lnSpc>
                        <a:spcBef>
                          <a:spcPts val="0"/>
                        </a:spcBef>
                        <a:spcAft>
                          <a:spcPts val="0"/>
                        </a:spcAft>
                      </a:pPr>
                      <a:r>
                        <a:rPr lang="ru-RU" sz="1800" spc="-10" dirty="0">
                          <a:solidFill>
                            <a:srgbClr val="000000"/>
                          </a:solidFill>
                          <a:latin typeface="Times New Roman"/>
                          <a:ea typeface="Times New Roman"/>
                        </a:rPr>
                        <a:t>Чтобы привлечь внимание читателей к </a:t>
                      </a:r>
                      <a:r>
                        <a:rPr lang="ru-RU" sz="1800" spc="-45" dirty="0">
                          <a:solidFill>
                            <a:srgbClr val="000000"/>
                          </a:solidFill>
                          <a:latin typeface="Times New Roman"/>
                          <a:ea typeface="Times New Roman"/>
                        </a:rPr>
                        <a:t>этому вопросу, Л. Андреев приводит </a:t>
                      </a:r>
                      <a:r>
                        <a:rPr lang="ru-RU" sz="1800" spc="-45" dirty="0" smtClean="0">
                          <a:solidFill>
                            <a:srgbClr val="000000"/>
                          </a:solidFill>
                          <a:latin typeface="Times New Roman"/>
                          <a:ea typeface="Times New Roman"/>
                        </a:rPr>
                        <a:t>разверну</a:t>
                      </a:r>
                      <a:r>
                        <a:rPr lang="ru-RU" sz="1800" spc="-40" dirty="0" smtClean="0">
                          <a:solidFill>
                            <a:srgbClr val="000000"/>
                          </a:solidFill>
                          <a:latin typeface="Times New Roman"/>
                          <a:ea typeface="Times New Roman"/>
                        </a:rPr>
                        <a:t>тый </a:t>
                      </a:r>
                      <a:r>
                        <a:rPr lang="ru-RU" sz="1800" spc="-40" dirty="0">
                          <a:solidFill>
                            <a:srgbClr val="000000"/>
                          </a:solidFill>
                          <a:latin typeface="Times New Roman"/>
                          <a:ea typeface="Times New Roman"/>
                        </a:rPr>
                        <a:t>монолог героя, который убеждает своего </a:t>
                      </a:r>
                      <a:r>
                        <a:rPr lang="ru-RU" sz="1800" spc="-30" dirty="0">
                          <a:solidFill>
                            <a:srgbClr val="000000"/>
                          </a:solidFill>
                          <a:latin typeface="Times New Roman"/>
                          <a:ea typeface="Times New Roman"/>
                        </a:rPr>
                        <a:t>брата в том, что безумие войны способно </a:t>
                      </a:r>
                      <a:r>
                        <a:rPr lang="ru-RU" sz="1800" spc="-30" dirty="0" smtClean="0">
                          <a:solidFill>
                            <a:srgbClr val="000000"/>
                          </a:solidFill>
                          <a:latin typeface="Times New Roman"/>
                          <a:ea typeface="Times New Roman"/>
                        </a:rPr>
                        <a:t>лишить </a:t>
                      </a:r>
                      <a:r>
                        <a:rPr lang="ru-RU" sz="1800" spc="-30" dirty="0">
                          <a:solidFill>
                            <a:srgbClr val="000000"/>
                          </a:solidFill>
                          <a:latin typeface="Times New Roman"/>
                          <a:ea typeface="Times New Roman"/>
                        </a:rPr>
                        <a:t>человека его лучших качеств. Его </a:t>
                      </a:r>
                      <a:r>
                        <a:rPr lang="ru-RU" sz="1800" spc="-30" dirty="0" smtClean="0">
                          <a:solidFill>
                            <a:srgbClr val="000000"/>
                          </a:solidFill>
                          <a:latin typeface="Times New Roman"/>
                          <a:ea typeface="Times New Roman"/>
                        </a:rPr>
                        <a:t>собе</a:t>
                      </a:r>
                      <a:r>
                        <a:rPr lang="ru-RU" sz="1800" spc="-35" dirty="0" smtClean="0">
                          <a:solidFill>
                            <a:srgbClr val="000000"/>
                          </a:solidFill>
                          <a:latin typeface="Times New Roman"/>
                          <a:ea typeface="Times New Roman"/>
                        </a:rPr>
                        <a:t>седник </a:t>
                      </a:r>
                      <a:r>
                        <a:rPr lang="ru-RU" sz="1800" spc="-35" dirty="0">
                          <a:solidFill>
                            <a:srgbClr val="000000"/>
                          </a:solidFill>
                          <a:latin typeface="Times New Roman"/>
                          <a:ea typeface="Times New Roman"/>
                        </a:rPr>
                        <a:t>сам был участником боевых действий, </a:t>
                      </a:r>
                      <a:r>
                        <a:rPr lang="ru-RU" sz="1800" spc="-25" dirty="0">
                          <a:solidFill>
                            <a:srgbClr val="000000"/>
                          </a:solidFill>
                          <a:latin typeface="Times New Roman"/>
                          <a:ea typeface="Times New Roman"/>
                        </a:rPr>
                        <a:t>но стремится поскорее позабыть о том </a:t>
                      </a:r>
                      <a:r>
                        <a:rPr lang="ru-RU" sz="1800" spc="-25" dirty="0" smtClean="0">
                          <a:solidFill>
                            <a:srgbClr val="000000"/>
                          </a:solidFill>
                          <a:latin typeface="Times New Roman"/>
                          <a:ea typeface="Times New Roman"/>
                        </a:rPr>
                        <a:t>тяже</a:t>
                      </a:r>
                      <a:r>
                        <a:rPr lang="ru-RU" sz="1800" spc="-35" dirty="0" smtClean="0">
                          <a:solidFill>
                            <a:srgbClr val="000000"/>
                          </a:solidFill>
                          <a:latin typeface="Times New Roman"/>
                          <a:ea typeface="Times New Roman"/>
                        </a:rPr>
                        <a:t>лом </a:t>
                      </a:r>
                      <a:r>
                        <a:rPr lang="ru-RU" sz="1800" spc="-35" dirty="0">
                          <a:solidFill>
                            <a:srgbClr val="000000"/>
                          </a:solidFill>
                          <a:latin typeface="Times New Roman"/>
                          <a:ea typeface="Times New Roman"/>
                        </a:rPr>
                        <a:t>времени. Л. Андреев восхищается </a:t>
                      </a:r>
                      <a:r>
                        <a:rPr lang="ru-RU" sz="1800" spc="-35" dirty="0" smtClean="0">
                          <a:solidFill>
                            <a:srgbClr val="000000"/>
                          </a:solidFill>
                          <a:latin typeface="Times New Roman"/>
                          <a:ea typeface="Times New Roman"/>
                        </a:rPr>
                        <a:t>мудростью </a:t>
                      </a:r>
                      <a:r>
                        <a:rPr lang="ru-RU" sz="1800" spc="-35" dirty="0">
                          <a:solidFill>
                            <a:srgbClr val="000000"/>
                          </a:solidFill>
                          <a:latin typeface="Times New Roman"/>
                          <a:ea typeface="Times New Roman"/>
                        </a:rPr>
                        <a:t>этого человека, которой, пройдя через </a:t>
                      </a:r>
                      <a:r>
                        <a:rPr lang="ru-RU" sz="1800" spc="-30" dirty="0">
                          <a:solidFill>
                            <a:srgbClr val="000000"/>
                          </a:solidFill>
                          <a:latin typeface="Times New Roman"/>
                          <a:ea typeface="Times New Roman"/>
                        </a:rPr>
                        <a:t>тяжелые испытания, осознал: смысл жизни и радость каждого из нас заключается не в </a:t>
                      </a:r>
                      <a:r>
                        <a:rPr lang="ru-RU" sz="1800" spc="-30" dirty="0" smtClean="0">
                          <a:solidFill>
                            <a:srgbClr val="000000"/>
                          </a:solidFill>
                          <a:latin typeface="Times New Roman"/>
                          <a:ea typeface="Times New Roman"/>
                        </a:rPr>
                        <a:t>раз</a:t>
                      </a:r>
                      <a:r>
                        <a:rPr lang="ru-RU" sz="1800" spc="-35" dirty="0" smtClean="0">
                          <a:solidFill>
                            <a:srgbClr val="000000"/>
                          </a:solidFill>
                          <a:latin typeface="Times New Roman"/>
                          <a:ea typeface="Times New Roman"/>
                        </a:rPr>
                        <a:t>рушении </a:t>
                      </a:r>
                      <a:r>
                        <a:rPr lang="ru-RU" sz="1800" spc="-35" dirty="0">
                          <a:solidFill>
                            <a:srgbClr val="000000"/>
                          </a:solidFill>
                          <a:latin typeface="Times New Roman"/>
                          <a:ea typeface="Times New Roman"/>
                        </a:rPr>
                        <a:t>и уничтожении себе подобных, а в свободном созидательном труде, в наслажде­</a:t>
                      </a:r>
                      <a:r>
                        <a:rPr lang="ru-RU" sz="1800" spc="-20" dirty="0">
                          <a:solidFill>
                            <a:srgbClr val="000000"/>
                          </a:solidFill>
                          <a:latin typeface="Times New Roman"/>
                          <a:ea typeface="Times New Roman"/>
                        </a:rPr>
                        <a:t>нии творчеством, в заботе о своих детях.</a:t>
                      </a:r>
                      <a:endParaRPr lang="ru-RU" sz="1800" dirty="0">
                        <a:latin typeface="Times New Roman"/>
                        <a:ea typeface="Times New Roman"/>
                      </a:endParaRPr>
                    </a:p>
                  </a:txBody>
                  <a:tcPr marL="60875" marR="60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357158" y="214290"/>
          <a:ext cx="8715436" cy="6583680"/>
        </p:xfrm>
        <a:graphic>
          <a:graphicData uri="http://schemas.openxmlformats.org/drawingml/2006/table">
            <a:tbl>
              <a:tblPr/>
              <a:tblGrid>
                <a:gridCol w="4540815"/>
                <a:gridCol w="4174621"/>
              </a:tblGrid>
              <a:tr h="6429420">
                <a:tc>
                  <a:txBody>
                    <a:bodyPr/>
                    <a:lstStyle/>
                    <a:p>
                      <a:pPr marL="3175" algn="just">
                        <a:lnSpc>
                          <a:spcPct val="100000"/>
                        </a:lnSpc>
                        <a:spcBef>
                          <a:spcPts val="0"/>
                        </a:spcBef>
                        <a:spcAft>
                          <a:spcPts val="0"/>
                        </a:spcAft>
                      </a:pPr>
                      <a:r>
                        <a:rPr lang="ru-RU" sz="1800" b="1" spc="-5" dirty="0">
                          <a:solidFill>
                            <a:srgbClr val="000000"/>
                          </a:solidFill>
                          <a:latin typeface="Times New Roman"/>
                          <a:ea typeface="Times New Roman"/>
                        </a:rPr>
                        <a:t>2) </a:t>
                      </a:r>
                      <a:r>
                        <a:rPr lang="ru-RU" sz="1800" b="1" spc="-5" dirty="0" err="1">
                          <a:solidFill>
                            <a:srgbClr val="000000"/>
                          </a:solidFill>
                          <a:latin typeface="Times New Roman"/>
                          <a:ea typeface="Times New Roman"/>
                        </a:rPr>
                        <a:t>Концепционный</a:t>
                      </a:r>
                      <a:r>
                        <a:rPr lang="ru-RU" sz="1800" b="1" spc="-5" dirty="0">
                          <a:solidFill>
                            <a:srgbClr val="000000"/>
                          </a:solidFill>
                          <a:latin typeface="Times New Roman"/>
                          <a:ea typeface="Times New Roman"/>
                        </a:rPr>
                        <a:t> </a:t>
                      </a:r>
                      <a:r>
                        <a:rPr lang="ru-RU" sz="1800" spc="-5" dirty="0">
                          <a:solidFill>
                            <a:srgbClr val="000000"/>
                          </a:solidFill>
                          <a:latin typeface="Times New Roman"/>
                          <a:ea typeface="Times New Roman"/>
                        </a:rPr>
                        <a:t>- интерпретация пишу­</a:t>
                      </a:r>
                      <a:r>
                        <a:rPr lang="ru-RU" sz="1800" spc="-15" dirty="0">
                          <a:solidFill>
                            <a:srgbClr val="000000"/>
                          </a:solidFill>
                          <a:latin typeface="Times New Roman"/>
                          <a:ea typeface="Times New Roman"/>
                        </a:rPr>
                        <a:t>щим проблемы исходного текста (рассмотре­</a:t>
                      </a:r>
                      <a:r>
                        <a:rPr lang="ru-RU" sz="1800" spc="-10" dirty="0">
                          <a:solidFill>
                            <a:srgbClr val="000000"/>
                          </a:solidFill>
                          <a:latin typeface="Times New Roman"/>
                          <a:ea typeface="Times New Roman"/>
                        </a:rPr>
                        <a:t>ние ее актуальности и сопоставление различ­</a:t>
                      </a:r>
                      <a:r>
                        <a:rPr lang="ru-RU" sz="1800" spc="-15" dirty="0">
                          <a:solidFill>
                            <a:srgbClr val="000000"/>
                          </a:solidFill>
                          <a:latin typeface="Times New Roman"/>
                          <a:ea typeface="Times New Roman"/>
                        </a:rPr>
                        <a:t>ных точек зрения по данному вопросу):</a:t>
                      </a:r>
                      <a:endParaRPr lang="ru-RU" sz="1800" dirty="0">
                        <a:latin typeface="Times New Roman"/>
                        <a:ea typeface="Times New Roman"/>
                      </a:endParaRPr>
                    </a:p>
                    <a:p>
                      <a:pPr marL="342900" lvl="0" indent="-342900">
                        <a:lnSpc>
                          <a:spcPct val="100000"/>
                        </a:lnSpc>
                        <a:spcBef>
                          <a:spcPts val="0"/>
                        </a:spcBef>
                        <a:spcAft>
                          <a:spcPts val="0"/>
                        </a:spcAft>
                        <a:buFont typeface="Wingdings" pitchFamily="2" charset="2"/>
                        <a:buChar char="Ø"/>
                        <a:tabLst>
                          <a:tab pos="496570" algn="l"/>
                        </a:tabLst>
                      </a:pPr>
                      <a:r>
                        <a:rPr lang="ru-RU" sz="1800" spc="-20" dirty="0">
                          <a:solidFill>
                            <a:srgbClr val="000000"/>
                          </a:solidFill>
                          <a:latin typeface="Times New Roman"/>
                          <a:ea typeface="Times New Roman"/>
                        </a:rPr>
                        <a:t>как автору удается привлечь внимание</a:t>
                      </a:r>
                      <a:br>
                        <a:rPr lang="ru-RU" sz="1800" spc="-20" dirty="0">
                          <a:solidFill>
                            <a:srgbClr val="000000"/>
                          </a:solidFill>
                          <a:latin typeface="Times New Roman"/>
                          <a:ea typeface="Times New Roman"/>
                        </a:rPr>
                      </a:br>
                      <a:r>
                        <a:rPr lang="ru-RU" sz="1800" spc="-15" dirty="0">
                          <a:solidFill>
                            <a:srgbClr val="000000"/>
                          </a:solidFill>
                          <a:latin typeface="Times New Roman"/>
                          <a:ea typeface="Times New Roman"/>
                        </a:rPr>
                        <a:t>читателей к данной проблеме;</a:t>
                      </a:r>
                      <a:endParaRPr lang="ru-RU" sz="1800" dirty="0">
                        <a:latin typeface="Times New Roman"/>
                        <a:ea typeface="Times New Roman"/>
                      </a:endParaRPr>
                    </a:p>
                    <a:p>
                      <a:pPr marL="342900" lvl="0" indent="-342900">
                        <a:lnSpc>
                          <a:spcPct val="100000"/>
                        </a:lnSpc>
                        <a:spcBef>
                          <a:spcPts val="0"/>
                        </a:spcBef>
                        <a:spcAft>
                          <a:spcPts val="0"/>
                        </a:spcAft>
                        <a:buFont typeface="Wingdings" pitchFamily="2" charset="2"/>
                        <a:buChar char="Ø"/>
                        <a:tabLst>
                          <a:tab pos="496570" algn="l"/>
                        </a:tabLst>
                      </a:pPr>
                      <a:r>
                        <a:rPr lang="ru-RU" sz="1800" spc="-5" dirty="0">
                          <a:solidFill>
                            <a:srgbClr val="000000"/>
                          </a:solidFill>
                          <a:latin typeface="Times New Roman"/>
                          <a:ea typeface="Times New Roman"/>
                        </a:rPr>
                        <a:t>к какой категории относится затрону­</a:t>
                      </a:r>
                      <a:br>
                        <a:rPr lang="ru-RU" sz="1800" spc="-5" dirty="0">
                          <a:solidFill>
                            <a:srgbClr val="000000"/>
                          </a:solidFill>
                          <a:latin typeface="Times New Roman"/>
                          <a:ea typeface="Times New Roman"/>
                        </a:rPr>
                      </a:br>
                      <a:r>
                        <a:rPr lang="ru-RU" sz="1800" spc="-15" dirty="0">
                          <a:solidFill>
                            <a:srgbClr val="000000"/>
                          </a:solidFill>
                          <a:latin typeface="Times New Roman"/>
                          <a:ea typeface="Times New Roman"/>
                        </a:rPr>
                        <a:t>тая автором текста проблема? (</a:t>
                      </a:r>
                      <a:r>
                        <a:rPr lang="ru-RU" sz="1800" spc="-15" dirty="0" err="1">
                          <a:solidFill>
                            <a:srgbClr val="000000"/>
                          </a:solidFill>
                          <a:latin typeface="Times New Roman"/>
                          <a:ea typeface="Times New Roman"/>
                        </a:rPr>
                        <a:t>нравст</a:t>
                      </a:r>
                      <a:r>
                        <a:rPr lang="ru-RU" sz="1800" spc="-15" dirty="0">
                          <a:solidFill>
                            <a:srgbClr val="000000"/>
                          </a:solidFill>
                          <a:latin typeface="Times New Roman"/>
                          <a:ea typeface="Times New Roman"/>
                        </a:rPr>
                        <a:t>­</a:t>
                      </a:r>
                      <a:br>
                        <a:rPr lang="ru-RU" sz="1800" spc="-15" dirty="0">
                          <a:solidFill>
                            <a:srgbClr val="000000"/>
                          </a:solidFill>
                          <a:latin typeface="Times New Roman"/>
                          <a:ea typeface="Times New Roman"/>
                        </a:rPr>
                      </a:br>
                      <a:r>
                        <a:rPr lang="ru-RU" sz="1800" spc="-15" dirty="0">
                          <a:solidFill>
                            <a:srgbClr val="000000"/>
                          </a:solidFill>
                          <a:latin typeface="Times New Roman"/>
                          <a:ea typeface="Times New Roman"/>
                        </a:rPr>
                        <a:t>венная,  экологическая,  философская,</a:t>
                      </a:r>
                      <a:br>
                        <a:rPr lang="ru-RU" sz="1800" spc="-15" dirty="0">
                          <a:solidFill>
                            <a:srgbClr val="000000"/>
                          </a:solidFill>
                          <a:latin typeface="Times New Roman"/>
                          <a:ea typeface="Times New Roman"/>
                        </a:rPr>
                      </a:br>
                      <a:r>
                        <a:rPr lang="ru-RU" sz="1800" spc="-15" dirty="0">
                          <a:solidFill>
                            <a:srgbClr val="000000"/>
                          </a:solidFill>
                          <a:latin typeface="Times New Roman"/>
                          <a:ea typeface="Times New Roman"/>
                        </a:rPr>
                        <a:t>социальная, психологическая)</a:t>
                      </a:r>
                      <a:endParaRPr lang="ru-RU" sz="1800" dirty="0">
                        <a:latin typeface="Times New Roman"/>
                        <a:ea typeface="Times New Roman"/>
                      </a:endParaRPr>
                    </a:p>
                    <a:p>
                      <a:pPr marL="342900" lvl="0" indent="-342900">
                        <a:lnSpc>
                          <a:spcPct val="100000"/>
                        </a:lnSpc>
                        <a:spcBef>
                          <a:spcPts val="0"/>
                        </a:spcBef>
                        <a:spcAft>
                          <a:spcPts val="0"/>
                        </a:spcAft>
                        <a:buFont typeface="Wingdings" pitchFamily="2" charset="2"/>
                        <a:buChar char="Ø"/>
                        <a:tabLst>
                          <a:tab pos="496570" algn="l"/>
                        </a:tabLst>
                      </a:pPr>
                      <a:r>
                        <a:rPr lang="ru-RU" sz="1800" spc="25" dirty="0">
                          <a:solidFill>
                            <a:srgbClr val="000000"/>
                          </a:solidFill>
                          <a:latin typeface="Times New Roman"/>
                          <a:ea typeface="Times New Roman"/>
                        </a:rPr>
                        <a:t>насколько </a:t>
                      </a:r>
                      <a:r>
                        <a:rPr lang="ru-RU" sz="1800" b="1" spc="25" dirty="0">
                          <a:solidFill>
                            <a:srgbClr val="000000"/>
                          </a:solidFill>
                          <a:latin typeface="Times New Roman"/>
                          <a:ea typeface="Times New Roman"/>
                        </a:rPr>
                        <a:t>актуальна </a:t>
                      </a:r>
                      <a:r>
                        <a:rPr lang="ru-RU" sz="1800" spc="25" dirty="0">
                          <a:solidFill>
                            <a:srgbClr val="000000"/>
                          </a:solidFill>
                          <a:latin typeface="Times New Roman"/>
                          <a:ea typeface="Times New Roman"/>
                        </a:rPr>
                        <a:t>в наши дни эта </a:t>
                      </a:r>
                      <a:r>
                        <a:rPr lang="ru-RU" sz="1800" spc="-5" dirty="0">
                          <a:solidFill>
                            <a:srgbClr val="000000"/>
                          </a:solidFill>
                          <a:latin typeface="Times New Roman"/>
                          <a:ea typeface="Times New Roman"/>
                        </a:rPr>
                        <a:t>проблема?</a:t>
                      </a:r>
                      <a:endParaRPr lang="ru-RU" sz="1800" dirty="0">
                        <a:latin typeface="Times New Roman"/>
                        <a:ea typeface="Times New Roman"/>
                      </a:endParaRPr>
                    </a:p>
                    <a:p>
                      <a:pPr marL="342900" lvl="0" indent="-342900">
                        <a:lnSpc>
                          <a:spcPct val="100000"/>
                        </a:lnSpc>
                        <a:spcBef>
                          <a:spcPts val="0"/>
                        </a:spcBef>
                        <a:spcAft>
                          <a:spcPts val="0"/>
                        </a:spcAft>
                        <a:buFont typeface="Wingdings" pitchFamily="2" charset="2"/>
                        <a:buChar char="Ø"/>
                        <a:tabLst>
                          <a:tab pos="496570" algn="l"/>
                        </a:tabLst>
                      </a:pPr>
                      <a:r>
                        <a:rPr lang="ru-RU" sz="1800" spc="10" dirty="0">
                          <a:solidFill>
                            <a:srgbClr val="000000"/>
                          </a:solidFill>
                          <a:latin typeface="Times New Roman"/>
                          <a:ea typeface="Times New Roman"/>
                        </a:rPr>
                        <a:t>почему эта проблема относится к раз­</a:t>
                      </a:r>
                      <a:r>
                        <a:rPr lang="ru-RU" sz="1800" spc="-5" dirty="0">
                          <a:solidFill>
                            <a:srgbClr val="000000"/>
                          </a:solidFill>
                          <a:latin typeface="Times New Roman"/>
                          <a:ea typeface="Times New Roman"/>
                        </a:rPr>
                        <a:t>ряду </a:t>
                      </a:r>
                      <a:r>
                        <a:rPr lang="ru-RU" sz="1800" b="1" spc="-5" dirty="0">
                          <a:solidFill>
                            <a:srgbClr val="000000"/>
                          </a:solidFill>
                          <a:latin typeface="Times New Roman"/>
                          <a:ea typeface="Times New Roman"/>
                        </a:rPr>
                        <a:t>вечных?</a:t>
                      </a:r>
                      <a:endParaRPr lang="ru-RU" sz="1800" dirty="0">
                        <a:latin typeface="Times New Roman"/>
                        <a:ea typeface="Times New Roman"/>
                      </a:endParaRPr>
                    </a:p>
                    <a:p>
                      <a:pPr marL="342900" lvl="0" indent="-342900">
                        <a:lnSpc>
                          <a:spcPct val="100000"/>
                        </a:lnSpc>
                        <a:spcBef>
                          <a:spcPts val="0"/>
                        </a:spcBef>
                        <a:spcAft>
                          <a:spcPts val="0"/>
                        </a:spcAft>
                        <a:buFont typeface="Wingdings" pitchFamily="2" charset="2"/>
                        <a:buChar char="Ø"/>
                        <a:tabLst>
                          <a:tab pos="496570" algn="l"/>
                        </a:tabLst>
                      </a:pPr>
                      <a:r>
                        <a:rPr lang="ru-RU" sz="1800" spc="15" dirty="0">
                          <a:solidFill>
                            <a:srgbClr val="000000"/>
                          </a:solidFill>
                          <a:latin typeface="Times New Roman"/>
                          <a:ea typeface="Times New Roman"/>
                        </a:rPr>
                        <a:t>кому и в каких ситуациях приходится </a:t>
                      </a:r>
                      <a:r>
                        <a:rPr lang="ru-RU" sz="1800" spc="5" dirty="0">
                          <a:solidFill>
                            <a:srgbClr val="000000"/>
                          </a:solidFill>
                          <a:latin typeface="Times New Roman"/>
                          <a:ea typeface="Times New Roman"/>
                        </a:rPr>
                        <a:t>сталкиваться с подобной проблемой; </a:t>
                      </a:r>
                      <a:r>
                        <a:rPr lang="ru-RU" sz="1800" spc="15" dirty="0">
                          <a:solidFill>
                            <a:srgbClr val="000000"/>
                          </a:solidFill>
                          <a:latin typeface="Times New Roman"/>
                          <a:ea typeface="Times New Roman"/>
                        </a:rPr>
                        <a:t>традиционна ли эта проблема или но­</a:t>
                      </a:r>
                      <a:r>
                        <a:rPr lang="ru-RU" sz="1800" spc="-40" dirty="0">
                          <a:solidFill>
                            <a:srgbClr val="000000"/>
                          </a:solidFill>
                          <a:latin typeface="Times New Roman"/>
                          <a:ea typeface="Times New Roman"/>
                        </a:rPr>
                        <a:t>ва;</a:t>
                      </a:r>
                      <a:endParaRPr lang="ru-RU" sz="1800" dirty="0">
                        <a:latin typeface="Times New Roman"/>
                        <a:ea typeface="Times New Roman"/>
                      </a:endParaRPr>
                    </a:p>
                    <a:p>
                      <a:pPr marL="342900" lvl="0" indent="-342900">
                        <a:lnSpc>
                          <a:spcPct val="100000"/>
                        </a:lnSpc>
                        <a:spcBef>
                          <a:spcPts val="0"/>
                        </a:spcBef>
                        <a:spcAft>
                          <a:spcPts val="0"/>
                        </a:spcAft>
                        <a:buFont typeface="Wingdings" pitchFamily="2" charset="2"/>
                        <a:buChar char="Ø"/>
                        <a:tabLst>
                          <a:tab pos="496570" algn="l"/>
                        </a:tabLst>
                      </a:pPr>
                      <a:r>
                        <a:rPr lang="ru-RU" sz="1800" dirty="0">
                          <a:solidFill>
                            <a:srgbClr val="000000"/>
                          </a:solidFill>
                          <a:latin typeface="Times New Roman"/>
                          <a:ea typeface="Times New Roman"/>
                        </a:rPr>
                        <a:t>если традиционна, то какие точки зре­ния существуют по ее поводу; </a:t>
                      </a:r>
                      <a:r>
                        <a:rPr lang="ru-RU" sz="1800" spc="10" dirty="0">
                          <a:solidFill>
                            <a:srgbClr val="000000"/>
                          </a:solidFill>
                          <a:latin typeface="Times New Roman"/>
                          <a:ea typeface="Times New Roman"/>
                        </a:rPr>
                        <a:t>если нова, то что стало причиной ее </a:t>
                      </a:r>
                      <a:r>
                        <a:rPr lang="ru-RU" sz="1800" spc="25" dirty="0">
                          <a:solidFill>
                            <a:srgbClr val="000000"/>
                          </a:solidFill>
                          <a:latin typeface="Times New Roman"/>
                          <a:ea typeface="Times New Roman"/>
                        </a:rPr>
                        <a:t>появления; жизнеспособна ли она </a:t>
                      </a:r>
                      <a:r>
                        <a:rPr lang="ru-RU" sz="1800" spc="5" dirty="0">
                          <a:solidFill>
                            <a:srgbClr val="000000"/>
                          </a:solidFill>
                          <a:latin typeface="Times New Roman"/>
                          <a:ea typeface="Times New Roman"/>
                        </a:rPr>
                        <a:t>(прогноз на будущее) и что позволяет </a:t>
                      </a:r>
                      <a:r>
                        <a:rPr lang="ru-RU" sz="1800" dirty="0">
                          <a:solidFill>
                            <a:srgbClr val="000000"/>
                          </a:solidFill>
                          <a:latin typeface="Times New Roman"/>
                          <a:ea typeface="Times New Roman"/>
                        </a:rPr>
                        <a:t>сделать такие выводы.</a:t>
                      </a:r>
                      <a:endParaRPr lang="ru-RU" sz="1800" dirty="0">
                        <a:latin typeface="Times New Roman"/>
                        <a:ea typeface="Times New Roman"/>
                      </a:endParaRPr>
                    </a:p>
                  </a:txBody>
                  <a:tcPr marL="60875" marR="60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15240" indent="360000" algn="just">
                        <a:lnSpc>
                          <a:spcPct val="100000"/>
                        </a:lnSpc>
                        <a:spcBef>
                          <a:spcPts val="0"/>
                        </a:spcBef>
                        <a:spcAft>
                          <a:spcPts val="0"/>
                        </a:spcAft>
                      </a:pPr>
                      <a:r>
                        <a:rPr lang="ru-RU" sz="1800" spc="-25" dirty="0">
                          <a:solidFill>
                            <a:srgbClr val="000000"/>
                          </a:solidFill>
                          <a:latin typeface="Times New Roman"/>
                          <a:ea typeface="Times New Roman"/>
                        </a:rPr>
                        <a:t>Автор данного текста рассматривает про­</a:t>
                      </a:r>
                      <a:r>
                        <a:rPr lang="ru-RU" sz="1800" spc="-20" dirty="0">
                          <a:solidFill>
                            <a:srgbClr val="000000"/>
                          </a:solidFill>
                          <a:latin typeface="Times New Roman"/>
                          <a:ea typeface="Times New Roman"/>
                        </a:rPr>
                        <a:t>блему отношения человека к войне.</a:t>
                      </a:r>
                      <a:endParaRPr lang="ru-RU" sz="1800" dirty="0">
                        <a:latin typeface="Times New Roman"/>
                        <a:ea typeface="Times New Roman"/>
                      </a:endParaRPr>
                    </a:p>
                    <a:p>
                      <a:pPr indent="360000" algn="just">
                        <a:lnSpc>
                          <a:spcPct val="100000"/>
                        </a:lnSpc>
                        <a:spcBef>
                          <a:spcPts val="0"/>
                        </a:spcBef>
                        <a:spcAft>
                          <a:spcPts val="0"/>
                        </a:spcAft>
                      </a:pPr>
                      <a:r>
                        <a:rPr lang="ru-RU" sz="1800" spc="-30" dirty="0">
                          <a:solidFill>
                            <a:srgbClr val="000000"/>
                          </a:solidFill>
                          <a:latin typeface="Times New Roman"/>
                          <a:ea typeface="Times New Roman"/>
                        </a:rPr>
                        <a:t>Приводя нравственные оценки военных </a:t>
                      </a:r>
                      <a:r>
                        <a:rPr lang="ru-RU" sz="1800" spc="-20" dirty="0">
                          <a:solidFill>
                            <a:srgbClr val="000000"/>
                          </a:solidFill>
                          <a:latin typeface="Times New Roman"/>
                          <a:ea typeface="Times New Roman"/>
                        </a:rPr>
                        <a:t>действий своими героями, Л.Андреев раз­</a:t>
                      </a:r>
                      <a:r>
                        <a:rPr lang="ru-RU" sz="1800" spc="-25" dirty="0">
                          <a:solidFill>
                            <a:srgbClr val="000000"/>
                          </a:solidFill>
                          <a:latin typeface="Times New Roman"/>
                          <a:ea typeface="Times New Roman"/>
                        </a:rPr>
                        <a:t>мышляет над тем, почему человеческое соз­</a:t>
                      </a:r>
                      <a:r>
                        <a:rPr lang="ru-RU" sz="1800" spc="-35" dirty="0">
                          <a:solidFill>
                            <a:srgbClr val="000000"/>
                          </a:solidFill>
                          <a:latin typeface="Times New Roman"/>
                          <a:ea typeface="Times New Roman"/>
                        </a:rPr>
                        <a:t>нание не может принять сам факт войны. Этот </a:t>
                      </a:r>
                      <a:r>
                        <a:rPr lang="ru-RU" sz="1800" spc="-10" dirty="0">
                          <a:solidFill>
                            <a:srgbClr val="000000"/>
                          </a:solidFill>
                          <a:latin typeface="Times New Roman"/>
                          <a:ea typeface="Times New Roman"/>
                        </a:rPr>
                        <a:t>вопрос актуален, как никогда. В последние </a:t>
                      </a:r>
                      <a:r>
                        <a:rPr lang="ru-RU" sz="1800" spc="5" dirty="0">
                          <a:solidFill>
                            <a:srgbClr val="000000"/>
                          </a:solidFill>
                          <a:latin typeface="Times New Roman"/>
                          <a:ea typeface="Times New Roman"/>
                        </a:rPr>
                        <a:t>годы вооруженные столкновения между </a:t>
                      </a:r>
                      <a:r>
                        <a:rPr lang="ru-RU" sz="1800" spc="-35" dirty="0">
                          <a:solidFill>
                            <a:srgbClr val="000000"/>
                          </a:solidFill>
                          <a:latin typeface="Times New Roman"/>
                          <a:ea typeface="Times New Roman"/>
                        </a:rPr>
                        <a:t>людьми то и дело наблюдаются в разных час­</a:t>
                      </a:r>
                      <a:r>
                        <a:rPr lang="ru-RU" sz="1800" spc="5" dirty="0">
                          <a:solidFill>
                            <a:srgbClr val="000000"/>
                          </a:solidFill>
                          <a:latin typeface="Times New Roman"/>
                          <a:ea typeface="Times New Roman"/>
                        </a:rPr>
                        <a:t>тях земного шара. Поэтому проблема отношения человечества к войне является предме­</a:t>
                      </a:r>
                      <a:r>
                        <a:rPr lang="ru-RU" sz="1800" dirty="0">
                          <a:solidFill>
                            <a:srgbClr val="000000"/>
                          </a:solidFill>
                          <a:latin typeface="Times New Roman"/>
                          <a:ea typeface="Times New Roman"/>
                        </a:rPr>
                        <a:t>том постоянного обсуждения в средствах мас­</a:t>
                      </a:r>
                      <a:r>
                        <a:rPr lang="ru-RU" sz="1800" spc="10" dirty="0">
                          <a:solidFill>
                            <a:srgbClr val="000000"/>
                          </a:solidFill>
                          <a:latin typeface="Times New Roman"/>
                          <a:ea typeface="Times New Roman"/>
                        </a:rPr>
                        <a:t>совой информации. Как и автор данного тек­</a:t>
                      </a:r>
                      <a:r>
                        <a:rPr lang="ru-RU" sz="1800" spc="15" dirty="0">
                          <a:solidFill>
                            <a:srgbClr val="000000"/>
                          </a:solidFill>
                          <a:latin typeface="Times New Roman"/>
                          <a:ea typeface="Times New Roman"/>
                        </a:rPr>
                        <a:t>ста, участники дискуссий уверены в одном: смысл и радость человеческого существова­ния заключается не в разрушении и уничто­</a:t>
                      </a:r>
                      <a:r>
                        <a:rPr lang="ru-RU" sz="1800" spc="10" dirty="0">
                          <a:solidFill>
                            <a:srgbClr val="000000"/>
                          </a:solidFill>
                          <a:latin typeface="Times New Roman"/>
                          <a:ea typeface="Times New Roman"/>
                        </a:rPr>
                        <a:t>жении себе подобных, а в свободном созида­</a:t>
                      </a:r>
                      <a:r>
                        <a:rPr lang="ru-RU" sz="1800" dirty="0">
                          <a:solidFill>
                            <a:srgbClr val="000000"/>
                          </a:solidFill>
                          <a:latin typeface="Times New Roman"/>
                          <a:ea typeface="Times New Roman"/>
                        </a:rPr>
                        <a:t>тельном труде, в наслаждении творчеством, в </a:t>
                      </a:r>
                      <a:r>
                        <a:rPr lang="ru-RU" sz="1800" spc="5" dirty="0">
                          <a:solidFill>
                            <a:srgbClr val="000000"/>
                          </a:solidFill>
                          <a:latin typeface="Times New Roman"/>
                          <a:ea typeface="Times New Roman"/>
                        </a:rPr>
                        <a:t>заботе о своих детях.</a:t>
                      </a:r>
                      <a:endParaRPr lang="ru-RU" sz="1800" dirty="0">
                        <a:latin typeface="Times New Roman"/>
                        <a:ea typeface="Times New Roman"/>
                      </a:endParaRPr>
                    </a:p>
                  </a:txBody>
                  <a:tcPr marL="60875" marR="60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215106"/>
          </a:xfrm>
        </p:spPr>
        <p:txBody>
          <a:bodyPr>
            <a:noAutofit/>
          </a:bodyPr>
          <a:lstStyle/>
          <a:p>
            <a:pPr indent="360000">
              <a:lnSpc>
                <a:spcPct val="120000"/>
              </a:lnSpc>
              <a:spcBef>
                <a:spcPts val="0"/>
              </a:spcBef>
              <a:spcAft>
                <a:spcPts val="600"/>
              </a:spcAft>
              <a:buNone/>
            </a:pPr>
            <a:r>
              <a:rPr lang="ru-RU" sz="2000" b="1" dirty="0">
                <a:latin typeface="Times New Roman" pitchFamily="18" charset="0"/>
                <a:cs typeface="Times New Roman" pitchFamily="18" charset="0"/>
              </a:rPr>
              <a:t>Примечание:</a:t>
            </a:r>
            <a:endParaRPr lang="ru-RU" sz="2000" dirty="0">
              <a:latin typeface="Times New Roman" pitchFamily="18" charset="0"/>
              <a:cs typeface="Times New Roman" pitchFamily="18" charset="0"/>
            </a:endParaRPr>
          </a:p>
          <a:p>
            <a:pPr lvl="0" indent="360000">
              <a:lnSpc>
                <a:spcPct val="120000"/>
              </a:lnSpc>
              <a:spcBef>
                <a:spcPts val="0"/>
              </a:spcBef>
              <a:spcAft>
                <a:spcPts val="600"/>
              </a:spcAft>
            </a:pPr>
            <a:r>
              <a:rPr lang="ru-RU" sz="2000" dirty="0">
                <a:latin typeface="Times New Roman" pitchFamily="18" charset="0"/>
                <a:cs typeface="Times New Roman" pitchFamily="18" charset="0"/>
              </a:rPr>
              <a:t>Как текстуальный, так и </a:t>
            </a:r>
            <a:r>
              <a:rPr lang="ru-RU" sz="2000" dirty="0" err="1">
                <a:latin typeface="Times New Roman" pitchFamily="18" charset="0"/>
                <a:cs typeface="Times New Roman" pitchFamily="18" charset="0"/>
              </a:rPr>
              <a:t>концепционный</a:t>
            </a:r>
            <a:r>
              <a:rPr lang="ru-RU"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комментарий должен осуществляться с </a:t>
            </a:r>
            <a:r>
              <a:rPr lang="ru-RU" sz="2000" b="1" dirty="0" err="1" smtClean="0">
                <a:latin typeface="Times New Roman" pitchFamily="18" charset="0"/>
                <a:cs typeface="Times New Roman" pitchFamily="18" charset="0"/>
              </a:rPr>
              <a:t>опо</a:t>
            </a:r>
            <a:r>
              <a:rPr lang="ru-RU" sz="2000" b="1" dirty="0" smtClean="0">
                <a:latin typeface="Times New Roman" pitchFamily="18" charset="0"/>
                <a:cs typeface="Times New Roman" pitchFamily="18" charset="0"/>
              </a:rPr>
              <a:t> рой </a:t>
            </a:r>
            <a:r>
              <a:rPr lang="ru-RU" sz="2000" b="1" dirty="0">
                <a:latin typeface="Times New Roman" pitchFamily="18" charset="0"/>
                <a:cs typeface="Times New Roman" pitchFamily="18" charset="0"/>
              </a:rPr>
              <a:t>на прочитанный текст. </a:t>
            </a:r>
            <a:r>
              <a:rPr lang="ru-RU" sz="2000" dirty="0">
                <a:latin typeface="Times New Roman" pitchFamily="18" charset="0"/>
                <a:cs typeface="Times New Roman" pitchFamily="18" charset="0"/>
              </a:rPr>
              <a:t>Нельзя пускаться в общие рассуждения по проблеме, </a:t>
            </a:r>
            <a:r>
              <a:rPr lang="ru-RU" sz="2000" b="1" dirty="0" smtClean="0">
                <a:latin typeface="Times New Roman" pitchFamily="18" charset="0"/>
                <a:cs typeface="Times New Roman" pitchFamily="18" charset="0"/>
              </a:rPr>
              <a:t>отрываясь от </a:t>
            </a:r>
            <a:r>
              <a:rPr lang="ru-RU" sz="2000" b="1" dirty="0">
                <a:latin typeface="Times New Roman" pitchFamily="18" charset="0"/>
                <a:cs typeface="Times New Roman" pitchFamily="18" charset="0"/>
              </a:rPr>
              <a:t>текста. </a:t>
            </a:r>
            <a:r>
              <a:rPr lang="ru-RU" sz="2000" dirty="0">
                <a:latin typeface="Times New Roman" pitchFamily="18" charset="0"/>
                <a:cs typeface="Times New Roman" pitchFamily="18" charset="0"/>
              </a:rPr>
              <a:t>Помните, вы комментируете не проблему вообще, а именно то, как </a:t>
            </a:r>
            <a:r>
              <a:rPr lang="ru-RU" sz="2000" i="1" dirty="0" err="1">
                <a:latin typeface="Times New Roman" pitchFamily="18" charset="0"/>
                <a:cs typeface="Times New Roman" pitchFamily="18" charset="0"/>
              </a:rPr>
              <a:t>актор</a:t>
            </a:r>
            <a:r>
              <a:rPr lang="ru-RU" sz="2000" i="1"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понимает эту </a:t>
            </a:r>
            <a:r>
              <a:rPr lang="ru-RU" sz="2000" dirty="0">
                <a:latin typeface="Times New Roman" pitchFamily="18" charset="0"/>
                <a:cs typeface="Times New Roman" pitchFamily="18" charset="0"/>
              </a:rPr>
              <a:t>проблему.</a:t>
            </a:r>
          </a:p>
          <a:p>
            <a:pPr lvl="0" indent="360000">
              <a:lnSpc>
                <a:spcPct val="120000"/>
              </a:lnSpc>
              <a:spcBef>
                <a:spcPts val="0"/>
              </a:spcBef>
              <a:spcAft>
                <a:spcPts val="600"/>
              </a:spcAft>
            </a:pPr>
            <a:r>
              <a:rPr lang="ru-RU" sz="2000" dirty="0">
                <a:latin typeface="Times New Roman" pitchFamily="18" charset="0"/>
                <a:cs typeface="Times New Roman" pitchFamily="18" charset="0"/>
              </a:rPr>
              <a:t>Комментарий - не пересказ, не цитирование, а анализ постижения авторской логики </a:t>
            </a:r>
            <a:r>
              <a:rPr lang="ru-RU" sz="2000" dirty="0" smtClean="0">
                <a:latin typeface="Times New Roman" pitchFamily="18" charset="0"/>
                <a:cs typeface="Times New Roman" pitchFamily="18" charset="0"/>
              </a:rPr>
              <a:t>в </a:t>
            </a:r>
            <a:r>
              <a:rPr lang="ru-RU" sz="2000" dirty="0">
                <a:latin typeface="Times New Roman" pitchFamily="18" charset="0"/>
                <a:cs typeface="Times New Roman" pitchFamily="18" charset="0"/>
              </a:rPr>
              <a:t>раскрытии проблемы данного </a:t>
            </a:r>
            <a:r>
              <a:rPr lang="ru-RU" sz="2000" dirty="0" smtClean="0">
                <a:latin typeface="Times New Roman" pitchFamily="18" charset="0"/>
                <a:cs typeface="Times New Roman" pitchFamily="18" charset="0"/>
              </a:rPr>
              <a:t>текста.</a:t>
            </a:r>
          </a:p>
          <a:p>
            <a:pPr lvl="0" indent="360000">
              <a:lnSpc>
                <a:spcPct val="120000"/>
              </a:lnSpc>
              <a:spcBef>
                <a:spcPts val="0"/>
              </a:spcBef>
              <a:spcAft>
                <a:spcPts val="600"/>
              </a:spcAft>
            </a:pPr>
            <a:endParaRPr lang="ru-RU" sz="2000" b="1" i="1" dirty="0" smtClean="0">
              <a:latin typeface="Times New Roman" pitchFamily="18" charset="0"/>
              <a:cs typeface="Times New Roman" pitchFamily="18" charset="0"/>
            </a:endParaRPr>
          </a:p>
          <a:p>
            <a:pPr lvl="0" indent="360000">
              <a:lnSpc>
                <a:spcPct val="120000"/>
              </a:lnSpc>
              <a:spcBef>
                <a:spcPts val="0"/>
              </a:spcBef>
              <a:spcAft>
                <a:spcPts val="600"/>
              </a:spcAft>
              <a:buNone/>
            </a:pPr>
            <a:r>
              <a:rPr lang="ru-RU" sz="2200" b="1" i="1" dirty="0" smtClean="0">
                <a:latin typeface="Times New Roman" pitchFamily="18" charset="0"/>
                <a:cs typeface="Times New Roman" pitchFamily="18" charset="0"/>
              </a:rPr>
              <a:t>Речевые </a:t>
            </a:r>
            <a:r>
              <a:rPr lang="ru-RU" sz="2200" b="1" i="1" dirty="0">
                <a:latin typeface="Times New Roman" pitchFamily="18" charset="0"/>
                <a:cs typeface="Times New Roman" pitchFamily="18" charset="0"/>
              </a:rPr>
              <a:t>клише для введения текстуального комментария:</a:t>
            </a:r>
            <a:endParaRPr lang="ru-RU" sz="2200" i="1" dirty="0">
              <a:latin typeface="Times New Roman" pitchFamily="18" charset="0"/>
              <a:cs typeface="Times New Roman" pitchFamily="18" charset="0"/>
            </a:endParaRPr>
          </a:p>
          <a:p>
            <a:pPr lvl="0" indent="360000">
              <a:lnSpc>
                <a:spcPct val="120000"/>
              </a:lnSpc>
              <a:spcBef>
                <a:spcPts val="0"/>
              </a:spcBef>
              <a:spcAft>
                <a:spcPts val="600"/>
              </a:spcAft>
            </a:pPr>
            <a:r>
              <a:rPr lang="ru-RU" sz="2000" dirty="0">
                <a:latin typeface="Times New Roman" pitchFamily="18" charset="0"/>
                <a:cs typeface="Times New Roman" pitchFamily="18" charset="0"/>
              </a:rPr>
              <a:t>Чтобы привлечь внимание читателей к данному вопросу, NN рассказывает историю </a:t>
            </a:r>
            <a:r>
              <a:rPr lang="ru-RU" sz="2000" dirty="0" smtClean="0">
                <a:latin typeface="Times New Roman" pitchFamily="18" charset="0"/>
                <a:cs typeface="Times New Roman" pitchFamily="18" charset="0"/>
              </a:rPr>
              <a:t>о /повествует </a:t>
            </a:r>
            <a:r>
              <a:rPr lang="ru-RU" sz="2000" dirty="0">
                <a:latin typeface="Times New Roman" pitchFamily="18" charset="0"/>
                <a:cs typeface="Times New Roman" pitchFamily="18" charset="0"/>
              </a:rPr>
              <a:t>о ... /приводит факты ... / на примере случая из жизни   великого </a:t>
            </a:r>
            <a:r>
              <a:rPr lang="ru-RU" sz="2000" dirty="0" smtClean="0">
                <a:latin typeface="Times New Roman" pitchFamily="18" charset="0"/>
                <a:cs typeface="Times New Roman" pitchFamily="18" charset="0"/>
              </a:rPr>
              <a:t>писателя NN </a:t>
            </a:r>
            <a:r>
              <a:rPr lang="ru-RU" sz="2000" dirty="0">
                <a:latin typeface="Times New Roman" pitchFamily="18" charset="0"/>
                <a:cs typeface="Times New Roman" pitchFamily="18" charset="0"/>
              </a:rPr>
              <a:t>показывает, что ....</a:t>
            </a:r>
          </a:p>
          <a:p>
            <a:pPr lvl="0" indent="360000">
              <a:lnSpc>
                <a:spcPct val="120000"/>
              </a:lnSpc>
              <a:spcBef>
                <a:spcPts val="0"/>
              </a:spcBef>
              <a:spcAft>
                <a:spcPts val="600"/>
              </a:spcAft>
            </a:pPr>
            <a:r>
              <a:rPr lang="ru-RU" sz="2000" dirty="0">
                <a:latin typeface="Times New Roman" pitchFamily="18" charset="0"/>
                <a:cs typeface="Times New Roman" pitchFamily="18" charset="0"/>
              </a:rPr>
              <a:t>Чтобы лучше разобраться в этом злободневном вопросе, NN повествует о .... </a:t>
            </a:r>
            <a:r>
              <a:rPr lang="ru-RU" sz="2000" dirty="0" smtClean="0">
                <a:latin typeface="Times New Roman" pitchFamily="18" charset="0"/>
                <a:cs typeface="Times New Roman" pitchFamily="18" charset="0"/>
              </a:rPr>
              <a:t>Особенно грустно </a:t>
            </a:r>
            <a:r>
              <a:rPr lang="ru-RU" sz="2000" dirty="0">
                <a:latin typeface="Times New Roman" pitchFamily="18" charset="0"/>
                <a:cs typeface="Times New Roman" pitchFamily="18" charset="0"/>
              </a:rPr>
              <a:t>/ страшно, по мнению автора, </a:t>
            </a:r>
            <a:r>
              <a:rPr lang="ru-RU" sz="2000" dirty="0" smtClean="0">
                <a:latin typeface="Times New Roman" pitchFamily="18" charset="0"/>
                <a:cs typeface="Times New Roman" pitchFamily="18" charset="0"/>
              </a:rPr>
              <a:t>что…</a:t>
            </a:r>
            <a:endParaRPr lang="ru-RU" sz="2000"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normAutofit fontScale="62500" lnSpcReduction="20000"/>
          </a:bodyPr>
          <a:lstStyle/>
          <a:p>
            <a:r>
              <a:rPr lang="ru-RU" b="1" i="1" dirty="0"/>
              <a:t>Что требуется от учеников: </a:t>
            </a:r>
            <a:r>
              <a:rPr lang="ru-RU" i="1" dirty="0"/>
              <a:t>проанализировать предложенный текст, </a:t>
            </a:r>
            <a:r>
              <a:rPr lang="ru-RU" dirty="0"/>
              <a:t>выявив автора позицию по одной из затронутых в нем проблем, корректно и доказательно выразив собствен­ное отношение к прочитанному. Объём сочинения - </a:t>
            </a:r>
            <a:r>
              <a:rPr lang="ru-RU" b="1" dirty="0"/>
              <a:t>не менее 150 слов</a:t>
            </a:r>
            <a:r>
              <a:rPr lang="ru-RU" b="1" dirty="0" smtClean="0"/>
              <a:t>.</a:t>
            </a:r>
          </a:p>
          <a:p>
            <a:pPr>
              <a:buNone/>
            </a:pPr>
            <a:endParaRPr lang="ru-RU" dirty="0"/>
          </a:p>
          <a:p>
            <a:r>
              <a:rPr lang="ru-RU" b="1" dirty="0"/>
              <a:t>Что следует знать ученикам для правильного выполнения задания:</a:t>
            </a:r>
            <a:endParaRPr lang="ru-RU" dirty="0"/>
          </a:p>
          <a:p>
            <a:r>
              <a:rPr lang="ru-RU" dirty="0" smtClean="0"/>
              <a:t>критерии </a:t>
            </a:r>
            <a:r>
              <a:rPr lang="ru-RU" dirty="0"/>
              <a:t>оценивания части С (это поможет избежать типичных недочетов при </a:t>
            </a:r>
            <a:r>
              <a:rPr lang="ru-RU" dirty="0" smtClean="0"/>
              <a:t>написании </a:t>
            </a:r>
            <a:r>
              <a:rPr lang="ru-RU" dirty="0"/>
              <a:t>сочинения-рассуждения; ведь творческое задание </a:t>
            </a:r>
            <a:r>
              <a:rPr lang="ru-RU" b="1" dirty="0"/>
              <a:t>оценивается экспертами не целиком, а по критериям);</a:t>
            </a:r>
            <a:endParaRPr lang="ru-RU" dirty="0"/>
          </a:p>
          <a:p>
            <a:pPr lvl="0"/>
            <a:r>
              <a:rPr lang="ru-RU" dirty="0"/>
              <a:t>план написания сочинения-рассуждения, составленный на основе требований, предъявляемых разработчиками ЕГЭ по русскому языку к выполнению задания части С;</a:t>
            </a:r>
          </a:p>
          <a:p>
            <a:pPr lvl="0"/>
            <a:r>
              <a:rPr lang="ru-RU" dirty="0"/>
              <a:t>речевые клише, позволяющие правильно формулировать и грамотно вводить в текст со­чинения-рассуждения его составные части: проблему, комментарий к ней, позицию ав­тора, </a:t>
            </a:r>
            <a:r>
              <a:rPr lang="ru-RU" dirty="0" smtClean="0"/>
              <a:t>согласие/несогласие </a:t>
            </a:r>
            <a:r>
              <a:rPr lang="ru-RU" dirty="0"/>
              <a:t>пишущего, доказательство собственной точки зрения;</a:t>
            </a:r>
          </a:p>
          <a:p>
            <a:pPr lvl="0"/>
            <a:r>
              <a:rPr lang="ru-RU" dirty="0"/>
              <a:t>типичные речевые и грамматические ошибки, которые не следует допускать в сочине­нии-рассуждении по данному тексту.</a:t>
            </a:r>
          </a:p>
          <a:p>
            <a:endParaRPr lang="ru-RU" dirty="0"/>
          </a:p>
        </p:txBody>
      </p:sp>
    </p:spTree>
  </p:cSld>
  <p:clrMapOvr>
    <a:masterClrMapping/>
  </p:clrMapOvr>
  <p:transition>
    <p:pull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643050"/>
            <a:ext cx="7786742" cy="4286280"/>
          </a:xfrm>
        </p:spPr>
        <p:txBody>
          <a:bodyPr>
            <a:noAutofit/>
          </a:bodyPr>
          <a:lstStyle/>
          <a:p>
            <a:pPr>
              <a:buNone/>
            </a:pPr>
            <a:r>
              <a:rPr lang="ru-RU" sz="2200" b="1" i="1" dirty="0">
                <a:latin typeface="Times New Roman" pitchFamily="18" charset="0"/>
                <a:cs typeface="Times New Roman" pitchFamily="18" charset="0"/>
              </a:rPr>
              <a:t>Речевые клише для введения </a:t>
            </a:r>
            <a:r>
              <a:rPr lang="ru-RU" sz="2200" b="1" i="1" dirty="0" err="1">
                <a:latin typeface="Times New Roman" pitchFamily="18" charset="0"/>
                <a:cs typeface="Times New Roman" pitchFamily="18" charset="0"/>
              </a:rPr>
              <a:t>концепционного</a:t>
            </a:r>
            <a:r>
              <a:rPr lang="ru-RU" sz="2200" b="1" i="1" dirty="0">
                <a:latin typeface="Times New Roman" pitchFamily="18" charset="0"/>
                <a:cs typeface="Times New Roman" pitchFamily="18" charset="0"/>
              </a:rPr>
              <a:t> комментария:</a:t>
            </a:r>
            <a:endParaRPr lang="ru-RU" sz="2200" i="1" dirty="0">
              <a:latin typeface="Times New Roman" pitchFamily="18" charset="0"/>
              <a:cs typeface="Times New Roman" pitchFamily="18" charset="0"/>
            </a:endParaRPr>
          </a:p>
          <a:p>
            <a:pPr lvl="0"/>
            <a:r>
              <a:rPr lang="ru-RU" sz="1800" dirty="0">
                <a:latin typeface="Times New Roman" pitchFamily="18" charset="0"/>
                <a:cs typeface="Times New Roman" pitchFamily="18" charset="0"/>
              </a:rPr>
              <a:t>Эта проблема актуальна сегодня, как никогда, и известный писатель не обошел ее </a:t>
            </a:r>
            <a:r>
              <a:rPr lang="ru-RU" sz="1800" dirty="0" smtClean="0">
                <a:latin typeface="Times New Roman" pitchFamily="18" charset="0"/>
                <a:cs typeface="Times New Roman" pitchFamily="18" charset="0"/>
              </a:rPr>
              <a:t>вниманием</a:t>
            </a:r>
            <a:r>
              <a:rPr lang="ru-RU" sz="1800" dirty="0">
                <a:latin typeface="Times New Roman" pitchFamily="18" charset="0"/>
                <a:cs typeface="Times New Roman" pitchFamily="18" charset="0"/>
              </a:rPr>
              <a:t>....</a:t>
            </a:r>
          </a:p>
          <a:p>
            <a:pPr lvl="0"/>
            <a:r>
              <a:rPr lang="ru-RU" sz="1800" dirty="0">
                <a:latin typeface="Times New Roman" pitchFamily="18" charset="0"/>
                <a:cs typeface="Times New Roman" pitchFamily="18" charset="0"/>
              </a:rPr>
              <a:t>Действительно, проблема ... очень серьезна и затрагивает каждого из нас. Этот </a:t>
            </a:r>
            <a:r>
              <a:rPr lang="ru-RU" sz="1800" dirty="0" smtClean="0">
                <a:latin typeface="Times New Roman" pitchFamily="18" charset="0"/>
                <a:cs typeface="Times New Roman" pitchFamily="18" charset="0"/>
              </a:rPr>
              <a:t>вопрос довольно </a:t>
            </a:r>
            <a:r>
              <a:rPr lang="ru-RU" sz="1800" dirty="0">
                <a:latin typeface="Times New Roman" pitchFamily="18" charset="0"/>
                <a:cs typeface="Times New Roman" pitchFamily="18" charset="0"/>
              </a:rPr>
              <a:t>часто поднимается в средствах массовой информации. Например, мы </a:t>
            </a:r>
            <a:r>
              <a:rPr lang="ru-RU" sz="1800" dirty="0" smtClean="0">
                <a:latin typeface="Times New Roman" pitchFamily="18" charset="0"/>
                <a:cs typeface="Times New Roman" pitchFamily="18" charset="0"/>
              </a:rPr>
              <a:t>узнаем из </a:t>
            </a:r>
            <a:r>
              <a:rPr lang="ru-RU" sz="1800" dirty="0">
                <a:latin typeface="Times New Roman" pitchFamily="18" charset="0"/>
                <a:cs typeface="Times New Roman" pitchFamily="18" charset="0"/>
              </a:rPr>
              <a:t>новостей о том, что ... . Все это, к сожалению, является результатом </a:t>
            </a:r>
            <a:r>
              <a:rPr lang="ru-RU" sz="1800" dirty="0" smtClean="0">
                <a:latin typeface="Times New Roman" pitchFamily="18" charset="0"/>
                <a:cs typeface="Times New Roman" pitchFamily="18" charset="0"/>
              </a:rPr>
              <a:t>безответственной </a:t>
            </a:r>
            <a:r>
              <a:rPr lang="ru-RU" sz="1800" dirty="0">
                <a:latin typeface="Times New Roman" pitchFamily="18" charset="0"/>
                <a:cs typeface="Times New Roman" pitchFamily="18" charset="0"/>
              </a:rPr>
              <a:t>деятельности человека, его равнодушия к ....</a:t>
            </a:r>
          </a:p>
          <a:p>
            <a:pPr lvl="0"/>
            <a:r>
              <a:rPr lang="ru-RU" sz="1800" dirty="0">
                <a:latin typeface="Times New Roman" pitchFamily="18" charset="0"/>
                <a:cs typeface="Times New Roman" pitchFamily="18" charset="0"/>
              </a:rPr>
              <a:t>Актуальность этого вопроса не подлежит сомнению. Психологами давно доказано: </a:t>
            </a:r>
            <a:r>
              <a:rPr lang="ru-RU" sz="1800" dirty="0" smtClean="0">
                <a:latin typeface="Times New Roman" pitchFamily="18" charset="0"/>
                <a:cs typeface="Times New Roman" pitchFamily="18" charset="0"/>
              </a:rPr>
              <a:t>… Вот </a:t>
            </a:r>
            <a:r>
              <a:rPr lang="ru-RU" sz="1800" dirty="0">
                <a:latin typeface="Times New Roman" pitchFamily="18" charset="0"/>
                <a:cs typeface="Times New Roman" pitchFamily="18" charset="0"/>
              </a:rPr>
              <a:t>почему обозначенная выше проблема так часто обсуждается в средствах </a:t>
            </a:r>
            <a:r>
              <a:rPr lang="ru-RU" sz="1800" dirty="0" smtClean="0">
                <a:latin typeface="Times New Roman" pitchFamily="18" charset="0"/>
                <a:cs typeface="Times New Roman" pitchFamily="18" charset="0"/>
              </a:rPr>
              <a:t>массовой информации</a:t>
            </a:r>
            <a:r>
              <a:rPr lang="ru-RU" sz="1800" dirty="0">
                <a:latin typeface="Times New Roman" pitchFamily="18" charset="0"/>
                <a:cs typeface="Times New Roman" pitchFamily="18" charset="0"/>
              </a:rPr>
              <a:t>. Участники дискуссий уверены в </a:t>
            </a:r>
            <a:r>
              <a:rPr lang="ru-RU" sz="1800" dirty="0" smtClean="0">
                <a:latin typeface="Times New Roman" pitchFamily="18" charset="0"/>
                <a:cs typeface="Times New Roman" pitchFamily="18" charset="0"/>
              </a:rPr>
              <a:t>одном</a:t>
            </a:r>
            <a:r>
              <a:rPr lang="ru-RU"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543956" cy="6357982"/>
          </a:xfrm>
        </p:spPr>
        <p:txBody>
          <a:bodyPr>
            <a:normAutofit fontScale="40000" lnSpcReduction="20000"/>
          </a:bodyPr>
          <a:lstStyle/>
          <a:p>
            <a:pPr>
              <a:buNone/>
            </a:pPr>
            <a:r>
              <a:rPr lang="ru-RU" sz="4500" b="1" i="1" u="sng" dirty="0" smtClean="0">
                <a:latin typeface="Times New Roman" pitchFamily="18" charset="0"/>
                <a:cs typeface="Times New Roman" pitchFamily="18" charset="0"/>
              </a:rPr>
              <a:t>Типичные ошибки при написании комментария:</a:t>
            </a:r>
            <a:endParaRPr lang="ru-RU" sz="4500" i="1" u="sng" dirty="0" smtClean="0">
              <a:latin typeface="Times New Roman" pitchFamily="18" charset="0"/>
              <a:cs typeface="Times New Roman" pitchFamily="18" charset="0"/>
            </a:endParaRPr>
          </a:p>
          <a:p>
            <a:pPr>
              <a:lnSpc>
                <a:spcPct val="120000"/>
              </a:lnSpc>
              <a:spcBef>
                <a:spcPts val="0"/>
              </a:spcBef>
            </a:pPr>
            <a:r>
              <a:rPr lang="ru-RU" sz="4500" dirty="0" smtClean="0">
                <a:latin typeface="Times New Roman" pitchFamily="18" charset="0"/>
                <a:cs typeface="Times New Roman" pitchFamily="18" charset="0"/>
              </a:rPr>
              <a:t>подробный пересказ исходного текста и его обширное цитирование,    приводящие </a:t>
            </a:r>
            <a:r>
              <a:rPr lang="ru-RU" sz="4500" dirty="0" smtClean="0">
                <a:latin typeface="Times New Roman" pitchFamily="18" charset="0"/>
                <a:cs typeface="Times New Roman" pitchFamily="18" charset="0"/>
              </a:rPr>
              <a:t>к снижению </a:t>
            </a:r>
            <a:r>
              <a:rPr lang="ru-RU" sz="4500" dirty="0" smtClean="0">
                <a:latin typeface="Times New Roman" pitchFamily="18" charset="0"/>
                <a:cs typeface="Times New Roman" pitchFamily="18" charset="0"/>
              </a:rPr>
              <a:t>баллов при оценивании этого критерия. Подмена комментария простым пересказом недопустима.</a:t>
            </a:r>
          </a:p>
          <a:p>
            <a:pPr>
              <a:lnSpc>
                <a:spcPct val="120000"/>
              </a:lnSpc>
              <a:spcBef>
                <a:spcPts val="0"/>
              </a:spcBef>
            </a:pPr>
            <a:r>
              <a:rPr lang="ru-RU" sz="4500" b="1" dirty="0" smtClean="0">
                <a:latin typeface="Times New Roman" pitchFamily="18" charset="0"/>
                <a:cs typeface="Times New Roman" pitchFamily="18" charset="0"/>
              </a:rPr>
              <a:t>Комментарий - не пересказ, не цитирование, а анализ постижения авторской логики в раскрытии</a:t>
            </a:r>
            <a:r>
              <a:rPr lang="ru-RU" sz="4500" dirty="0" smtClean="0">
                <a:latin typeface="Times New Roman" pitchFamily="18" charset="0"/>
                <a:cs typeface="Times New Roman" pitchFamily="18" charset="0"/>
              </a:rPr>
              <a:t> </a:t>
            </a:r>
            <a:r>
              <a:rPr lang="ru-RU" sz="4500" b="1" dirty="0" smtClean="0">
                <a:latin typeface="Times New Roman" pitchFamily="18" charset="0"/>
                <a:cs typeface="Times New Roman" pitchFamily="18" charset="0"/>
              </a:rPr>
              <a:t>проблемы данного текста.</a:t>
            </a:r>
            <a:endParaRPr lang="ru-RU" sz="4500" dirty="0" smtClean="0">
              <a:latin typeface="Times New Roman" pitchFamily="18" charset="0"/>
              <a:cs typeface="Times New Roman" pitchFamily="18" charset="0"/>
            </a:endParaRPr>
          </a:p>
          <a:p>
            <a:pPr>
              <a:lnSpc>
                <a:spcPct val="120000"/>
              </a:lnSpc>
              <a:spcBef>
                <a:spcPts val="0"/>
              </a:spcBef>
            </a:pPr>
            <a:r>
              <a:rPr lang="ru-RU" sz="4500" dirty="0" smtClean="0">
                <a:latin typeface="Times New Roman" pitchFamily="18" charset="0"/>
                <a:cs typeface="Times New Roman" pitchFamily="18" charset="0"/>
              </a:rPr>
              <a:t>констатация в одном предложении актуальности проблемы   и характеристика ее </a:t>
            </a:r>
            <a:r>
              <a:rPr lang="ru-RU" sz="4500" dirty="0" smtClean="0">
                <a:latin typeface="Times New Roman" pitchFamily="18" charset="0"/>
                <a:cs typeface="Times New Roman" pitchFamily="18" charset="0"/>
              </a:rPr>
              <a:t>как социальной</a:t>
            </a:r>
            <a:r>
              <a:rPr lang="ru-RU" sz="4500" dirty="0" smtClean="0">
                <a:latin typeface="Times New Roman" pitchFamily="18" charset="0"/>
                <a:cs typeface="Times New Roman" pitchFamily="18" charset="0"/>
              </a:rPr>
              <a:t>, нравственной или философской. Помните: </a:t>
            </a:r>
            <a:r>
              <a:rPr lang="ru-RU" sz="4500" b="1" dirty="0" smtClean="0">
                <a:latin typeface="Times New Roman" pitchFamily="18" charset="0"/>
                <a:cs typeface="Times New Roman" pitchFamily="18" charset="0"/>
              </a:rPr>
              <a:t>при комментарии необходимо </a:t>
            </a:r>
            <a:r>
              <a:rPr lang="ru-RU" sz="4500" dirty="0" smtClean="0">
                <a:latin typeface="Times New Roman" pitchFamily="18" charset="0"/>
                <a:cs typeface="Times New Roman" pitchFamily="18" charset="0"/>
              </a:rPr>
              <a:t>показать, </a:t>
            </a:r>
            <a:r>
              <a:rPr lang="ru-RU" sz="4500" b="1" dirty="0" smtClean="0">
                <a:latin typeface="Times New Roman" pitchFamily="18" charset="0"/>
                <a:cs typeface="Times New Roman" pitchFamily="18" charset="0"/>
              </a:rPr>
              <a:t>как </a:t>
            </a:r>
            <a:r>
              <a:rPr lang="ru-RU" sz="4500" dirty="0" smtClean="0">
                <a:latin typeface="Times New Roman" pitchFamily="18" charset="0"/>
                <a:cs typeface="Times New Roman" pitchFamily="18" charset="0"/>
              </a:rPr>
              <a:t>автор раскрывает проблему, </a:t>
            </a:r>
            <a:r>
              <a:rPr lang="ru-RU" sz="4500" b="1" dirty="0" smtClean="0">
                <a:latin typeface="Times New Roman" pitchFamily="18" charset="0"/>
                <a:cs typeface="Times New Roman" pitchFamily="18" charset="0"/>
              </a:rPr>
              <a:t>остановиться на </a:t>
            </a:r>
            <a:r>
              <a:rPr lang="ru-RU" sz="4500" b="1" dirty="0" err="1" smtClean="0">
                <a:latin typeface="Times New Roman" pitchFamily="18" charset="0"/>
                <a:cs typeface="Times New Roman" pitchFamily="18" charset="0"/>
              </a:rPr>
              <a:t>микротемах</a:t>
            </a:r>
            <a:r>
              <a:rPr lang="ru-RU" sz="4500" b="1" dirty="0" smtClean="0">
                <a:latin typeface="Times New Roman" pitchFamily="18" charset="0"/>
                <a:cs typeface="Times New Roman" pitchFamily="18" charset="0"/>
              </a:rPr>
              <a:t> данного текста;</a:t>
            </a:r>
            <a:endParaRPr lang="ru-RU" sz="4500" dirty="0" smtClean="0">
              <a:latin typeface="Times New Roman" pitchFamily="18" charset="0"/>
              <a:cs typeface="Times New Roman" pitchFamily="18" charset="0"/>
            </a:endParaRPr>
          </a:p>
          <a:p>
            <a:pPr>
              <a:lnSpc>
                <a:spcPct val="120000"/>
              </a:lnSpc>
              <a:spcBef>
                <a:spcPts val="0"/>
              </a:spcBef>
            </a:pPr>
            <a:r>
              <a:rPr lang="ru-RU" sz="4500" dirty="0" smtClean="0">
                <a:latin typeface="Times New Roman" pitchFamily="18" charset="0"/>
                <a:cs typeface="Times New Roman" pitchFamily="18" charset="0"/>
              </a:rPr>
              <a:t>формулируется одна проблема, а комментируется </a:t>
            </a:r>
            <a:r>
              <a:rPr lang="ru-RU" sz="4500" dirty="0" smtClean="0">
                <a:latin typeface="Times New Roman" pitchFamily="18" charset="0"/>
                <a:cs typeface="Times New Roman" pitchFamily="18" charset="0"/>
              </a:rPr>
              <a:t>другая; </a:t>
            </a:r>
          </a:p>
          <a:p>
            <a:pPr>
              <a:lnSpc>
                <a:spcPct val="120000"/>
              </a:lnSpc>
              <a:spcBef>
                <a:spcPts val="0"/>
              </a:spcBef>
              <a:buNone/>
            </a:pPr>
            <a:endParaRPr lang="ru-RU" sz="4500" dirty="0" smtClean="0">
              <a:latin typeface="Times New Roman" pitchFamily="18" charset="0"/>
              <a:cs typeface="Times New Roman" pitchFamily="18" charset="0"/>
            </a:endParaRPr>
          </a:p>
          <a:p>
            <a:pPr>
              <a:lnSpc>
                <a:spcPct val="120000"/>
              </a:lnSpc>
              <a:spcBef>
                <a:spcPts val="0"/>
              </a:spcBef>
            </a:pPr>
            <a:r>
              <a:rPr lang="ru-RU" sz="4500" dirty="0" smtClean="0">
                <a:latin typeface="Times New Roman" pitchFamily="18" charset="0"/>
                <a:cs typeface="Times New Roman" pitchFamily="18" charset="0"/>
              </a:rPr>
              <a:t>ошибочной </a:t>
            </a:r>
            <a:r>
              <a:rPr lang="ru-RU" sz="4500" dirty="0" smtClean="0">
                <a:latin typeface="Times New Roman" pitchFamily="18" charset="0"/>
                <a:cs typeface="Times New Roman" pitchFamily="18" charset="0"/>
              </a:rPr>
              <a:t>является рекомендация, встречаемая в последнее время в публикациях, </a:t>
            </a:r>
            <a:r>
              <a:rPr lang="ru-RU" sz="4500" dirty="0" smtClean="0">
                <a:latin typeface="Times New Roman" pitchFamily="18" charset="0"/>
                <a:cs typeface="Times New Roman" pitchFamily="18" charset="0"/>
              </a:rPr>
              <a:t>далеких </a:t>
            </a:r>
            <a:r>
              <a:rPr lang="ru-RU" sz="4500" dirty="0" smtClean="0">
                <a:latin typeface="Times New Roman" pitchFamily="18" charset="0"/>
                <a:cs typeface="Times New Roman" pitchFamily="18" charset="0"/>
              </a:rPr>
              <a:t>от ФИПИ: обращение к средствам выразительности рассматривается как один </a:t>
            </a:r>
            <a:r>
              <a:rPr lang="ru-RU" sz="4500" dirty="0" smtClean="0">
                <a:latin typeface="Times New Roman" pitchFamily="18" charset="0"/>
                <a:cs typeface="Times New Roman" pitchFamily="18" charset="0"/>
              </a:rPr>
              <a:t>из способов </a:t>
            </a:r>
            <a:r>
              <a:rPr lang="ru-RU" sz="4500" dirty="0" smtClean="0">
                <a:latin typeface="Times New Roman" pitchFamily="18" charset="0"/>
                <a:cs typeface="Times New Roman" pitchFamily="18" charset="0"/>
              </a:rPr>
              <a:t>комментирования проблемы. Это возможно при условии, если </a:t>
            </a:r>
            <a:r>
              <a:rPr lang="ru-RU" sz="4500" dirty="0" smtClean="0">
                <a:latin typeface="Times New Roman" pitchFamily="18" charset="0"/>
                <a:cs typeface="Times New Roman" pitchFamily="18" charset="0"/>
              </a:rPr>
              <a:t>изобразительно-выразительные </a:t>
            </a:r>
            <a:r>
              <a:rPr lang="ru-RU" sz="4500" dirty="0" smtClean="0">
                <a:latin typeface="Times New Roman" pitchFamily="18" charset="0"/>
                <a:cs typeface="Times New Roman" pitchFamily="18" charset="0"/>
              </a:rPr>
              <a:t>средства помогают определить авторскую позицию. Не следует </a:t>
            </a:r>
            <a:r>
              <a:rPr lang="ru-RU" sz="4500" dirty="0" smtClean="0">
                <a:latin typeface="Times New Roman" pitchFamily="18" charset="0"/>
                <a:cs typeface="Times New Roman" pitchFamily="18" charset="0"/>
              </a:rPr>
              <a:t>в сочинении </a:t>
            </a:r>
            <a:r>
              <a:rPr lang="ru-RU" sz="4500" dirty="0" smtClean="0">
                <a:latin typeface="Times New Roman" pitchFamily="18" charset="0"/>
                <a:cs typeface="Times New Roman" pitchFamily="18" charset="0"/>
              </a:rPr>
              <a:t>при комментировании проблемы писать о </a:t>
            </a:r>
            <a:r>
              <a:rPr lang="ru-RU" sz="4500" b="1" dirty="0" smtClean="0">
                <a:latin typeface="Times New Roman" pitchFamily="18" charset="0"/>
                <a:cs typeface="Times New Roman" pitchFamily="18" charset="0"/>
              </a:rPr>
              <a:t>средствах выразительности, </a:t>
            </a:r>
            <a:r>
              <a:rPr lang="ru-RU" sz="4500" dirty="0" smtClean="0">
                <a:latin typeface="Times New Roman" pitchFamily="18" charset="0"/>
                <a:cs typeface="Times New Roman" pitchFamily="18" charset="0"/>
              </a:rPr>
              <a:t>так как </a:t>
            </a:r>
            <a:r>
              <a:rPr lang="ru-RU" sz="4500" dirty="0" smtClean="0">
                <a:latin typeface="Times New Roman" pitchFamily="18" charset="0"/>
                <a:cs typeface="Times New Roman" pitchFamily="18" charset="0"/>
              </a:rPr>
              <a:t>это задание уже 5 лет как </a:t>
            </a:r>
            <a:r>
              <a:rPr lang="ru-RU" sz="4500" b="1" dirty="0" smtClean="0">
                <a:latin typeface="Times New Roman" pitchFamily="18" charset="0"/>
                <a:cs typeface="Times New Roman" pitchFamily="18" charset="0"/>
              </a:rPr>
              <a:t>вынесено в задание В. </a:t>
            </a:r>
            <a:r>
              <a:rPr lang="ru-RU" sz="4500" dirty="0" smtClean="0">
                <a:latin typeface="Times New Roman" pitchFamily="18" charset="0"/>
                <a:cs typeface="Times New Roman" pitchFamily="18" charset="0"/>
              </a:rPr>
              <a:t>При проверке эссе </a:t>
            </a:r>
            <a:r>
              <a:rPr lang="ru-RU" sz="4500" dirty="0" smtClean="0">
                <a:latin typeface="Times New Roman" pitchFamily="18" charset="0"/>
                <a:cs typeface="Times New Roman" pitchFamily="18" charset="0"/>
              </a:rPr>
              <a:t>экспертам предоставляется </a:t>
            </a:r>
            <a:r>
              <a:rPr lang="ru-RU" sz="4500" dirty="0" smtClean="0">
                <a:latin typeface="Times New Roman" pitchFamily="18" charset="0"/>
                <a:cs typeface="Times New Roman" pitchFamily="18" charset="0"/>
              </a:rPr>
              <a:t>среди прочих нормативных документов лист с распечатанным </a:t>
            </a:r>
            <a:r>
              <a:rPr lang="ru-RU" sz="4500" dirty="0" smtClean="0">
                <a:latin typeface="Times New Roman" pitchFamily="18" charset="0"/>
                <a:cs typeface="Times New Roman" pitchFamily="18" charset="0"/>
              </a:rPr>
              <a:t>заданием </a:t>
            </a:r>
            <a:r>
              <a:rPr lang="ru-RU" sz="4500" dirty="0" smtClean="0">
                <a:latin typeface="Times New Roman" pitchFamily="18" charset="0"/>
                <a:cs typeface="Times New Roman" pitchFamily="18" charset="0"/>
              </a:rPr>
              <a:t>В8, для того чтобы не учитывать в работе учащихся полностью переписанное </a:t>
            </a:r>
            <a:r>
              <a:rPr lang="ru-RU" sz="4500" dirty="0" smtClean="0">
                <a:latin typeface="Times New Roman" pitchFamily="18" charset="0"/>
                <a:cs typeface="Times New Roman" pitchFamily="18" charset="0"/>
              </a:rPr>
              <a:t>содержание </a:t>
            </a:r>
            <a:r>
              <a:rPr lang="ru-RU" sz="4500" dirty="0" smtClean="0">
                <a:latin typeface="Times New Roman" pitchFamily="18" charset="0"/>
                <a:cs typeface="Times New Roman" pitchFamily="18" charset="0"/>
              </a:rPr>
              <a:t>этого задания. За наличие в сочинении только </a:t>
            </a:r>
            <a:r>
              <a:rPr lang="ru-RU" sz="4500" dirty="0" err="1" smtClean="0">
                <a:latin typeface="Times New Roman" pitchFamily="18" charset="0"/>
                <a:cs typeface="Times New Roman" pitchFamily="18" charset="0"/>
              </a:rPr>
              <a:t>концепционного</a:t>
            </a:r>
            <a:r>
              <a:rPr lang="ru-RU" sz="4500" dirty="0" smtClean="0">
                <a:latin typeface="Times New Roman" pitchFamily="18" charset="0"/>
                <a:cs typeface="Times New Roman" pitchFamily="18" charset="0"/>
              </a:rPr>
              <a:t> </a:t>
            </a:r>
            <a:r>
              <a:rPr lang="ru-RU" sz="4500" dirty="0" smtClean="0">
                <a:latin typeface="Times New Roman" pitchFamily="18" charset="0"/>
                <a:cs typeface="Times New Roman" pitchFamily="18" charset="0"/>
              </a:rPr>
              <a:t>комментария по </a:t>
            </a:r>
            <a:r>
              <a:rPr lang="ru-RU" sz="4500" dirty="0" smtClean="0">
                <a:latin typeface="Times New Roman" pitchFamily="18" charset="0"/>
                <a:cs typeface="Times New Roman" pitchFamily="18" charset="0"/>
              </a:rPr>
              <a:t>проблеме ученик получает лишь один балл.</a:t>
            </a:r>
          </a:p>
          <a:p>
            <a:pPr lvl="0"/>
            <a:endParaRPr lang="ru-RU" dirty="0" smtClean="0">
              <a:latin typeface="Times New Roman" pitchFamily="18" charset="0"/>
              <a:cs typeface="Times New Roman" pitchFamily="18" charset="0"/>
            </a:endParaRPr>
          </a:p>
          <a:p>
            <a:pPr lvl="0"/>
            <a:endParaRPr lang="ru-RU" sz="2800" dirty="0" smtClean="0">
              <a:latin typeface="Times New Roman" pitchFamily="18" charset="0"/>
              <a:cs typeface="Times New Roman" pitchFamily="18" charset="0"/>
            </a:endParaRPr>
          </a:p>
          <a:p>
            <a:endParaRPr lang="ru-RU" dirty="0"/>
          </a:p>
        </p:txBody>
      </p:sp>
    </p:spTree>
  </p:cSld>
  <p:clrMapOvr>
    <a:masterClrMapping/>
  </p:clrMapOvr>
  <p:transition>
    <p:pull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917596"/>
          </a:xfrm>
        </p:spPr>
        <p:txBody>
          <a:bodyPr>
            <a:normAutofit/>
          </a:bodyPr>
          <a:lstStyle/>
          <a:p>
            <a:r>
              <a:rPr lang="ru-RU" sz="2700" b="1" dirty="0" smtClean="0">
                <a:latin typeface="Times New Roman" pitchFamily="18" charset="0"/>
                <a:cs typeface="Times New Roman" pitchFamily="18" charset="0"/>
              </a:rPr>
              <a:t>Позиция автора</a:t>
            </a:r>
            <a:endParaRPr lang="ru-RU" dirty="0"/>
          </a:p>
        </p:txBody>
      </p:sp>
      <p:sp>
        <p:nvSpPr>
          <p:cNvPr id="3" name="Содержимое 2"/>
          <p:cNvSpPr>
            <a:spLocks noGrp="1"/>
          </p:cNvSpPr>
          <p:nvPr>
            <p:ph idx="1"/>
          </p:nvPr>
        </p:nvSpPr>
        <p:spPr/>
        <p:txBody>
          <a:bodyPr>
            <a:normAutofit fontScale="70000" lnSpcReduction="20000"/>
          </a:bodyPr>
          <a:lstStyle/>
          <a:p>
            <a:pPr marL="324000" indent="360000">
              <a:lnSpc>
                <a:spcPct val="120000"/>
              </a:lnSpc>
              <a:spcBef>
                <a:spcPts val="0"/>
              </a:spcBef>
            </a:pPr>
            <a:r>
              <a:rPr lang="ru-RU" b="1" dirty="0" smtClean="0">
                <a:latin typeface="Times New Roman" pitchFamily="18" charset="0"/>
                <a:cs typeface="Times New Roman" pitchFamily="18" charset="0"/>
              </a:rPr>
              <a:t>Позиция автора </a:t>
            </a:r>
            <a:r>
              <a:rPr lang="ru-RU" dirty="0" smtClean="0">
                <a:latin typeface="Times New Roman" pitchFamily="18" charset="0"/>
                <a:cs typeface="Times New Roman" pitchFamily="18" charset="0"/>
              </a:rPr>
              <a:t>- это отношение автора текста к проблеме, о которой он размышляет. Для того чтобы выявить позицию автора, нужно ответить на следующие вопросы:</a:t>
            </a:r>
          </a:p>
          <a:p>
            <a:pPr marL="324000" lvl="0" indent="360000">
              <a:lnSpc>
                <a:spcPct val="120000"/>
              </a:lnSpc>
              <a:spcBef>
                <a:spcPts val="0"/>
              </a:spcBef>
            </a:pPr>
            <a:r>
              <a:rPr lang="ru-RU" dirty="0" smtClean="0">
                <a:latin typeface="Times New Roman" pitchFamily="18" charset="0"/>
                <a:cs typeface="Times New Roman" pitchFamily="18" charset="0"/>
              </a:rPr>
              <a:t>Что хотел сказать автор своим читателям, создавая данный текст?</a:t>
            </a:r>
          </a:p>
          <a:p>
            <a:pPr marL="324000" lvl="0" indent="360000">
              <a:lnSpc>
                <a:spcPct val="120000"/>
              </a:lnSpc>
              <a:spcBef>
                <a:spcPts val="0"/>
              </a:spcBef>
            </a:pPr>
            <a:r>
              <a:rPr lang="ru-RU" dirty="0" smtClean="0">
                <a:latin typeface="Times New Roman" pitchFamily="18" charset="0"/>
                <a:cs typeface="Times New Roman" pitchFamily="18" charset="0"/>
              </a:rPr>
              <a:t>Как сам автор оценивает описываемую в тексте жизненную ситуацию и поступки </a:t>
            </a:r>
            <a:r>
              <a:rPr lang="ru-RU" dirty="0" smtClean="0">
                <a:latin typeface="Times New Roman" pitchFamily="18" charset="0"/>
                <a:cs typeface="Times New Roman" pitchFamily="18" charset="0"/>
              </a:rPr>
              <a:t>героев</a:t>
            </a:r>
            <a:endParaRPr lang="ru-RU" dirty="0" smtClean="0">
              <a:latin typeface="Times New Roman" pitchFamily="18" charset="0"/>
              <a:cs typeface="Times New Roman" pitchFamily="18" charset="0"/>
            </a:endParaRPr>
          </a:p>
          <a:p>
            <a:pPr marL="324000" indent="360000">
              <a:lnSpc>
                <a:spcPct val="120000"/>
              </a:lnSpc>
              <a:spcBef>
                <a:spcPts val="0"/>
              </a:spcBef>
            </a:pPr>
            <a:r>
              <a:rPr lang="ru-RU" dirty="0" smtClean="0">
                <a:latin typeface="Times New Roman" pitchFamily="18" charset="0"/>
                <a:cs typeface="Times New Roman" pitchFamily="18" charset="0"/>
              </a:rPr>
              <a:t>Если вам трудно сформулировать позицию автора самостоятельно, то можно привести ци­тату из текста, которая выражает авторское отношение к изображаемому. Обратите внимание: цитирование уместно только при определении авторской позиции, но не при комментарии.</a:t>
            </a:r>
          </a:p>
          <a:p>
            <a:endParaRPr lang="ru-RU" dirty="0"/>
          </a:p>
        </p:txBody>
      </p:sp>
    </p:spTree>
  </p:cSld>
  <p:clrMapOvr>
    <a:masterClrMapping/>
  </p:clrMapOvr>
  <p:transition>
    <p:pull dir="l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229600" cy="471478"/>
          </a:xfrm>
        </p:spPr>
        <p:txBody>
          <a:bodyPr/>
          <a:lstStyle/>
          <a:p>
            <a:r>
              <a:rPr lang="ru-RU" sz="2000" b="1" i="1" dirty="0" smtClean="0"/>
              <a:t>Речевые клише, используемые для выражении позиции автора</a:t>
            </a:r>
          </a:p>
          <a:p>
            <a:endParaRPr lang="ru-RU" dirty="0"/>
          </a:p>
        </p:txBody>
      </p:sp>
      <p:graphicFrame>
        <p:nvGraphicFramePr>
          <p:cNvPr id="4" name="Таблица 3"/>
          <p:cNvGraphicFramePr>
            <a:graphicFrameLocks noGrp="1"/>
          </p:cNvGraphicFramePr>
          <p:nvPr/>
        </p:nvGraphicFramePr>
        <p:xfrm>
          <a:off x="571472" y="928670"/>
          <a:ext cx="8001056" cy="5130671"/>
        </p:xfrm>
        <a:graphic>
          <a:graphicData uri="http://schemas.openxmlformats.org/drawingml/2006/table">
            <a:tbl>
              <a:tblPr/>
              <a:tblGrid>
                <a:gridCol w="2786082"/>
                <a:gridCol w="5214974"/>
              </a:tblGrid>
              <a:tr h="478635">
                <a:tc>
                  <a:txBody>
                    <a:bodyPr/>
                    <a:lstStyle/>
                    <a:p>
                      <a:pPr marL="189230" indent="0">
                        <a:lnSpc>
                          <a:spcPct val="100000"/>
                        </a:lnSpc>
                        <a:spcAft>
                          <a:spcPts val="0"/>
                        </a:spcAft>
                      </a:pPr>
                      <a:r>
                        <a:rPr lang="ru-RU" sz="1800" b="1" spc="-30" dirty="0">
                          <a:solidFill>
                            <a:srgbClr val="000000"/>
                          </a:solidFill>
                          <a:latin typeface="Times New Roman" pitchFamily="18" charset="0"/>
                          <a:ea typeface="Times New Roman"/>
                          <a:cs typeface="Times New Roman" pitchFamily="18" charset="0"/>
                        </a:rPr>
                        <a:t>Авторская позиция может </a:t>
                      </a:r>
                      <a:r>
                        <a:rPr lang="ru-RU" sz="1800" b="1" spc="-15" dirty="0">
                          <a:solidFill>
                            <a:srgbClr val="000000"/>
                          </a:solidFill>
                          <a:latin typeface="Times New Roman" pitchFamily="18" charset="0"/>
                          <a:ea typeface="Times New Roman"/>
                          <a:cs typeface="Times New Roman" pitchFamily="18" charset="0"/>
                        </a:rPr>
                        <a:t>быть отражена через</a:t>
                      </a:r>
                      <a:endParaRPr lang="ru-RU" sz="1800" dirty="0">
                        <a:latin typeface="Times New Roman" pitchFamily="18" charset="0"/>
                        <a:ea typeface="Times New Roman"/>
                        <a:cs typeface="Times New Roman" pitchFamily="18" charset="0"/>
                      </a:endParaRPr>
                    </a:p>
                  </a:txBody>
                  <a:tcPr marL="64883" marR="648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10"/>
                        </a:spcBef>
                        <a:spcAft>
                          <a:spcPts val="1490"/>
                        </a:spcAft>
                      </a:pPr>
                      <a:r>
                        <a:rPr lang="ru-RU" sz="1800" b="1" spc="-40" dirty="0">
                          <a:solidFill>
                            <a:srgbClr val="000000"/>
                          </a:solidFill>
                          <a:latin typeface="Times New Roman" pitchFamily="18" charset="0"/>
                          <a:ea typeface="Times New Roman"/>
                          <a:cs typeface="Times New Roman" pitchFamily="18" charset="0"/>
                        </a:rPr>
                        <a:t>Примеры</a:t>
                      </a:r>
                      <a:endParaRPr lang="ru-RU" sz="1800" dirty="0">
                        <a:latin typeface="Times New Roman" pitchFamily="18" charset="0"/>
                        <a:ea typeface="Times New Roman"/>
                        <a:cs typeface="Times New Roman" pitchFamily="18" charset="0"/>
                      </a:endParaRPr>
                    </a:p>
                  </a:txBody>
                  <a:tcPr marL="64883" marR="648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7711">
                <a:tc>
                  <a:txBody>
                    <a:bodyPr/>
                    <a:lstStyle/>
                    <a:p>
                      <a:pPr algn="just">
                        <a:lnSpc>
                          <a:spcPct val="100000"/>
                        </a:lnSpc>
                        <a:spcBef>
                          <a:spcPts val="0"/>
                        </a:spcBef>
                        <a:spcAft>
                          <a:spcPts val="600"/>
                        </a:spcAft>
                      </a:pPr>
                      <a:endParaRPr lang="ru-RU" sz="1800" dirty="0" smtClean="0">
                        <a:solidFill>
                          <a:srgbClr val="000000"/>
                        </a:solidFill>
                        <a:latin typeface="Times New Roman" pitchFamily="18" charset="0"/>
                        <a:ea typeface="Times New Roman"/>
                        <a:cs typeface="Times New Roman" pitchFamily="18" charset="0"/>
                      </a:endParaRPr>
                    </a:p>
                    <a:p>
                      <a:pPr algn="just">
                        <a:lnSpc>
                          <a:spcPct val="100000"/>
                        </a:lnSpc>
                        <a:spcBef>
                          <a:spcPts val="0"/>
                        </a:spcBef>
                        <a:spcAft>
                          <a:spcPts val="600"/>
                        </a:spcAft>
                      </a:pPr>
                      <a:r>
                        <a:rPr lang="ru-RU" sz="1800" dirty="0" smtClean="0">
                          <a:solidFill>
                            <a:srgbClr val="000000"/>
                          </a:solidFill>
                          <a:latin typeface="Times New Roman" pitchFamily="18" charset="0"/>
                          <a:ea typeface="Times New Roman"/>
                          <a:cs typeface="Times New Roman" pitchFamily="18" charset="0"/>
                        </a:rPr>
                        <a:t>1)рассмотрение содержа</a:t>
                      </a:r>
                      <a:r>
                        <a:rPr lang="ru-RU" sz="1800" spc="-10" dirty="0" smtClean="0">
                          <a:solidFill>
                            <a:srgbClr val="000000"/>
                          </a:solidFill>
                          <a:latin typeface="Times New Roman" pitchFamily="18" charset="0"/>
                          <a:ea typeface="Times New Roman"/>
                          <a:cs typeface="Times New Roman" pitchFamily="18" charset="0"/>
                        </a:rPr>
                        <a:t>ния </a:t>
                      </a:r>
                      <a:r>
                        <a:rPr lang="ru-RU" sz="1800" spc="-10" dirty="0">
                          <a:solidFill>
                            <a:srgbClr val="000000"/>
                          </a:solidFill>
                          <a:latin typeface="Times New Roman" pitchFamily="18" charset="0"/>
                          <a:ea typeface="Times New Roman"/>
                          <a:cs typeface="Times New Roman" pitchFamily="18" charset="0"/>
                        </a:rPr>
                        <a:t>проблемы и </a:t>
                      </a:r>
                      <a:r>
                        <a:rPr lang="ru-RU" sz="1800" spc="-10" dirty="0" smtClean="0">
                          <a:solidFill>
                            <a:srgbClr val="000000"/>
                          </a:solidFill>
                          <a:latin typeface="Times New Roman" pitchFamily="18" charset="0"/>
                          <a:ea typeface="Times New Roman"/>
                          <a:cs typeface="Times New Roman" pitchFamily="18" charset="0"/>
                        </a:rPr>
                        <a:t>предло</a:t>
                      </a:r>
                      <a:r>
                        <a:rPr lang="ru-RU" sz="1800" spc="10" dirty="0" smtClean="0">
                          <a:solidFill>
                            <a:srgbClr val="000000"/>
                          </a:solidFill>
                          <a:latin typeface="Times New Roman" pitchFamily="18" charset="0"/>
                          <a:ea typeface="Times New Roman"/>
                          <a:cs typeface="Times New Roman" pitchFamily="18" charset="0"/>
                        </a:rPr>
                        <a:t>женных </a:t>
                      </a:r>
                      <a:r>
                        <a:rPr lang="ru-RU" sz="1800" spc="10" dirty="0">
                          <a:solidFill>
                            <a:srgbClr val="000000"/>
                          </a:solidFill>
                          <a:latin typeface="Times New Roman" pitchFamily="18" charset="0"/>
                          <a:ea typeface="Times New Roman"/>
                          <a:cs typeface="Times New Roman" pitchFamily="18" charset="0"/>
                        </a:rPr>
                        <a:t>автором способов </a:t>
                      </a:r>
                      <a:r>
                        <a:rPr lang="ru-RU" sz="1800" spc="-20" dirty="0">
                          <a:solidFill>
                            <a:srgbClr val="000000"/>
                          </a:solidFill>
                          <a:latin typeface="Times New Roman" pitchFamily="18" charset="0"/>
                          <a:ea typeface="Times New Roman"/>
                          <a:cs typeface="Times New Roman" pitchFamily="18" charset="0"/>
                        </a:rPr>
                        <a:t>ее решения</a:t>
                      </a:r>
                      <a:endParaRPr lang="ru-RU" sz="1800" dirty="0">
                        <a:latin typeface="Times New Roman" pitchFamily="18" charset="0"/>
                        <a:ea typeface="Times New Roman"/>
                        <a:cs typeface="Times New Roman" pitchFamily="18" charset="0"/>
                      </a:endParaRPr>
                    </a:p>
                  </a:txBody>
                  <a:tcPr marL="64883" marR="648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457200">
                        <a:lnSpc>
                          <a:spcPct val="100000"/>
                        </a:lnSpc>
                        <a:spcAft>
                          <a:spcPts val="600"/>
                        </a:spcAft>
                        <a:buFont typeface="Times New Roman"/>
                        <a:buAutoNum type="arabicParenR"/>
                        <a:tabLst>
                          <a:tab pos="189230" algn="l"/>
                        </a:tabLst>
                      </a:pPr>
                      <a:r>
                        <a:rPr lang="ru-RU" sz="1800" i="1" spc="-5" dirty="0">
                          <a:solidFill>
                            <a:srgbClr val="000000"/>
                          </a:solidFill>
                          <a:latin typeface="Times New Roman" pitchFamily="18" charset="0"/>
                          <a:ea typeface="Times New Roman"/>
                          <a:cs typeface="Times New Roman" pitchFamily="18" charset="0"/>
                        </a:rPr>
                        <a:t>Позиция автора текста выражена ясно и раскрывается </a:t>
                      </a:r>
                      <a:r>
                        <a:rPr lang="ru-RU" sz="1800" i="1" spc="-5" dirty="0" smtClean="0">
                          <a:solidFill>
                            <a:srgbClr val="000000"/>
                          </a:solidFill>
                          <a:latin typeface="Times New Roman" pitchFamily="18" charset="0"/>
                          <a:ea typeface="Times New Roman"/>
                          <a:cs typeface="Times New Roman" pitchFamily="18" charset="0"/>
                        </a:rPr>
                        <a:t>в </a:t>
                      </a:r>
                      <a:r>
                        <a:rPr lang="ru-RU" sz="1800" i="1" spc="10" dirty="0" smtClean="0">
                          <a:solidFill>
                            <a:srgbClr val="000000"/>
                          </a:solidFill>
                          <a:latin typeface="Times New Roman" pitchFamily="18" charset="0"/>
                          <a:ea typeface="Times New Roman"/>
                          <a:cs typeface="Times New Roman" pitchFamily="18" charset="0"/>
                        </a:rPr>
                        <a:t>следующем </a:t>
                      </a:r>
                      <a:r>
                        <a:rPr lang="ru-RU" sz="1800" i="1" spc="10" dirty="0">
                          <a:solidFill>
                            <a:srgbClr val="000000"/>
                          </a:solidFill>
                          <a:latin typeface="Times New Roman" pitchFamily="18" charset="0"/>
                          <a:ea typeface="Times New Roman"/>
                          <a:cs typeface="Times New Roman" pitchFamily="18" charset="0"/>
                        </a:rPr>
                        <a:t>предложении: (далее идет цитата из текста).</a:t>
                      </a:r>
                      <a:br>
                        <a:rPr lang="ru-RU" sz="1800" i="1" spc="10" dirty="0">
                          <a:solidFill>
                            <a:srgbClr val="000000"/>
                          </a:solidFill>
                          <a:latin typeface="Times New Roman" pitchFamily="18" charset="0"/>
                          <a:ea typeface="Times New Roman"/>
                          <a:cs typeface="Times New Roman" pitchFamily="18" charset="0"/>
                        </a:rPr>
                      </a:br>
                      <a:r>
                        <a:rPr lang="ru-RU" sz="1800" i="1" spc="15" dirty="0">
                          <a:solidFill>
                            <a:srgbClr val="000000"/>
                          </a:solidFill>
                          <a:latin typeface="Times New Roman" pitchFamily="18" charset="0"/>
                          <a:ea typeface="Times New Roman"/>
                          <a:cs typeface="Times New Roman" pitchFamily="18" charset="0"/>
                        </a:rPr>
                        <a:t>NN уверен: (далее идет разъяснение цитаты).</a:t>
                      </a:r>
                      <a:endParaRPr lang="ru-RU" sz="1800" dirty="0">
                        <a:latin typeface="Times New Roman" pitchFamily="18" charset="0"/>
                        <a:ea typeface="Times New Roman"/>
                        <a:cs typeface="Times New Roman" pitchFamily="18" charset="0"/>
                      </a:endParaRPr>
                    </a:p>
                    <a:p>
                      <a:pPr marL="342900" lvl="0" indent="-457200">
                        <a:lnSpc>
                          <a:spcPct val="100000"/>
                        </a:lnSpc>
                        <a:spcAft>
                          <a:spcPts val="600"/>
                        </a:spcAft>
                        <a:buFont typeface="Times New Roman"/>
                        <a:buAutoNum type="arabicParenR"/>
                        <a:tabLst>
                          <a:tab pos="189230" algn="l"/>
                        </a:tabLst>
                      </a:pPr>
                      <a:r>
                        <a:rPr lang="ru-RU" sz="1800" i="1" spc="5" dirty="0">
                          <a:solidFill>
                            <a:srgbClr val="000000"/>
                          </a:solidFill>
                          <a:latin typeface="Times New Roman" pitchFamily="18" charset="0"/>
                          <a:ea typeface="Times New Roman"/>
                          <a:cs typeface="Times New Roman" pitchFamily="18" charset="0"/>
                        </a:rPr>
                        <a:t>Позиция автора текста довольно ясна и раскрывается </a:t>
                      </a:r>
                      <a:r>
                        <a:rPr lang="ru-RU" sz="1800" i="1" spc="5" dirty="0" smtClean="0">
                          <a:solidFill>
                            <a:srgbClr val="000000"/>
                          </a:solidFill>
                          <a:latin typeface="Times New Roman" pitchFamily="18" charset="0"/>
                          <a:ea typeface="Times New Roman"/>
                          <a:cs typeface="Times New Roman" pitchFamily="18" charset="0"/>
                        </a:rPr>
                        <a:t>в </a:t>
                      </a:r>
                      <a:r>
                        <a:rPr lang="ru-RU" sz="1800" i="1" spc="15" dirty="0" smtClean="0">
                          <a:solidFill>
                            <a:srgbClr val="000000"/>
                          </a:solidFill>
                          <a:latin typeface="Times New Roman" pitchFamily="18" charset="0"/>
                          <a:ea typeface="Times New Roman"/>
                          <a:cs typeface="Times New Roman" pitchFamily="18" charset="0"/>
                        </a:rPr>
                        <a:t>следующем </a:t>
                      </a:r>
                      <a:r>
                        <a:rPr lang="ru-RU" sz="1800" i="1" spc="15" dirty="0">
                          <a:solidFill>
                            <a:srgbClr val="000000"/>
                          </a:solidFill>
                          <a:latin typeface="Times New Roman" pitchFamily="18" charset="0"/>
                          <a:ea typeface="Times New Roman"/>
                          <a:cs typeface="Times New Roman" pitchFamily="18" charset="0"/>
                        </a:rPr>
                        <a:t>предложении: </a:t>
                      </a:r>
                      <a:r>
                        <a:rPr lang="ru-RU" sz="1800" spc="15" dirty="0">
                          <a:solidFill>
                            <a:srgbClr val="000000"/>
                          </a:solidFill>
                          <a:latin typeface="Times New Roman" pitchFamily="18" charset="0"/>
                          <a:ea typeface="Times New Roman"/>
                          <a:cs typeface="Times New Roman" pitchFamily="18" charset="0"/>
                        </a:rPr>
                        <a:t>(далее идет цитата из текста). </a:t>
                      </a:r>
                      <a:r>
                        <a:rPr lang="ru-RU" sz="1800" i="1" spc="15" dirty="0" smtClean="0">
                          <a:solidFill>
                            <a:srgbClr val="000000"/>
                          </a:solidFill>
                          <a:latin typeface="Times New Roman" pitchFamily="18" charset="0"/>
                          <a:ea typeface="Times New Roman"/>
                          <a:cs typeface="Times New Roman" pitchFamily="18" charset="0"/>
                        </a:rPr>
                        <a:t>NN </a:t>
                      </a:r>
                      <a:r>
                        <a:rPr lang="ru-RU" sz="1800" i="1" spc="10" dirty="0" smtClean="0">
                          <a:solidFill>
                            <a:srgbClr val="000000"/>
                          </a:solidFill>
                          <a:latin typeface="Times New Roman" pitchFamily="18" charset="0"/>
                          <a:ea typeface="Times New Roman"/>
                          <a:cs typeface="Times New Roman" pitchFamily="18" charset="0"/>
                        </a:rPr>
                        <a:t>утверждает</a:t>
                      </a:r>
                      <a:r>
                        <a:rPr lang="ru-RU" sz="1800" i="1" spc="10" dirty="0">
                          <a:solidFill>
                            <a:srgbClr val="000000"/>
                          </a:solidFill>
                          <a:latin typeface="Times New Roman" pitchFamily="18" charset="0"/>
                          <a:ea typeface="Times New Roman"/>
                          <a:cs typeface="Times New Roman" pitchFamily="18" charset="0"/>
                        </a:rPr>
                        <a:t>, </a:t>
                      </a:r>
                      <a:r>
                        <a:rPr lang="ru-RU" sz="1800" i="1" spc="10" dirty="0" smtClean="0">
                          <a:solidFill>
                            <a:srgbClr val="000000"/>
                          </a:solidFill>
                          <a:latin typeface="Times New Roman" pitchFamily="18" charset="0"/>
                          <a:ea typeface="Times New Roman"/>
                          <a:cs typeface="Times New Roman" pitchFamily="18" charset="0"/>
                        </a:rPr>
                        <a:t>что…</a:t>
                      </a:r>
                    </a:p>
                    <a:p>
                      <a:pPr marL="342900" lvl="0" indent="-457200">
                        <a:lnSpc>
                          <a:spcPct val="100000"/>
                        </a:lnSpc>
                        <a:spcAft>
                          <a:spcPts val="600"/>
                        </a:spcAft>
                        <a:buFont typeface="Times New Roman"/>
                        <a:buAutoNum type="arabicParenR"/>
                        <a:tabLst>
                          <a:tab pos="189230" algn="l"/>
                        </a:tabLst>
                      </a:pPr>
                      <a:r>
                        <a:rPr lang="ru-RU" sz="1800" i="1" spc="15" dirty="0" smtClean="0">
                          <a:solidFill>
                            <a:srgbClr val="000000"/>
                          </a:solidFill>
                          <a:latin typeface="Times New Roman" pitchFamily="18" charset="0"/>
                          <a:ea typeface="Times New Roman"/>
                          <a:cs typeface="Times New Roman" pitchFamily="18" charset="0"/>
                        </a:rPr>
                        <a:t>Точка </a:t>
                      </a:r>
                      <a:r>
                        <a:rPr lang="ru-RU" sz="1800" i="1" spc="15" dirty="0">
                          <a:solidFill>
                            <a:srgbClr val="000000"/>
                          </a:solidFill>
                          <a:latin typeface="Times New Roman" pitchFamily="18" charset="0"/>
                          <a:ea typeface="Times New Roman"/>
                          <a:cs typeface="Times New Roman" pitchFamily="18" charset="0"/>
                        </a:rPr>
                        <a:t>зрения автора на рассматриваемую им </a:t>
                      </a:r>
                      <a:r>
                        <a:rPr lang="ru-RU" sz="1800" i="1" spc="15" dirty="0" smtClean="0">
                          <a:solidFill>
                            <a:srgbClr val="000000"/>
                          </a:solidFill>
                          <a:latin typeface="Times New Roman" pitchFamily="18" charset="0"/>
                          <a:ea typeface="Times New Roman"/>
                          <a:cs typeface="Times New Roman" pitchFamily="18" charset="0"/>
                        </a:rPr>
                        <a:t>проблему </a:t>
                      </a:r>
                      <a:r>
                        <a:rPr lang="ru-RU" sz="1800" i="1" spc="10" dirty="0" smtClean="0">
                          <a:solidFill>
                            <a:srgbClr val="000000"/>
                          </a:solidFill>
                          <a:latin typeface="Times New Roman" pitchFamily="18" charset="0"/>
                          <a:ea typeface="Times New Roman"/>
                          <a:cs typeface="Times New Roman" pitchFamily="18" charset="0"/>
                        </a:rPr>
                        <a:t>(чего</a:t>
                      </a:r>
                      <a:r>
                        <a:rPr lang="ru-RU" sz="1800" i="1" spc="10" dirty="0">
                          <a:solidFill>
                            <a:srgbClr val="000000"/>
                          </a:solidFill>
                          <a:latin typeface="Times New Roman" pitchFamily="18" charset="0"/>
                          <a:ea typeface="Times New Roman"/>
                          <a:cs typeface="Times New Roman" pitchFamily="18" charset="0"/>
                        </a:rPr>
                        <a:t>?) обозначена прямо: </a:t>
                      </a:r>
                      <a:r>
                        <a:rPr lang="ru-RU" sz="1800" spc="10" dirty="0">
                          <a:solidFill>
                            <a:srgbClr val="000000"/>
                          </a:solidFill>
                          <a:latin typeface="Times New Roman" pitchFamily="18" charset="0"/>
                          <a:ea typeface="Times New Roman"/>
                          <a:cs typeface="Times New Roman" pitchFamily="18" charset="0"/>
                        </a:rPr>
                        <a:t>(далее идет цитата из текста). </a:t>
                      </a:r>
                      <a:r>
                        <a:rPr lang="ru-RU" sz="1800" spc="10" baseline="0" dirty="0" smtClean="0">
                          <a:solidFill>
                            <a:srgbClr val="000000"/>
                          </a:solidFill>
                          <a:latin typeface="Times New Roman" pitchFamily="18" charset="0"/>
                          <a:ea typeface="Times New Roman"/>
                          <a:cs typeface="Times New Roman" pitchFamily="18" charset="0"/>
                        </a:rPr>
                        <a:t> </a:t>
                      </a:r>
                      <a:r>
                        <a:rPr lang="ru-RU" sz="1800" i="1" spc="10" dirty="0" smtClean="0">
                          <a:solidFill>
                            <a:srgbClr val="000000"/>
                          </a:solidFill>
                          <a:latin typeface="Times New Roman" pitchFamily="18" charset="0"/>
                          <a:ea typeface="Times New Roman"/>
                          <a:cs typeface="Times New Roman" pitchFamily="18" charset="0"/>
                        </a:rPr>
                        <a:t>NN считает</a:t>
                      </a:r>
                      <a:r>
                        <a:rPr lang="ru-RU" sz="1800" i="1" spc="10" dirty="0">
                          <a:solidFill>
                            <a:srgbClr val="000000"/>
                          </a:solidFill>
                          <a:latin typeface="Times New Roman" pitchFamily="18" charset="0"/>
                          <a:ea typeface="Times New Roman"/>
                          <a:cs typeface="Times New Roman" pitchFamily="18" charset="0"/>
                        </a:rPr>
                        <a:t>, что </a:t>
                      </a:r>
                      <a:r>
                        <a:rPr lang="ru-RU" sz="1800" spc="10" dirty="0">
                          <a:solidFill>
                            <a:srgbClr val="000000"/>
                          </a:solidFill>
                          <a:latin typeface="Times New Roman" pitchFamily="18" charset="0"/>
                          <a:ea typeface="Times New Roman"/>
                          <a:cs typeface="Times New Roman" pitchFamily="18" charset="0"/>
                        </a:rPr>
                        <a:t>(далее идет разъяснение цитаты) / </a:t>
                      </a:r>
                      <a:r>
                        <a:rPr lang="ru-RU" sz="1800" i="1" spc="10" dirty="0">
                          <a:solidFill>
                            <a:srgbClr val="000000"/>
                          </a:solidFill>
                          <a:latin typeface="Times New Roman" pitchFamily="18" charset="0"/>
                          <a:ea typeface="Times New Roman"/>
                          <a:cs typeface="Times New Roman" pitchFamily="18" charset="0"/>
                        </a:rPr>
                        <a:t>По </a:t>
                      </a:r>
                      <a:r>
                        <a:rPr lang="ru-RU" sz="1800" i="1" spc="10" dirty="0" smtClean="0">
                          <a:solidFill>
                            <a:srgbClr val="000000"/>
                          </a:solidFill>
                          <a:latin typeface="Times New Roman" pitchFamily="18" charset="0"/>
                          <a:ea typeface="Times New Roman"/>
                          <a:cs typeface="Times New Roman" pitchFamily="18" charset="0"/>
                        </a:rPr>
                        <a:t>мнению NN</a:t>
                      </a:r>
                      <a:r>
                        <a:rPr lang="ru-RU" sz="1800" i="1" spc="10" dirty="0">
                          <a:solidFill>
                            <a:srgbClr val="000000"/>
                          </a:solidFill>
                          <a:latin typeface="Times New Roman" pitchFamily="18" charset="0"/>
                          <a:ea typeface="Times New Roman"/>
                          <a:cs typeface="Times New Roman" pitchFamily="18" charset="0"/>
                        </a:rPr>
                        <a:t>, .... </a:t>
                      </a:r>
                      <a:r>
                        <a:rPr lang="ru-RU" sz="1800" spc="10" dirty="0">
                          <a:solidFill>
                            <a:srgbClr val="000000"/>
                          </a:solidFill>
                          <a:latin typeface="Times New Roman" pitchFamily="18" charset="0"/>
                          <a:ea typeface="Times New Roman"/>
                          <a:cs typeface="Times New Roman" pitchFamily="18" charset="0"/>
                        </a:rPr>
                        <a:t>(далее идет разъяснение цитаты).</a:t>
                      </a:r>
                      <a:endParaRPr lang="ru-RU" sz="1800" dirty="0">
                        <a:latin typeface="Times New Roman" pitchFamily="18" charset="0"/>
                        <a:ea typeface="Times New Roman"/>
                        <a:cs typeface="Times New Roman" pitchFamily="18" charset="0"/>
                      </a:endParaRPr>
                    </a:p>
                  </a:txBody>
                  <a:tcPr marL="64883" marR="648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85720" y="243243"/>
          <a:ext cx="8715404" cy="6659880"/>
        </p:xfrm>
        <a:graphic>
          <a:graphicData uri="http://schemas.openxmlformats.org/drawingml/2006/table">
            <a:tbl>
              <a:tblPr/>
              <a:tblGrid>
                <a:gridCol w="2161428"/>
                <a:gridCol w="6553976"/>
              </a:tblGrid>
              <a:tr h="4404027">
                <a:tc>
                  <a:txBody>
                    <a:bodyPr/>
                    <a:lstStyle/>
                    <a:p>
                      <a:pPr algn="just">
                        <a:lnSpc>
                          <a:spcPct val="100000"/>
                        </a:lnSpc>
                        <a:spcAft>
                          <a:spcPts val="600"/>
                        </a:spcAft>
                      </a:pPr>
                      <a:r>
                        <a:rPr lang="ru-RU" sz="1800" spc="-20" dirty="0" smtClean="0">
                          <a:solidFill>
                            <a:srgbClr val="000000"/>
                          </a:solidFill>
                          <a:latin typeface="Times New Roman" pitchFamily="18" charset="0"/>
                          <a:ea typeface="Times New Roman"/>
                          <a:cs typeface="Times New Roman" pitchFamily="18" charset="0"/>
                        </a:rPr>
                        <a:t>2)разъяснение </a:t>
                      </a:r>
                      <a:r>
                        <a:rPr lang="ru-RU" sz="1800" spc="-20" dirty="0">
                          <a:solidFill>
                            <a:srgbClr val="000000"/>
                          </a:solidFill>
                          <a:latin typeface="Times New Roman" pitchFamily="18" charset="0"/>
                          <a:ea typeface="Times New Roman"/>
                          <a:cs typeface="Times New Roman" pitchFamily="18" charset="0"/>
                        </a:rPr>
                        <a:t>авторского </a:t>
                      </a:r>
                      <a:r>
                        <a:rPr lang="ru-RU" sz="1800" spc="-15" dirty="0">
                          <a:solidFill>
                            <a:srgbClr val="000000"/>
                          </a:solidFill>
                          <a:latin typeface="Times New Roman" pitchFamily="18" charset="0"/>
                          <a:ea typeface="Times New Roman"/>
                          <a:cs typeface="Times New Roman" pitchFamily="18" charset="0"/>
                        </a:rPr>
                        <a:t>эмоционального отношения </a:t>
                      </a:r>
                      <a:r>
                        <a:rPr lang="ru-RU" sz="1800" spc="-20" dirty="0">
                          <a:solidFill>
                            <a:srgbClr val="000000"/>
                          </a:solidFill>
                          <a:latin typeface="Times New Roman" pitchFamily="18" charset="0"/>
                          <a:ea typeface="Times New Roman"/>
                          <a:cs typeface="Times New Roman" pitchFamily="18" charset="0"/>
                        </a:rPr>
                        <a:t>к тому, о чем он говорит</a:t>
                      </a: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6075" indent="-342900">
                        <a:lnSpc>
                          <a:spcPct val="100000"/>
                        </a:lnSpc>
                        <a:spcBef>
                          <a:spcPts val="0"/>
                        </a:spcBef>
                        <a:spcAft>
                          <a:spcPts val="0"/>
                        </a:spcAft>
                        <a:buAutoNum type="arabicParenR"/>
                        <a:tabLst>
                          <a:tab pos="201295" algn="l"/>
                        </a:tabLst>
                      </a:pPr>
                      <a:r>
                        <a:rPr lang="ru-RU" sz="1800" i="1" spc="15" dirty="0" smtClean="0">
                          <a:solidFill>
                            <a:srgbClr val="000000"/>
                          </a:solidFill>
                          <a:latin typeface="Times New Roman" pitchFamily="18" charset="0"/>
                          <a:ea typeface="Times New Roman"/>
                          <a:cs typeface="Times New Roman" pitchFamily="18" charset="0"/>
                        </a:rPr>
                        <a:t>Позиция </a:t>
                      </a:r>
                      <a:r>
                        <a:rPr lang="ru-RU" sz="1800" i="1" spc="15" dirty="0">
                          <a:solidFill>
                            <a:srgbClr val="000000"/>
                          </a:solidFill>
                          <a:latin typeface="Times New Roman" pitchFamily="18" charset="0"/>
                          <a:ea typeface="Times New Roman"/>
                          <a:cs typeface="Times New Roman" pitchFamily="18" charset="0"/>
                        </a:rPr>
                        <a:t>автора текста довольно ясна. Публициста NN</a:t>
                      </a:r>
                      <a:br>
                        <a:rPr lang="ru-RU" sz="1800" i="1" spc="15" dirty="0">
                          <a:solidFill>
                            <a:srgbClr val="000000"/>
                          </a:solidFill>
                          <a:latin typeface="Times New Roman" pitchFamily="18" charset="0"/>
                          <a:ea typeface="Times New Roman"/>
                          <a:cs typeface="Times New Roman" pitchFamily="18" charset="0"/>
                        </a:rPr>
                      </a:br>
                      <a:r>
                        <a:rPr lang="ru-RU" sz="1800" i="1" dirty="0">
                          <a:solidFill>
                            <a:srgbClr val="000000"/>
                          </a:solidFill>
                          <a:latin typeface="Times New Roman" pitchFamily="18" charset="0"/>
                          <a:ea typeface="Times New Roman"/>
                          <a:cs typeface="Times New Roman" pitchFamily="18" charset="0"/>
                        </a:rPr>
                        <a:t>волнует (беспокоит, тревожит, печалит, радует, </a:t>
                      </a:r>
                      <a:r>
                        <a:rPr lang="ru-RU" sz="1800" i="1" dirty="0" smtClean="0">
                          <a:solidFill>
                            <a:srgbClr val="000000"/>
                          </a:solidFill>
                          <a:latin typeface="Times New Roman" pitchFamily="18" charset="0"/>
                          <a:ea typeface="Times New Roman"/>
                          <a:cs typeface="Times New Roman" pitchFamily="18" charset="0"/>
                        </a:rPr>
                        <a:t>возмущает</a:t>
                      </a:r>
                      <a:r>
                        <a:rPr lang="ru-RU" sz="1800" i="1" dirty="0">
                          <a:solidFill>
                            <a:srgbClr val="000000"/>
                          </a:solidFill>
                          <a:latin typeface="Times New Roman" pitchFamily="18" charset="0"/>
                          <a:ea typeface="Times New Roman"/>
                          <a:cs typeface="Times New Roman" pitchFamily="18" charset="0"/>
                        </a:rPr>
                        <a:t>) то, что</a:t>
                      </a:r>
                      <a:r>
                        <a:rPr lang="ru-RU" sz="1800" i="1" dirty="0" smtClean="0">
                          <a:solidFill>
                            <a:srgbClr val="000000"/>
                          </a:solidFill>
                          <a:latin typeface="Times New Roman" pitchFamily="18" charset="0"/>
                          <a:ea typeface="Times New Roman"/>
                          <a:cs typeface="Times New Roman" pitchFamily="18" charset="0"/>
                        </a:rPr>
                        <a:t>...</a:t>
                      </a:r>
                      <a:endParaRPr lang="ru-RU" sz="1800" i="0" dirty="0" smtClean="0">
                        <a:solidFill>
                          <a:schemeClr val="tx1"/>
                        </a:solidFill>
                        <a:latin typeface="Times New Roman" pitchFamily="18" charset="0"/>
                        <a:ea typeface="Times New Roman"/>
                        <a:cs typeface="Times New Roman" pitchFamily="18" charset="0"/>
                      </a:endParaRPr>
                    </a:p>
                    <a:p>
                      <a:pPr marL="346075" indent="-342900">
                        <a:lnSpc>
                          <a:spcPct val="100000"/>
                        </a:lnSpc>
                        <a:spcBef>
                          <a:spcPts val="0"/>
                        </a:spcBef>
                        <a:spcAft>
                          <a:spcPts val="0"/>
                        </a:spcAft>
                        <a:buAutoNum type="arabicParenR"/>
                        <a:tabLst>
                          <a:tab pos="201295" algn="l"/>
                        </a:tabLst>
                      </a:pPr>
                      <a:r>
                        <a:rPr lang="ru-RU" sz="1800" i="1" dirty="0" smtClean="0">
                          <a:solidFill>
                            <a:srgbClr val="000000"/>
                          </a:solidFill>
                          <a:latin typeface="Times New Roman" pitchFamily="18" charset="0"/>
                          <a:ea typeface="Times New Roman"/>
                          <a:cs typeface="Times New Roman" pitchFamily="18" charset="0"/>
                        </a:rPr>
                        <a:t>Автор </a:t>
                      </a:r>
                      <a:r>
                        <a:rPr lang="ru-RU" sz="1800" i="1" dirty="0">
                          <a:solidFill>
                            <a:srgbClr val="000000"/>
                          </a:solidFill>
                          <a:latin typeface="Times New Roman" pitchFamily="18" charset="0"/>
                          <a:ea typeface="Times New Roman"/>
                          <a:cs typeface="Times New Roman" pitchFamily="18" charset="0"/>
                        </a:rPr>
                        <a:t>озабочен (встревожен, обеспокоен) тем, что</a:t>
                      </a:r>
                      <a:r>
                        <a:rPr lang="ru-RU" sz="1800" i="1" dirty="0" smtClean="0">
                          <a:solidFill>
                            <a:srgbClr val="000000"/>
                          </a:solidFill>
                          <a:latin typeface="Times New Roman" pitchFamily="18" charset="0"/>
                          <a:ea typeface="Times New Roman"/>
                          <a:cs typeface="Times New Roman" pitchFamily="18" charset="0"/>
                        </a:rPr>
                        <a:t>...</a:t>
                      </a:r>
                      <a:endParaRPr lang="ru-RU" sz="1800" i="0" dirty="0" smtClean="0">
                        <a:solidFill>
                          <a:schemeClr val="tx1"/>
                        </a:solidFill>
                        <a:latin typeface="Times New Roman" pitchFamily="18" charset="0"/>
                        <a:ea typeface="Times New Roman"/>
                        <a:cs typeface="Times New Roman" pitchFamily="18" charset="0"/>
                      </a:endParaRPr>
                    </a:p>
                    <a:p>
                      <a:pPr marL="346075" indent="-342900">
                        <a:lnSpc>
                          <a:spcPct val="100000"/>
                        </a:lnSpc>
                        <a:spcBef>
                          <a:spcPts val="0"/>
                        </a:spcBef>
                        <a:spcAft>
                          <a:spcPts val="0"/>
                        </a:spcAft>
                        <a:buAutoNum type="arabicParenR"/>
                        <a:tabLst>
                          <a:tab pos="201295" algn="l"/>
                        </a:tabLst>
                      </a:pPr>
                      <a:r>
                        <a:rPr lang="ru-RU" sz="1800" i="1" spc="5" dirty="0" smtClean="0">
                          <a:solidFill>
                            <a:srgbClr val="000000"/>
                          </a:solidFill>
                          <a:latin typeface="Times New Roman" pitchFamily="18" charset="0"/>
                          <a:ea typeface="Times New Roman"/>
                          <a:cs typeface="Times New Roman" pitchFamily="18" charset="0"/>
                        </a:rPr>
                        <a:t>С </a:t>
                      </a:r>
                      <a:r>
                        <a:rPr lang="ru-RU" sz="1800" i="1" spc="5" dirty="0">
                          <a:solidFill>
                            <a:srgbClr val="000000"/>
                          </a:solidFill>
                          <a:latin typeface="Times New Roman" pitchFamily="18" charset="0"/>
                          <a:ea typeface="Times New Roman"/>
                          <a:cs typeface="Times New Roman" pitchFamily="18" charset="0"/>
                        </a:rPr>
                        <a:t>горечью (с глубокой сердечной болью) автор говорит о</a:t>
                      </a:r>
                      <a:br>
                        <a:rPr lang="ru-RU" sz="1800" i="1" spc="5" dirty="0">
                          <a:solidFill>
                            <a:srgbClr val="000000"/>
                          </a:solidFill>
                          <a:latin typeface="Times New Roman" pitchFamily="18" charset="0"/>
                          <a:ea typeface="Times New Roman"/>
                          <a:cs typeface="Times New Roman" pitchFamily="18" charset="0"/>
                        </a:rPr>
                      </a:br>
                      <a:r>
                        <a:rPr lang="ru-RU" sz="1800" i="1" spc="20" dirty="0">
                          <a:solidFill>
                            <a:srgbClr val="000000"/>
                          </a:solidFill>
                          <a:latin typeface="Times New Roman" pitchFamily="18" charset="0"/>
                          <a:ea typeface="Times New Roman"/>
                          <a:cs typeface="Times New Roman" pitchFamily="18" charset="0"/>
                        </a:rPr>
                        <a:t>том, что </a:t>
                      </a:r>
                      <a:r>
                        <a:rPr lang="ru-RU" sz="1800" spc="20" dirty="0">
                          <a:solidFill>
                            <a:srgbClr val="000000"/>
                          </a:solidFill>
                          <a:latin typeface="Times New Roman" pitchFamily="18" charset="0"/>
                          <a:ea typeface="Times New Roman"/>
                          <a:cs typeface="Times New Roman" pitchFamily="18" charset="0"/>
                        </a:rPr>
                        <a:t>.... </a:t>
                      </a:r>
                      <a:r>
                        <a:rPr lang="ru-RU" sz="1800" i="1" spc="20" dirty="0">
                          <a:solidFill>
                            <a:srgbClr val="000000"/>
                          </a:solidFill>
                          <a:latin typeface="Times New Roman" pitchFamily="18" charset="0"/>
                          <a:ea typeface="Times New Roman"/>
                          <a:cs typeface="Times New Roman" pitchFamily="18" charset="0"/>
                        </a:rPr>
                        <a:t>NN уверен:</a:t>
                      </a:r>
                      <a:r>
                        <a:rPr lang="ru-RU" sz="1800" i="1" dirty="0">
                          <a:solidFill>
                            <a:srgbClr val="000000"/>
                          </a:solidFill>
                          <a:latin typeface="Times New Roman" pitchFamily="18" charset="0"/>
                          <a:ea typeface="Times New Roman"/>
                          <a:cs typeface="Times New Roman" pitchFamily="18" charset="0"/>
                        </a:rPr>
                        <a:t>	</a:t>
                      </a:r>
                      <a:endParaRPr lang="ru-RU" sz="1800" i="0" dirty="0" smtClean="0">
                        <a:solidFill>
                          <a:schemeClr val="tx1"/>
                        </a:solidFill>
                        <a:latin typeface="Times New Roman" pitchFamily="18" charset="0"/>
                        <a:ea typeface="Times New Roman"/>
                        <a:cs typeface="Times New Roman" pitchFamily="18" charset="0"/>
                      </a:endParaRPr>
                    </a:p>
                    <a:p>
                      <a:pPr marL="346075" indent="-342900">
                        <a:lnSpc>
                          <a:spcPct val="100000"/>
                        </a:lnSpc>
                        <a:spcBef>
                          <a:spcPts val="0"/>
                        </a:spcBef>
                        <a:spcAft>
                          <a:spcPts val="0"/>
                        </a:spcAft>
                        <a:buAutoNum type="arabicParenR"/>
                        <a:tabLst>
                          <a:tab pos="201295" algn="l"/>
                        </a:tabLst>
                      </a:pPr>
                      <a:r>
                        <a:rPr lang="ru-RU" sz="1800" i="1" spc="-5" dirty="0" smtClean="0">
                          <a:solidFill>
                            <a:srgbClr val="000000"/>
                          </a:solidFill>
                          <a:latin typeface="Times New Roman" pitchFamily="18" charset="0"/>
                          <a:ea typeface="Times New Roman"/>
                          <a:cs typeface="Times New Roman" pitchFamily="18" charset="0"/>
                        </a:rPr>
                        <a:t>Автор </a:t>
                      </a:r>
                      <a:r>
                        <a:rPr lang="ru-RU" sz="1800" i="1" spc="-5" dirty="0">
                          <a:solidFill>
                            <a:srgbClr val="000000"/>
                          </a:solidFill>
                          <a:latin typeface="Times New Roman" pitchFamily="18" charset="0"/>
                          <a:ea typeface="Times New Roman"/>
                          <a:cs typeface="Times New Roman" pitchFamily="18" charset="0"/>
                        </a:rPr>
                        <a:t>текста прямо не высказывает своего отношения </a:t>
                      </a:r>
                      <a:r>
                        <a:rPr lang="ru-RU" sz="1800" i="1" spc="-5" dirty="0" smtClean="0">
                          <a:solidFill>
                            <a:srgbClr val="000000"/>
                          </a:solidFill>
                          <a:latin typeface="Times New Roman" pitchFamily="18" charset="0"/>
                          <a:ea typeface="Times New Roman"/>
                          <a:cs typeface="Times New Roman" pitchFamily="18" charset="0"/>
                        </a:rPr>
                        <a:t>к </a:t>
                      </a:r>
                      <a:r>
                        <a:rPr lang="ru-RU" sz="1800" i="1" spc="-15" dirty="0" smtClean="0">
                          <a:solidFill>
                            <a:srgbClr val="000000"/>
                          </a:solidFill>
                          <a:latin typeface="Times New Roman" pitchFamily="18" charset="0"/>
                          <a:ea typeface="Times New Roman"/>
                          <a:cs typeface="Times New Roman" pitchFamily="18" charset="0"/>
                        </a:rPr>
                        <a:t>этой </a:t>
                      </a:r>
                      <a:r>
                        <a:rPr lang="ru-RU" sz="1800" i="1" spc="-15" dirty="0">
                          <a:solidFill>
                            <a:srgbClr val="000000"/>
                          </a:solidFill>
                          <a:latin typeface="Times New Roman" pitchFamily="18" charset="0"/>
                          <a:ea typeface="Times New Roman"/>
                          <a:cs typeface="Times New Roman" pitchFamily="18" charset="0"/>
                        </a:rPr>
                        <a:t>проблеме, но читатели все же ощущают его </a:t>
                      </a:r>
                      <a:r>
                        <a:rPr lang="ru-RU" sz="1800" i="1" spc="-15" dirty="0" smtClean="0">
                          <a:solidFill>
                            <a:srgbClr val="000000"/>
                          </a:solidFill>
                          <a:latin typeface="Times New Roman" pitchFamily="18" charset="0"/>
                          <a:ea typeface="Times New Roman"/>
                          <a:cs typeface="Times New Roman" pitchFamily="18" charset="0"/>
                        </a:rPr>
                        <a:t>сожаление </a:t>
                      </a:r>
                      <a:r>
                        <a:rPr lang="ru-RU" sz="1800" i="1" dirty="0" smtClean="0">
                          <a:solidFill>
                            <a:srgbClr val="000000"/>
                          </a:solidFill>
                          <a:latin typeface="Times New Roman" pitchFamily="18" charset="0"/>
                          <a:ea typeface="Times New Roman"/>
                          <a:cs typeface="Times New Roman" pitchFamily="18" charset="0"/>
                        </a:rPr>
                        <a:t>по </a:t>
                      </a:r>
                      <a:r>
                        <a:rPr lang="ru-RU" sz="1800" i="1" dirty="0">
                          <a:solidFill>
                            <a:srgbClr val="000000"/>
                          </a:solidFill>
                          <a:latin typeface="Times New Roman" pitchFamily="18" charset="0"/>
                          <a:ea typeface="Times New Roman"/>
                          <a:cs typeface="Times New Roman" pitchFamily="18" charset="0"/>
                        </a:rPr>
                        <a:t>поводу того, что </a:t>
                      </a:r>
                      <a:r>
                        <a:rPr lang="ru-RU" sz="1800" i="1" dirty="0" smtClean="0">
                          <a:solidFill>
                            <a:srgbClr val="000000"/>
                          </a:solidFill>
                          <a:latin typeface="Times New Roman" pitchFamily="18" charset="0"/>
                          <a:ea typeface="Times New Roman"/>
                          <a:cs typeface="Times New Roman" pitchFamily="18" charset="0"/>
                        </a:rPr>
                        <a:t>…</a:t>
                      </a:r>
                    </a:p>
                    <a:p>
                      <a:pPr marL="346075" indent="-342900">
                        <a:lnSpc>
                          <a:spcPct val="100000"/>
                        </a:lnSpc>
                        <a:spcBef>
                          <a:spcPts val="0"/>
                        </a:spcBef>
                        <a:spcAft>
                          <a:spcPts val="0"/>
                        </a:spcAft>
                        <a:buAutoNum type="arabicParenR"/>
                        <a:tabLst>
                          <a:tab pos="201295" algn="l"/>
                        </a:tabLst>
                      </a:pPr>
                      <a:r>
                        <a:rPr lang="ru-RU" sz="1800" i="1" kern="1200" dirty="0" smtClean="0">
                          <a:solidFill>
                            <a:schemeClr val="tx1"/>
                          </a:solidFill>
                          <a:latin typeface="+mn-lt"/>
                          <a:ea typeface="+mn-ea"/>
                          <a:cs typeface="+mn-cs"/>
                        </a:rPr>
                        <a:t>Автор текста не выражает прямо свою точку зрения относительно поднятой проблемы, но исподволь подводит читателя к мысли о том, что…</a:t>
                      </a:r>
                    </a:p>
                    <a:p>
                      <a:pPr marL="346075" indent="-342900">
                        <a:lnSpc>
                          <a:spcPct val="100000"/>
                        </a:lnSpc>
                        <a:spcBef>
                          <a:spcPts val="0"/>
                        </a:spcBef>
                        <a:spcAft>
                          <a:spcPts val="0"/>
                        </a:spcAft>
                        <a:buAutoNum type="arabicParenR"/>
                        <a:tabLst>
                          <a:tab pos="201295" algn="l"/>
                        </a:tabLst>
                      </a:pPr>
                      <a:r>
                        <a:rPr lang="ru-RU" sz="1800" i="1" kern="1200" dirty="0" smtClean="0">
                          <a:solidFill>
                            <a:schemeClr val="tx1"/>
                          </a:solidFill>
                          <a:latin typeface="+mn-lt"/>
                          <a:ea typeface="+mn-ea"/>
                          <a:cs typeface="+mn-cs"/>
                        </a:rPr>
                        <a:t>Позиция NN относительно поднятой проблемы становится понятной лишь после осмысленного прочтения текста. Автор, рассказывая читателям эту историю, будто говорит:</a:t>
                      </a:r>
                      <a:endParaRPr lang="ru-RU" sz="1800" kern="1200" dirty="0" smtClean="0">
                        <a:solidFill>
                          <a:schemeClr val="tx1"/>
                        </a:solidFill>
                        <a:latin typeface="+mn-lt"/>
                        <a:ea typeface="+mn-ea"/>
                        <a:cs typeface="+mn-cs"/>
                      </a:endParaRPr>
                    </a:p>
                    <a:p>
                      <a:pPr marL="346075" indent="-342900">
                        <a:lnSpc>
                          <a:spcPct val="100000"/>
                        </a:lnSpc>
                        <a:spcBef>
                          <a:spcPts val="0"/>
                        </a:spcBef>
                        <a:spcAft>
                          <a:spcPts val="0"/>
                        </a:spcAft>
                        <a:buAutoNum type="arabicParenR"/>
                        <a:tabLst>
                          <a:tab pos="201295" algn="l"/>
                        </a:tabLst>
                      </a:pP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954">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lang="ru-RU" sz="1800" kern="1200" dirty="0" smtClean="0">
                          <a:solidFill>
                            <a:schemeClr val="tx1"/>
                          </a:solidFill>
                          <a:latin typeface="+mn-lt"/>
                          <a:ea typeface="+mn-ea"/>
                          <a:cs typeface="+mn-cs"/>
                        </a:rPr>
                        <a:t>3) обращение к авторским аргументам, примерам, рас­крывающим тезис</a:t>
                      </a:r>
                    </a:p>
                    <a:p>
                      <a:pPr algn="just">
                        <a:lnSpc>
                          <a:spcPct val="100000"/>
                        </a:lnSpc>
                        <a:spcAft>
                          <a:spcPts val="600"/>
                        </a:spcAft>
                      </a:pP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800" i="1" kern="1200" dirty="0" smtClean="0">
                          <a:solidFill>
                            <a:schemeClr val="tx1"/>
                          </a:solidFill>
                          <a:latin typeface="+mn-lt"/>
                          <a:ea typeface="+mn-ea"/>
                          <a:cs typeface="+mn-cs"/>
                        </a:rPr>
                        <a:t>1)</a:t>
                      </a:r>
                      <a:r>
                        <a:rPr lang="ru-RU" sz="1800" i="1" kern="1200" baseline="0" dirty="0" smtClean="0">
                          <a:solidFill>
                            <a:schemeClr val="tx1"/>
                          </a:solidFill>
                          <a:latin typeface="+mn-lt"/>
                          <a:ea typeface="+mn-ea"/>
                          <a:cs typeface="+mn-cs"/>
                        </a:rPr>
                        <a:t>   </a:t>
                      </a:r>
                      <a:r>
                        <a:rPr lang="ru-RU" sz="1800" i="1" kern="1200" dirty="0" smtClean="0">
                          <a:solidFill>
                            <a:schemeClr val="tx1"/>
                          </a:solidFill>
                          <a:latin typeface="+mn-lt"/>
                          <a:ea typeface="+mn-ea"/>
                          <a:cs typeface="+mn-cs"/>
                        </a:rPr>
                        <a:t>Обосновывая  свой  тезис,   автор приводит ряд  веских, весьма убедительных аргументов в пользу того, что </a:t>
                      </a:r>
                      <a:endParaRPr lang="ru-RU" sz="1800" kern="1200" dirty="0" smtClean="0">
                        <a:solidFill>
                          <a:schemeClr val="tx1"/>
                        </a:solidFill>
                        <a:latin typeface="+mn-lt"/>
                        <a:ea typeface="+mn-ea"/>
                        <a:cs typeface="+mn-cs"/>
                      </a:endParaRPr>
                    </a:p>
                    <a:p>
                      <a:r>
                        <a:rPr lang="ru-RU" sz="1800" i="1" kern="1200" dirty="0" smtClean="0">
                          <a:solidFill>
                            <a:schemeClr val="tx1"/>
                          </a:solidFill>
                          <a:latin typeface="+mn-lt"/>
                          <a:ea typeface="+mn-ea"/>
                          <a:cs typeface="+mn-cs"/>
                        </a:rPr>
                        <a:t>2)</a:t>
                      </a:r>
                      <a:r>
                        <a:rPr lang="ru-RU" sz="1800" i="1" kern="1200" baseline="0" dirty="0" smtClean="0">
                          <a:solidFill>
                            <a:schemeClr val="tx1"/>
                          </a:solidFill>
                          <a:latin typeface="+mn-lt"/>
                          <a:ea typeface="+mn-ea"/>
                          <a:cs typeface="+mn-cs"/>
                        </a:rPr>
                        <a:t>   </a:t>
                      </a:r>
                      <a:r>
                        <a:rPr lang="ru-RU" sz="1800" i="1" kern="1200" dirty="0" smtClean="0">
                          <a:solidFill>
                            <a:schemeClr val="tx1"/>
                          </a:solidFill>
                          <a:latin typeface="+mn-lt"/>
                          <a:ea typeface="+mn-ea"/>
                          <a:cs typeface="+mn-cs"/>
                        </a:rPr>
                        <a:t>Публицист приводит весьма убедительные доводы в пользу  того, что...</a:t>
                      </a:r>
                      <a:endParaRPr lang="ru-RU" sz="1800" kern="1200" dirty="0" smtClean="0">
                        <a:solidFill>
                          <a:schemeClr val="tx1"/>
                        </a:solidFill>
                        <a:latin typeface="+mn-lt"/>
                        <a:ea typeface="+mn-ea"/>
                        <a:cs typeface="+mn-cs"/>
                      </a:endParaRPr>
                    </a:p>
                    <a:p>
                      <a:pPr marL="346075" indent="-342900">
                        <a:lnSpc>
                          <a:spcPct val="100000"/>
                        </a:lnSpc>
                        <a:spcBef>
                          <a:spcPts val="0"/>
                        </a:spcBef>
                        <a:spcAft>
                          <a:spcPts val="0"/>
                        </a:spcAft>
                        <a:buAutoNum type="arabicParenR"/>
                        <a:tabLst>
                          <a:tab pos="201295" algn="l"/>
                        </a:tabLst>
                      </a:pPr>
                      <a:endParaRPr lang="ru-RU" sz="18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786058"/>
            <a:ext cx="8643998" cy="2643206"/>
          </a:xfrm>
        </p:spPr>
        <p:txBody>
          <a:bodyPr>
            <a:noAutofit/>
          </a:bodyPr>
          <a:lstStyle/>
          <a:p>
            <a:r>
              <a:rPr lang="ru-RU" sz="1800" dirty="0" smtClean="0">
                <a:latin typeface="Times New Roman" pitchFamily="18" charset="0"/>
                <a:cs typeface="Times New Roman" pitchFamily="18" charset="0"/>
              </a:rPr>
              <a:t>Авторская позиция может выражаться ПРЯМО (в текстах научного, а иногда публицисти­ческого стилей) или КОСВЕННО (в текстах художественного и публицистического стилей</a:t>
            </a:r>
            <a:r>
              <a:rPr lang="ru-RU" sz="1800" dirty="0" smtClean="0">
                <a:latin typeface="Times New Roman" pitchFamily="18" charset="0"/>
                <a:cs typeface="Times New Roman" pitchFamily="18" charset="0"/>
              </a:rPr>
              <a:t>).ас</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В художественных текстах писатель чаще всего избегает назиданий, не навязывает своей позиции, но она вытекает из множества факторов: сюжета, выбора эпизодов, характеристик ге­роев, их описаний, композиционного построения текста, используемых изобразительно-выразительных средств. Следовательно, необходим лингвистический анализ текста, позволяю­щий вербализировать позицию автора. </a:t>
            </a:r>
            <a:endParaRPr lang="ru-RU" sz="1800"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57158" y="214290"/>
          <a:ext cx="8429684" cy="2194560"/>
        </p:xfrm>
        <a:graphic>
          <a:graphicData uri="http://schemas.openxmlformats.org/drawingml/2006/table">
            <a:tbl>
              <a:tblPr/>
              <a:tblGrid>
                <a:gridCol w="1714512"/>
                <a:gridCol w="6715172"/>
              </a:tblGrid>
              <a:tr h="1500198">
                <a:tc>
                  <a:txBody>
                    <a:bodyPr/>
                    <a:lstStyle/>
                    <a:p>
                      <a:pPr marL="0" algn="just">
                        <a:lnSpc>
                          <a:spcPct val="100000"/>
                        </a:lnSpc>
                        <a:spcBef>
                          <a:spcPts val="0"/>
                        </a:spcBef>
                        <a:spcAft>
                          <a:spcPts val="0"/>
                        </a:spcAft>
                      </a:pPr>
                      <a:r>
                        <a:rPr lang="ru-RU" sz="1800" dirty="0">
                          <a:solidFill>
                            <a:srgbClr val="000000"/>
                          </a:solidFill>
                          <a:latin typeface="Times New Roman"/>
                          <a:ea typeface="Times New Roman"/>
                        </a:rPr>
                        <a:t>4) обращение к выводам, к </a:t>
                      </a:r>
                      <a:r>
                        <a:rPr lang="ru-RU" sz="1800" spc="-5" dirty="0">
                          <a:solidFill>
                            <a:srgbClr val="000000"/>
                          </a:solidFill>
                          <a:latin typeface="Times New Roman"/>
                          <a:ea typeface="Times New Roman"/>
                        </a:rPr>
                        <a:t>формулировке основной </a:t>
                      </a:r>
                      <a:r>
                        <a:rPr lang="ru-RU" sz="1800" dirty="0">
                          <a:solidFill>
                            <a:srgbClr val="000000"/>
                          </a:solidFill>
                          <a:latin typeface="Times New Roman"/>
                          <a:ea typeface="Times New Roman"/>
                        </a:rPr>
                        <a:t>авторской идеи</a:t>
                      </a:r>
                      <a:endParaRPr lang="ru-RU" sz="1800" dirty="0">
                        <a:latin typeface="Times New Roman"/>
                        <a:ea typeface="Times New Roman"/>
                      </a:endParaRPr>
                    </a:p>
                  </a:txBody>
                  <a:tcPr marL="64426" marR="6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Aft>
                          <a:spcPts val="0"/>
                        </a:spcAft>
                        <a:buFont typeface="Times New Roman"/>
                        <a:buAutoNum type="arabicParenR"/>
                        <a:tabLst>
                          <a:tab pos="179705" algn="l"/>
                        </a:tabLst>
                      </a:pPr>
                      <a:endParaRPr lang="ru-RU" sz="1800" i="1" spc="10" dirty="0" smtClean="0">
                        <a:solidFill>
                          <a:srgbClr val="000000"/>
                        </a:solidFill>
                        <a:latin typeface="Times New Roman"/>
                        <a:ea typeface="Times New Roman"/>
                      </a:endParaRPr>
                    </a:p>
                    <a:p>
                      <a:pPr marL="342900" lvl="0" indent="-342900">
                        <a:lnSpc>
                          <a:spcPct val="100000"/>
                        </a:lnSpc>
                        <a:spcAft>
                          <a:spcPts val="0"/>
                        </a:spcAft>
                        <a:buFont typeface="Times New Roman"/>
                        <a:buAutoNum type="arabicParenR"/>
                        <a:tabLst>
                          <a:tab pos="179705" algn="l"/>
                        </a:tabLst>
                      </a:pPr>
                      <a:r>
                        <a:rPr lang="ru-RU" sz="1800" i="1" spc="10" dirty="0" smtClean="0">
                          <a:solidFill>
                            <a:srgbClr val="000000"/>
                          </a:solidFill>
                          <a:latin typeface="Times New Roman"/>
                          <a:ea typeface="Times New Roman"/>
                        </a:rPr>
                        <a:t>Автор </a:t>
                      </a:r>
                      <a:r>
                        <a:rPr lang="ru-RU" sz="1800" i="1" spc="10" dirty="0">
                          <a:solidFill>
                            <a:srgbClr val="000000"/>
                          </a:solidFill>
                          <a:latin typeface="Times New Roman"/>
                          <a:ea typeface="Times New Roman"/>
                        </a:rPr>
                        <a:t>завершает свои рассуждения вполне закономерным</a:t>
                      </a:r>
                      <a:br>
                        <a:rPr lang="ru-RU" sz="1800" i="1" spc="10" dirty="0">
                          <a:solidFill>
                            <a:srgbClr val="000000"/>
                          </a:solidFill>
                          <a:latin typeface="Times New Roman"/>
                          <a:ea typeface="Times New Roman"/>
                        </a:rPr>
                      </a:br>
                      <a:r>
                        <a:rPr lang="ru-RU" sz="1800" i="1" spc="-5" dirty="0">
                          <a:solidFill>
                            <a:srgbClr val="000000"/>
                          </a:solidFill>
                          <a:latin typeface="Times New Roman"/>
                          <a:ea typeface="Times New Roman"/>
                        </a:rPr>
                        <a:t>выводом о том, что...</a:t>
                      </a:r>
                      <a:endParaRPr lang="ru-RU" sz="1800" dirty="0">
                        <a:latin typeface="Times New Roman"/>
                        <a:ea typeface="Times New Roman"/>
                      </a:endParaRPr>
                    </a:p>
                    <a:p>
                      <a:pPr marL="342900" lvl="0" indent="-342900">
                        <a:lnSpc>
                          <a:spcPct val="100000"/>
                        </a:lnSpc>
                        <a:spcAft>
                          <a:spcPts val="0"/>
                        </a:spcAft>
                        <a:buFont typeface="Times New Roman"/>
                        <a:buAutoNum type="arabicParenR"/>
                        <a:tabLst>
                          <a:tab pos="179705" algn="l"/>
                        </a:tabLst>
                      </a:pPr>
                      <a:r>
                        <a:rPr lang="ru-RU" sz="1800" i="1" spc="35" dirty="0">
                          <a:solidFill>
                            <a:srgbClr val="000000"/>
                          </a:solidFill>
                          <a:latin typeface="Times New Roman"/>
                          <a:ea typeface="Times New Roman"/>
                        </a:rPr>
                        <a:t>Данные аргументы позволяют автору прийти к </a:t>
                      </a:r>
                      <a:r>
                        <a:rPr lang="ru-RU" sz="1800" i="1" spc="35" dirty="0" err="1">
                          <a:solidFill>
                            <a:srgbClr val="000000"/>
                          </a:solidFill>
                          <a:latin typeface="Times New Roman"/>
                          <a:ea typeface="Times New Roman"/>
                        </a:rPr>
                        <a:t>обосно</a:t>
                      </a:r>
                      <a:r>
                        <a:rPr lang="ru-RU" sz="1800" i="1" spc="35" dirty="0">
                          <a:solidFill>
                            <a:srgbClr val="000000"/>
                          </a:solidFill>
                          <a:latin typeface="Times New Roman"/>
                          <a:ea typeface="Times New Roman"/>
                        </a:rPr>
                        <a:t>­</a:t>
                      </a:r>
                      <a:br>
                        <a:rPr lang="ru-RU" sz="1800" i="1" spc="35" dirty="0">
                          <a:solidFill>
                            <a:srgbClr val="000000"/>
                          </a:solidFill>
                          <a:latin typeface="Times New Roman"/>
                          <a:ea typeface="Times New Roman"/>
                        </a:rPr>
                      </a:br>
                      <a:r>
                        <a:rPr lang="ru-RU" sz="1800" i="1" dirty="0">
                          <a:solidFill>
                            <a:srgbClr val="000000"/>
                          </a:solidFill>
                          <a:latin typeface="Times New Roman"/>
                          <a:ea typeface="Times New Roman"/>
                        </a:rPr>
                        <a:t>ванному выводу о том, </a:t>
                      </a:r>
                      <a:r>
                        <a:rPr lang="ru-RU" sz="1800" i="1" dirty="0" smtClean="0">
                          <a:solidFill>
                            <a:srgbClr val="000000"/>
                          </a:solidFill>
                          <a:latin typeface="Times New Roman"/>
                          <a:ea typeface="Times New Roman"/>
                        </a:rPr>
                        <a:t>что…</a:t>
                      </a:r>
                    </a:p>
                    <a:p>
                      <a:pPr marL="342900" lvl="0" indent="-342900">
                        <a:lnSpc>
                          <a:spcPct val="100000"/>
                        </a:lnSpc>
                        <a:spcAft>
                          <a:spcPts val="0"/>
                        </a:spcAft>
                        <a:buFont typeface="Times New Roman"/>
                        <a:buAutoNum type="arabicParenR"/>
                        <a:tabLst>
                          <a:tab pos="179705" algn="l"/>
                        </a:tabLst>
                      </a:pPr>
                      <a:r>
                        <a:rPr lang="ru-RU" sz="1800" i="1" spc="25" dirty="0" smtClean="0">
                          <a:solidFill>
                            <a:srgbClr val="000000"/>
                          </a:solidFill>
                          <a:latin typeface="Times New Roman"/>
                          <a:ea typeface="Times New Roman"/>
                        </a:rPr>
                        <a:t>Автор</a:t>
                      </a:r>
                      <a:r>
                        <a:rPr lang="ru-RU" sz="1800" i="1" spc="25" dirty="0">
                          <a:solidFill>
                            <a:srgbClr val="000000"/>
                          </a:solidFill>
                          <a:latin typeface="Times New Roman"/>
                          <a:ea typeface="Times New Roman"/>
                        </a:rPr>
                        <a:t>,  оставляя читателю право выбора,  достаточно</a:t>
                      </a:r>
                      <a:br>
                        <a:rPr lang="ru-RU" sz="1800" i="1" spc="25" dirty="0">
                          <a:solidFill>
                            <a:srgbClr val="000000"/>
                          </a:solidFill>
                          <a:latin typeface="Times New Roman"/>
                          <a:ea typeface="Times New Roman"/>
                        </a:rPr>
                      </a:br>
                      <a:r>
                        <a:rPr lang="ru-RU" sz="1800" i="1" spc="35" dirty="0">
                          <a:solidFill>
                            <a:srgbClr val="000000"/>
                          </a:solidFill>
                          <a:latin typeface="Times New Roman"/>
                          <a:ea typeface="Times New Roman"/>
                        </a:rPr>
                        <a:t>четко обозначает свое отношение к проблеме (чего?)... Он</a:t>
                      </a:r>
                      <a:br>
                        <a:rPr lang="ru-RU" sz="1800" i="1" spc="35" dirty="0">
                          <a:solidFill>
                            <a:srgbClr val="000000"/>
                          </a:solidFill>
                          <a:latin typeface="Times New Roman"/>
                          <a:ea typeface="Times New Roman"/>
                        </a:rPr>
                      </a:br>
                      <a:r>
                        <a:rPr lang="ru-RU" sz="1800" i="1" spc="35" dirty="0">
                          <a:solidFill>
                            <a:srgbClr val="000000"/>
                          </a:solidFill>
                          <a:latin typeface="Times New Roman"/>
                          <a:ea typeface="Times New Roman"/>
                        </a:rPr>
                        <a:t>убежден:...</a:t>
                      </a:r>
                      <a:endParaRPr lang="ru-RU" sz="1800" dirty="0">
                        <a:latin typeface="Times New Roman"/>
                        <a:ea typeface="Times New Roman"/>
                      </a:endParaRPr>
                    </a:p>
                  </a:txBody>
                  <a:tcPr marL="64426" marR="6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72560" cy="6357982"/>
          </a:xfrm>
        </p:spPr>
        <p:txBody>
          <a:bodyPr>
            <a:normAutofit fontScale="47500" lnSpcReduction="20000"/>
          </a:bodyPr>
          <a:lstStyle/>
          <a:p>
            <a:pPr>
              <a:lnSpc>
                <a:spcPct val="120000"/>
              </a:lnSpc>
              <a:spcBef>
                <a:spcPts val="0"/>
              </a:spcBef>
              <a:spcAft>
                <a:spcPts val="600"/>
              </a:spcAft>
            </a:pPr>
            <a:r>
              <a:rPr lang="ru-RU" sz="3800" dirty="0" smtClean="0">
                <a:latin typeface="Times New Roman" pitchFamily="18" charset="0"/>
                <a:cs typeface="Times New Roman" pitchFamily="18" charset="0"/>
              </a:rPr>
              <a:t>Для того чтобы понять позицию, задайте себе ряд вопро­сов:</a:t>
            </a:r>
          </a:p>
          <a:p>
            <a:pPr lvl="0">
              <a:lnSpc>
                <a:spcPct val="120000"/>
              </a:lnSpc>
              <a:spcBef>
                <a:spcPts val="0"/>
              </a:spcBef>
              <a:spcAft>
                <a:spcPts val="600"/>
              </a:spcAft>
            </a:pPr>
            <a:r>
              <a:rPr lang="ru-RU" sz="3800" dirty="0" smtClean="0">
                <a:latin typeface="Times New Roman" pitchFamily="18" charset="0"/>
                <a:cs typeface="Times New Roman" pitchFamily="18" charset="0"/>
              </a:rPr>
              <a:t>О чем говорит автор?</a:t>
            </a:r>
          </a:p>
          <a:p>
            <a:pPr lvl="0">
              <a:lnSpc>
                <a:spcPct val="120000"/>
              </a:lnSpc>
              <a:spcBef>
                <a:spcPts val="0"/>
              </a:spcBef>
              <a:spcAft>
                <a:spcPts val="600"/>
              </a:spcAft>
            </a:pPr>
            <a:r>
              <a:rPr lang="ru-RU" sz="3800" dirty="0" smtClean="0">
                <a:latin typeface="Times New Roman" pitchFamily="18" charset="0"/>
                <a:cs typeface="Times New Roman" pitchFamily="18" charset="0"/>
              </a:rPr>
              <a:t>Какие изобразительно-выразительные средства использует, как они помогают понять </a:t>
            </a:r>
            <a:r>
              <a:rPr lang="ru-RU" sz="3800" dirty="0" smtClean="0">
                <a:latin typeface="Times New Roman" pitchFamily="18" charset="0"/>
                <a:cs typeface="Times New Roman" pitchFamily="18" charset="0"/>
              </a:rPr>
              <a:t>авторскую </a:t>
            </a:r>
            <a:r>
              <a:rPr lang="ru-RU" sz="3800" dirty="0" smtClean="0">
                <a:latin typeface="Times New Roman" pitchFamily="18" charset="0"/>
                <a:cs typeface="Times New Roman" pitchFamily="18" charset="0"/>
              </a:rPr>
              <a:t>позицию?</a:t>
            </a:r>
          </a:p>
          <a:p>
            <a:pPr lvl="0">
              <a:lnSpc>
                <a:spcPct val="120000"/>
              </a:lnSpc>
              <a:spcBef>
                <a:spcPts val="0"/>
              </a:spcBef>
              <a:spcAft>
                <a:spcPts val="600"/>
              </a:spcAft>
            </a:pPr>
            <a:r>
              <a:rPr lang="ru-RU" sz="3800" dirty="0" smtClean="0">
                <a:latin typeface="Times New Roman" pitchFamily="18" charset="0"/>
                <a:cs typeface="Times New Roman" pitchFamily="18" charset="0"/>
              </a:rPr>
              <a:t>Какова композиция рассказа, помогает ли она понять позицию автора?</a:t>
            </a:r>
          </a:p>
          <a:p>
            <a:pPr lvl="0">
              <a:lnSpc>
                <a:spcPct val="120000"/>
              </a:lnSpc>
              <a:spcBef>
                <a:spcPts val="0"/>
              </a:spcBef>
              <a:spcAft>
                <a:spcPts val="600"/>
              </a:spcAft>
            </a:pPr>
            <a:r>
              <a:rPr lang="ru-RU" sz="3800" dirty="0" smtClean="0">
                <a:latin typeface="Times New Roman" pitchFamily="18" charset="0"/>
                <a:cs typeface="Times New Roman" pitchFamily="18" charset="0"/>
              </a:rPr>
              <a:t>Какова интонация рассказа (взволнованная, спокойная и т.д.)?</a:t>
            </a:r>
          </a:p>
          <a:p>
            <a:pPr lvl="0">
              <a:lnSpc>
                <a:spcPct val="120000"/>
              </a:lnSpc>
              <a:spcBef>
                <a:spcPts val="0"/>
              </a:spcBef>
              <a:spcAft>
                <a:spcPts val="600"/>
              </a:spcAft>
            </a:pPr>
            <a:r>
              <a:rPr lang="ru-RU" sz="3800" dirty="0" smtClean="0">
                <a:latin typeface="Times New Roman" pitchFamily="18" charset="0"/>
                <a:cs typeface="Times New Roman" pitchFamily="18" charset="0"/>
              </a:rPr>
              <a:t>Встречается ли в тексте характеристика героев, их поступков, черт характера, </a:t>
            </a:r>
            <a:r>
              <a:rPr lang="ru-RU" sz="3800" dirty="0" smtClean="0">
                <a:latin typeface="Times New Roman" pitchFamily="18" charset="0"/>
                <a:cs typeface="Times New Roman" pitchFamily="18" charset="0"/>
              </a:rPr>
              <a:t>внешности</a:t>
            </a:r>
            <a:r>
              <a:rPr lang="ru-RU" sz="3800" dirty="0" smtClean="0">
                <a:latin typeface="Times New Roman" pitchFamily="18" charset="0"/>
                <a:cs typeface="Times New Roman" pitchFamily="18" charset="0"/>
              </a:rPr>
              <a:t>? Как эта характеристика помогает понять авторскую позицию</a:t>
            </a:r>
            <a:r>
              <a:rPr lang="ru-RU" sz="3800" dirty="0" smtClean="0">
                <a:latin typeface="Times New Roman" pitchFamily="18" charset="0"/>
                <a:cs typeface="Times New Roman" pitchFamily="18" charset="0"/>
              </a:rPr>
              <a:t>?</a:t>
            </a:r>
          </a:p>
          <a:p>
            <a:pPr>
              <a:lnSpc>
                <a:spcPct val="120000"/>
              </a:lnSpc>
              <a:spcBef>
                <a:spcPts val="0"/>
              </a:spcBef>
              <a:spcAft>
                <a:spcPts val="600"/>
              </a:spcAft>
              <a:buNone/>
            </a:pPr>
            <a:endParaRPr lang="ru-RU" sz="3800" dirty="0" smtClean="0">
              <a:latin typeface="Times New Roman" pitchFamily="18" charset="0"/>
              <a:cs typeface="Times New Roman" pitchFamily="18" charset="0"/>
            </a:endParaRPr>
          </a:p>
          <a:p>
            <a:pPr>
              <a:lnSpc>
                <a:spcPct val="120000"/>
              </a:lnSpc>
              <a:spcBef>
                <a:spcPts val="0"/>
              </a:spcBef>
              <a:spcAft>
                <a:spcPts val="600"/>
              </a:spcAft>
              <a:buNone/>
            </a:pPr>
            <a:r>
              <a:rPr lang="ru-RU" sz="3800" b="1" dirty="0" smtClean="0">
                <a:latin typeface="Times New Roman" pitchFamily="18" charset="0"/>
                <a:cs typeface="Times New Roman" pitchFamily="18" charset="0"/>
              </a:rPr>
              <a:t>Речевые </a:t>
            </a:r>
            <a:r>
              <a:rPr lang="ru-RU" sz="3800" b="1" dirty="0" smtClean="0">
                <a:latin typeface="Times New Roman" pitchFamily="18" charset="0"/>
                <a:cs typeface="Times New Roman" pitchFamily="18" charset="0"/>
              </a:rPr>
              <a:t>клише, используемые для формулировки позиции автора исходного текста:</a:t>
            </a:r>
            <a:endParaRPr lang="ru-RU" sz="3800" dirty="0" smtClean="0">
              <a:latin typeface="Times New Roman" pitchFamily="18" charset="0"/>
              <a:cs typeface="Times New Roman" pitchFamily="18" charset="0"/>
            </a:endParaRPr>
          </a:p>
          <a:p>
            <a:pPr lvl="0">
              <a:lnSpc>
                <a:spcPct val="120000"/>
              </a:lnSpc>
              <a:spcBef>
                <a:spcPts val="0"/>
              </a:spcBef>
              <a:spcAft>
                <a:spcPts val="600"/>
              </a:spcAft>
            </a:pPr>
            <a:r>
              <a:rPr lang="ru-RU" sz="3800" dirty="0" smtClean="0">
                <a:latin typeface="Times New Roman" pitchFamily="18" charset="0"/>
                <a:cs typeface="Times New Roman" pitchFamily="18" charset="0"/>
              </a:rPr>
              <a:t>Позиция автора данного текста довольно ясна и раскрывается в следующем </a:t>
            </a:r>
            <a:r>
              <a:rPr lang="ru-RU" sz="3800" dirty="0" smtClean="0">
                <a:latin typeface="Times New Roman" pitchFamily="18" charset="0"/>
                <a:cs typeface="Times New Roman" pitchFamily="18" charset="0"/>
              </a:rPr>
              <a:t>предложении</a:t>
            </a:r>
            <a:r>
              <a:rPr lang="ru-RU" sz="3800" dirty="0" smtClean="0">
                <a:latin typeface="Times New Roman" pitchFamily="18" charset="0"/>
                <a:cs typeface="Times New Roman" pitchFamily="18" charset="0"/>
              </a:rPr>
              <a:t>: «	». NN убежден: ....</a:t>
            </a:r>
          </a:p>
          <a:p>
            <a:pPr lvl="0">
              <a:lnSpc>
                <a:spcPct val="120000"/>
              </a:lnSpc>
              <a:spcBef>
                <a:spcPts val="0"/>
              </a:spcBef>
              <a:spcAft>
                <a:spcPts val="600"/>
              </a:spcAft>
            </a:pPr>
            <a:r>
              <a:rPr lang="ru-RU" sz="3800" dirty="0" smtClean="0">
                <a:latin typeface="Times New Roman" pitchFamily="18" charset="0"/>
                <a:cs typeface="Times New Roman" pitchFamily="18" charset="0"/>
              </a:rPr>
              <a:t>Автор текста не выражает прямо свою точку зрения относительно поднятой </a:t>
            </a:r>
            <a:r>
              <a:rPr lang="ru-RU" sz="3800" dirty="0" smtClean="0">
                <a:latin typeface="Times New Roman" pitchFamily="18" charset="0"/>
                <a:cs typeface="Times New Roman" pitchFamily="18" charset="0"/>
              </a:rPr>
              <a:t>проблемы, но </a:t>
            </a:r>
            <a:r>
              <a:rPr lang="ru-RU" sz="3800" dirty="0" smtClean="0">
                <a:latin typeface="Times New Roman" pitchFamily="18" charset="0"/>
                <a:cs typeface="Times New Roman" pitchFamily="18" charset="0"/>
              </a:rPr>
              <a:t>исподволь подводит читателя к мысли о том, что...</a:t>
            </a:r>
          </a:p>
          <a:p>
            <a:pPr lvl="0">
              <a:lnSpc>
                <a:spcPct val="120000"/>
              </a:lnSpc>
              <a:spcBef>
                <a:spcPts val="0"/>
              </a:spcBef>
              <a:spcAft>
                <a:spcPts val="600"/>
              </a:spcAft>
            </a:pPr>
            <a:r>
              <a:rPr lang="ru-RU" sz="3800" dirty="0" smtClean="0">
                <a:latin typeface="Times New Roman" pitchFamily="18" charset="0"/>
                <a:cs typeface="Times New Roman" pitchFamily="18" charset="0"/>
              </a:rPr>
              <a:t>Позиция NN относительно поднятой проблемы становится понятной лишь после </a:t>
            </a:r>
            <a:r>
              <a:rPr lang="ru-RU" sz="3800" dirty="0" smtClean="0">
                <a:latin typeface="Times New Roman" pitchFamily="18" charset="0"/>
                <a:cs typeface="Times New Roman" pitchFamily="18" charset="0"/>
              </a:rPr>
              <a:t>осмысленного </a:t>
            </a:r>
            <a:r>
              <a:rPr lang="ru-RU" sz="3800" dirty="0" smtClean="0">
                <a:latin typeface="Times New Roman" pitchFamily="18" charset="0"/>
                <a:cs typeface="Times New Roman" pitchFamily="18" charset="0"/>
              </a:rPr>
              <a:t>прочтения текста. Автор, рассказывая читателям эту историю, будто говорит:	</a:t>
            </a:r>
          </a:p>
          <a:p>
            <a:endParaRPr lang="ru-RU" dirty="0">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214422"/>
            <a:ext cx="8229600" cy="4525963"/>
          </a:xfrm>
        </p:spPr>
        <p:txBody>
          <a:bodyPr>
            <a:normAutofit fontScale="92500" lnSpcReduction="20000"/>
          </a:bodyPr>
          <a:lstStyle/>
          <a:p>
            <a:pPr>
              <a:lnSpc>
                <a:spcPct val="120000"/>
              </a:lnSpc>
              <a:spcBef>
                <a:spcPts val="0"/>
              </a:spcBef>
              <a:spcAft>
                <a:spcPts val="600"/>
              </a:spcAft>
            </a:pPr>
            <a:r>
              <a:rPr lang="ru-RU" sz="2800" b="1" dirty="0" smtClean="0">
                <a:latin typeface="Times New Roman" pitchFamily="18" charset="0"/>
                <a:cs typeface="Times New Roman" pitchFamily="18" charset="0"/>
              </a:rPr>
              <a:t>Методические рекомендации, позволяющие избежать типичных ошибок, часто до­пускаемых при выявлении позиции автора:</a:t>
            </a:r>
            <a:endParaRPr lang="ru-RU" sz="2800" dirty="0" smtClean="0">
              <a:latin typeface="Times New Roman" pitchFamily="18" charset="0"/>
              <a:cs typeface="Times New Roman" pitchFamily="18" charset="0"/>
            </a:endParaRPr>
          </a:p>
          <a:p>
            <a:pPr lvl="0">
              <a:lnSpc>
                <a:spcPct val="120000"/>
              </a:lnSpc>
              <a:spcBef>
                <a:spcPts val="0"/>
              </a:spcBef>
              <a:spcAft>
                <a:spcPts val="600"/>
              </a:spcAft>
            </a:pPr>
            <a:r>
              <a:rPr lang="ru-RU" sz="2800" dirty="0" smtClean="0">
                <a:latin typeface="Times New Roman" pitchFamily="18" charset="0"/>
                <a:cs typeface="Times New Roman" pitchFamily="18" charset="0"/>
              </a:rPr>
              <a:t>позицию автора следует формулировать кратко, одной-двумя фразами. Можно привести </a:t>
            </a:r>
            <a:r>
              <a:rPr lang="ru-RU" sz="2800" dirty="0" smtClean="0">
                <a:latin typeface="Times New Roman" pitchFamily="18" charset="0"/>
                <a:cs typeface="Times New Roman" pitchFamily="18" charset="0"/>
              </a:rPr>
              <a:t>цитату </a:t>
            </a:r>
            <a:r>
              <a:rPr lang="ru-RU" sz="2800" dirty="0" smtClean="0">
                <a:latin typeface="Times New Roman" pitchFamily="18" charset="0"/>
                <a:cs typeface="Times New Roman" pitchFamily="18" charset="0"/>
              </a:rPr>
              <a:t>из текста, но не пересказывать или переписывать его;</a:t>
            </a:r>
          </a:p>
          <a:p>
            <a:pPr lvl="0">
              <a:lnSpc>
                <a:spcPct val="120000"/>
              </a:lnSpc>
              <a:spcBef>
                <a:spcPts val="0"/>
              </a:spcBef>
              <a:spcAft>
                <a:spcPts val="600"/>
              </a:spcAft>
            </a:pPr>
            <a:r>
              <a:rPr lang="ru-RU" sz="2800" dirty="0" smtClean="0">
                <a:latin typeface="Times New Roman" pitchFamily="18" charset="0"/>
                <a:cs typeface="Times New Roman" pitchFamily="18" charset="0"/>
              </a:rPr>
              <a:t>при определении авторской позиции </a:t>
            </a:r>
            <a:r>
              <a:rPr lang="ru-RU" sz="2800" b="1" dirty="0" smtClean="0">
                <a:latin typeface="Times New Roman" pitchFamily="18" charset="0"/>
                <a:cs typeface="Times New Roman" pitchFamily="18" charset="0"/>
              </a:rPr>
              <a:t>нельзя ставить знак равенства между </a:t>
            </a:r>
            <a:r>
              <a:rPr lang="ru-RU" sz="2800" b="1" dirty="0" smtClean="0">
                <a:latin typeface="Times New Roman" pitchFamily="18" charset="0"/>
                <a:cs typeface="Times New Roman" pitchFamily="18" charset="0"/>
              </a:rPr>
              <a:t>автором текста </a:t>
            </a:r>
            <a:r>
              <a:rPr lang="ru-RU" sz="2800" b="1" dirty="0" smtClean="0">
                <a:latin typeface="Times New Roman" pitchFamily="18" charset="0"/>
                <a:cs typeface="Times New Roman" pitchFamily="18" charset="0"/>
              </a:rPr>
              <a:t>и героем-рассказчиком. </a:t>
            </a:r>
            <a:r>
              <a:rPr lang="ru-RU" sz="2800" dirty="0" smtClean="0">
                <a:latin typeface="Times New Roman" pitchFamily="18" charset="0"/>
                <a:cs typeface="Times New Roman" pitchFamily="18" charset="0"/>
              </a:rPr>
              <a:t>Следует разграничивать понятия «автор» и «</a:t>
            </a:r>
            <a:r>
              <a:rPr lang="ru-RU" sz="2800" dirty="0" smtClean="0">
                <a:latin typeface="Times New Roman" pitchFamily="18" charset="0"/>
                <a:cs typeface="Times New Roman" pitchFamily="18" charset="0"/>
              </a:rPr>
              <a:t>рассказчик</a:t>
            </a:r>
            <a:r>
              <a:rPr lang="ru-RU" sz="2800" dirty="0" smtClean="0">
                <a:latin typeface="Times New Roman" pitchFamily="18" charset="0"/>
                <a:cs typeface="Times New Roman" pitchFamily="18" charset="0"/>
              </a:rPr>
              <a:t>».</a:t>
            </a:r>
          </a:p>
          <a:p>
            <a:endParaRPr lang="ru-RU" dirty="0"/>
          </a:p>
        </p:txBody>
      </p:sp>
    </p:spTree>
  </p:cSld>
  <p:clrMapOvr>
    <a:masterClrMapping/>
  </p:clrMapOvr>
  <p:transition>
    <p:pull dir="l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700" b="1" dirty="0" smtClean="0">
                <a:latin typeface="Times New Roman" pitchFamily="18" charset="0"/>
                <a:cs typeface="Times New Roman" pitchFamily="18" charset="0"/>
              </a:rPr>
              <a:t>Формулирование собственного </a:t>
            </a:r>
            <a:r>
              <a:rPr lang="ru-RU" sz="2700" b="1" dirty="0" smtClean="0">
                <a:latin typeface="Times New Roman" pitchFamily="18" charset="0"/>
                <a:cs typeface="Times New Roman" pitchFamily="18" charset="0"/>
              </a:rPr>
              <a:t>мнения</a:t>
            </a:r>
            <a:endParaRPr lang="ru-RU" dirty="0"/>
          </a:p>
        </p:txBody>
      </p:sp>
      <p:sp>
        <p:nvSpPr>
          <p:cNvPr id="3" name="Содержимое 2"/>
          <p:cNvSpPr>
            <a:spLocks noGrp="1"/>
          </p:cNvSpPr>
          <p:nvPr>
            <p:ph idx="1"/>
          </p:nvPr>
        </p:nvSpPr>
        <p:spPr>
          <a:xfrm>
            <a:off x="285720" y="928670"/>
            <a:ext cx="8686800" cy="5572164"/>
          </a:xfrm>
        </p:spPr>
        <p:txBody>
          <a:bodyPr>
            <a:normAutofit fontScale="62500" lnSpcReduction="20000"/>
          </a:bodyPr>
          <a:lstStyle/>
          <a:p>
            <a:pPr>
              <a:lnSpc>
                <a:spcPct val="120000"/>
              </a:lnSpc>
              <a:spcBef>
                <a:spcPts val="0"/>
              </a:spcBef>
            </a:pPr>
            <a:r>
              <a:rPr lang="ru-RU" dirty="0" smtClean="0">
                <a:latin typeface="Times New Roman" pitchFamily="18" charset="0"/>
                <a:cs typeface="Times New Roman" pitchFamily="18" charset="0"/>
              </a:rPr>
              <a:t>Выражая согласие или несогласие с позицией автора исходного текста по данной пробле­ме, помните о том, что оно должно быть представлено корректно и </a:t>
            </a:r>
            <a:r>
              <a:rPr lang="ru-RU" b="1" dirty="0" smtClean="0">
                <a:latin typeface="Times New Roman" pitchFamily="18" charset="0"/>
                <a:cs typeface="Times New Roman" pitchFamily="18" charset="0"/>
              </a:rPr>
              <a:t>развернуто. </a:t>
            </a:r>
            <a:r>
              <a:rPr lang="ru-RU" dirty="0" smtClean="0">
                <a:latin typeface="Times New Roman" pitchFamily="18" charset="0"/>
                <a:cs typeface="Times New Roman" pitchFamily="18" charset="0"/>
              </a:rPr>
              <a:t>Важно не про­сто констатировать свое согласие или несогласие, но и подробно объяснить, в чем оно состоит.</a:t>
            </a:r>
          </a:p>
          <a:p>
            <a:pPr>
              <a:lnSpc>
                <a:spcPct val="120000"/>
              </a:lnSpc>
              <a:spcBef>
                <a:spcPts val="0"/>
              </a:spcBef>
            </a:pPr>
            <a:r>
              <a:rPr lang="ru-RU" b="1" dirty="0" smtClean="0">
                <a:latin typeface="Times New Roman" pitchFamily="18" charset="0"/>
                <a:cs typeface="Times New Roman" pitchFamily="18" charset="0"/>
              </a:rPr>
              <a:t>Согласие с точкой зрения автора исходного текста </a:t>
            </a:r>
            <a:r>
              <a:rPr lang="ru-RU" dirty="0" smtClean="0">
                <a:latin typeface="Times New Roman" pitchFamily="18" charset="0"/>
                <a:cs typeface="Times New Roman" pitchFamily="18" charset="0"/>
              </a:rPr>
              <a:t>можно выразить, используя сле­дующие речевые клише:</a:t>
            </a:r>
          </a:p>
          <a:p>
            <a:pPr>
              <a:lnSpc>
                <a:spcPct val="120000"/>
              </a:lnSpc>
              <a:spcBef>
                <a:spcPts val="0"/>
              </a:spcBef>
              <a:buNone/>
            </a:pPr>
            <a:r>
              <a:rPr lang="ru-RU" i="1" dirty="0" smtClean="0">
                <a:latin typeface="Times New Roman" pitchFamily="18" charset="0"/>
                <a:cs typeface="Times New Roman" pitchFamily="18" charset="0"/>
              </a:rPr>
              <a:t>1)	</a:t>
            </a:r>
            <a:r>
              <a:rPr lang="ru-RU" i="1" dirty="0" smtClean="0">
                <a:latin typeface="Times New Roman" pitchFamily="18" charset="0"/>
                <a:cs typeface="Times New Roman" pitchFamily="18" charset="0"/>
              </a:rPr>
              <a:t>   Нельзя </a:t>
            </a:r>
            <a:r>
              <a:rPr lang="ru-RU" i="1" dirty="0" smtClean="0">
                <a:latin typeface="Times New Roman" pitchFamily="18" charset="0"/>
                <a:cs typeface="Times New Roman" pitchFamily="18" charset="0"/>
              </a:rPr>
              <a:t>не согласиться с автором текста в том, что ... </a:t>
            </a:r>
            <a:r>
              <a:rPr lang="ru-RU" dirty="0" smtClean="0">
                <a:latin typeface="Times New Roman" pitchFamily="18" charset="0"/>
                <a:cs typeface="Times New Roman" pitchFamily="18" charset="0"/>
              </a:rPr>
              <a:t>(далее идет формулировка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важного тезиса).</a:t>
            </a:r>
          </a:p>
          <a:p>
            <a:pPr>
              <a:lnSpc>
                <a:spcPct val="120000"/>
              </a:lnSpc>
              <a:spcBef>
                <a:spcPts val="0"/>
              </a:spcBef>
            </a:pPr>
            <a:r>
              <a:rPr lang="ru-RU" i="1" dirty="0" smtClean="0">
                <a:latin typeface="Times New Roman" pitchFamily="18" charset="0"/>
                <a:cs typeface="Times New Roman" pitchFamily="18" charset="0"/>
              </a:rPr>
              <a:t>   В </a:t>
            </a:r>
            <a:r>
              <a:rPr lang="ru-RU" i="1" dirty="0" smtClean="0">
                <a:latin typeface="Times New Roman" pitchFamily="18" charset="0"/>
                <a:cs typeface="Times New Roman" pitchFamily="18" charset="0"/>
              </a:rPr>
              <a:t>этом убеждают нас и примеры из произведений русской классики. Вспомним роман/повесть/рассказ... </a:t>
            </a:r>
            <a:r>
              <a:rPr lang="ru-RU" dirty="0" smtClean="0">
                <a:latin typeface="Times New Roman" pitchFamily="18" charset="0"/>
                <a:cs typeface="Times New Roman" pitchFamily="18" charset="0"/>
              </a:rPr>
              <a:t>(далее идет пример-аргумент).</a:t>
            </a:r>
          </a:p>
          <a:p>
            <a:pPr>
              <a:lnSpc>
                <a:spcPct val="120000"/>
              </a:lnSpc>
              <a:spcBef>
                <a:spcPts val="0"/>
              </a:spcBef>
              <a:buNone/>
            </a:pPr>
            <a:r>
              <a:rPr lang="ru-RU" i="1" dirty="0" smtClean="0">
                <a:latin typeface="Times New Roman" pitchFamily="18" charset="0"/>
                <a:cs typeface="Times New Roman" pitchFamily="18" charset="0"/>
              </a:rPr>
              <a:t>2)	</a:t>
            </a:r>
            <a:r>
              <a:rPr lang="ru-RU" i="1" dirty="0" smtClean="0">
                <a:latin typeface="Times New Roman" pitchFamily="18" charset="0"/>
                <a:cs typeface="Times New Roman" pitchFamily="18" charset="0"/>
              </a:rPr>
              <a:t>  Я </a:t>
            </a:r>
            <a:r>
              <a:rPr lang="ru-RU" i="1" dirty="0" smtClean="0">
                <a:latin typeface="Times New Roman" pitchFamily="18" charset="0"/>
                <a:cs typeface="Times New Roman" pitchFamily="18" charset="0"/>
              </a:rPr>
              <a:t>согласен с автором данного текста в том, что </a:t>
            </a:r>
            <a:r>
              <a:rPr lang="ru-RU" dirty="0" smtClean="0">
                <a:latin typeface="Times New Roman" pitchFamily="18" charset="0"/>
                <a:cs typeface="Times New Roman" pitchFamily="18" charset="0"/>
              </a:rPr>
              <a:t>(далее идет формулировка важного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тезиса).</a:t>
            </a:r>
          </a:p>
          <a:p>
            <a:pPr>
              <a:lnSpc>
                <a:spcPct val="120000"/>
              </a:lnSpc>
              <a:spcBef>
                <a:spcPts val="0"/>
              </a:spcBef>
            </a:pPr>
            <a:r>
              <a:rPr lang="ru-RU" i="1" dirty="0" smtClean="0">
                <a:latin typeface="Times New Roman" pitchFamily="18" charset="0"/>
                <a:cs typeface="Times New Roman" pitchFamily="18" charset="0"/>
              </a:rPr>
              <a:t>  Именно </a:t>
            </a:r>
            <a:r>
              <a:rPr lang="ru-RU" i="1" dirty="0" smtClean="0">
                <a:latin typeface="Times New Roman" pitchFamily="18" charset="0"/>
                <a:cs typeface="Times New Roman" pitchFamily="18" charset="0"/>
              </a:rPr>
              <a:t>об этом неоднократно говорили в своих произведениях русские писатели-классики. Вспомним судьбу заглавного героя романа И.А. Гончарова «Обломов»...</a:t>
            </a:r>
            <a:endParaRPr lang="ru-RU" dirty="0" smtClean="0">
              <a:latin typeface="Times New Roman" pitchFamily="18" charset="0"/>
              <a:cs typeface="Times New Roman" pitchFamily="18" charset="0"/>
            </a:endParaRPr>
          </a:p>
          <a:p>
            <a:endParaRPr lang="ru-RU" dirty="0"/>
          </a:p>
        </p:txBody>
      </p:sp>
    </p:spTree>
  </p:cSld>
  <p:clrMapOvr>
    <a:masterClrMapping/>
  </p:clrMapOvr>
  <p:transition>
    <p:pull dir="l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70000" lnSpcReduction="20000"/>
          </a:bodyPr>
          <a:lstStyle/>
          <a:p>
            <a:pPr lvl="0">
              <a:buNone/>
            </a:pPr>
            <a:r>
              <a:rPr lang="ru-RU" i="1" dirty="0" smtClean="0">
                <a:latin typeface="Times New Roman" pitchFamily="18" charset="0"/>
                <a:cs typeface="Times New Roman" pitchFamily="18" charset="0"/>
              </a:rPr>
              <a:t>3)      Я </a:t>
            </a:r>
            <a:r>
              <a:rPr lang="ru-RU" i="1" dirty="0" smtClean="0">
                <a:latin typeface="Times New Roman" pitchFamily="18" charset="0"/>
                <a:cs typeface="Times New Roman" pitchFamily="18" charset="0"/>
              </a:rPr>
              <a:t>с интересом прочитал текст писателя NN. Автор помог    мне увидеть </a:t>
            </a:r>
            <a:r>
              <a:rPr lang="ru-RU" i="1" dirty="0" smtClean="0">
                <a:latin typeface="Times New Roman" pitchFamily="18" charset="0"/>
                <a:cs typeface="Times New Roman" pitchFamily="18" charset="0"/>
              </a:rPr>
              <a:t>проблему </a:t>
            </a:r>
            <a:r>
              <a:rPr lang="ru-RU" dirty="0" smtClean="0">
                <a:latin typeface="Times New Roman" pitchFamily="18" charset="0"/>
                <a:cs typeface="Times New Roman" pitchFamily="18" charset="0"/>
              </a:rPr>
              <a:t>(далее </a:t>
            </a:r>
            <a:r>
              <a:rPr lang="ru-RU" dirty="0" smtClean="0">
                <a:latin typeface="Times New Roman" pitchFamily="18" charset="0"/>
                <a:cs typeface="Times New Roman" pitchFamily="18" charset="0"/>
              </a:rPr>
              <a:t>идет формулировка проблемы) </a:t>
            </a:r>
            <a:r>
              <a:rPr lang="ru-RU" i="1" dirty="0" smtClean="0">
                <a:latin typeface="Times New Roman" pitchFamily="18" charset="0"/>
                <a:cs typeface="Times New Roman" pitchFamily="18" charset="0"/>
              </a:rPr>
              <a:t>с новой стороны. Сразу вспомнился один случай из моей</a:t>
            </a:r>
            <a:br>
              <a:rPr lang="ru-RU" i="1" dirty="0" smtClean="0">
                <a:latin typeface="Times New Roman" pitchFamily="18" charset="0"/>
                <a:cs typeface="Times New Roman" pitchFamily="18" charset="0"/>
              </a:rPr>
            </a:br>
            <a:r>
              <a:rPr lang="ru-RU" i="1" dirty="0" smtClean="0">
                <a:latin typeface="Times New Roman" pitchFamily="18" charset="0"/>
                <a:cs typeface="Times New Roman" pitchFamily="18" charset="0"/>
              </a:rPr>
              <a:t>собственной жизни, который, как мне кажется, является дополнительным аргументом в </a:t>
            </a:r>
            <a:r>
              <a:rPr lang="ru-RU" i="1" dirty="0" smtClean="0">
                <a:latin typeface="Times New Roman" pitchFamily="18" charset="0"/>
                <a:cs typeface="Times New Roman" pitchFamily="18" charset="0"/>
              </a:rPr>
              <a:t>пользу </a:t>
            </a:r>
            <a:r>
              <a:rPr lang="ru-RU" i="1" dirty="0" smtClean="0">
                <a:latin typeface="Times New Roman" pitchFamily="18" charset="0"/>
                <a:cs typeface="Times New Roman" pitchFamily="18" charset="0"/>
              </a:rPr>
              <a:t>того, что ... </a:t>
            </a:r>
            <a:r>
              <a:rPr lang="ru-RU" dirty="0" smtClean="0">
                <a:latin typeface="Times New Roman" pitchFamily="18" charset="0"/>
                <a:cs typeface="Times New Roman" pitchFamily="18" charset="0"/>
              </a:rPr>
              <a:t>(далее идет формулировка важного тезиса)</a:t>
            </a:r>
          </a:p>
          <a:p>
            <a:pPr lvl="0">
              <a:buNone/>
            </a:pPr>
            <a:r>
              <a:rPr lang="ru-RU" i="1" dirty="0" smtClean="0">
                <a:latin typeface="Times New Roman" pitchFamily="18" charset="0"/>
                <a:cs typeface="Times New Roman" pitchFamily="18" charset="0"/>
              </a:rPr>
              <a:t>4)     Я </a:t>
            </a:r>
            <a:r>
              <a:rPr lang="ru-RU" i="1" dirty="0" smtClean="0">
                <a:latin typeface="Times New Roman" pitchFamily="18" charset="0"/>
                <a:cs typeface="Times New Roman" pitchFamily="18" charset="0"/>
              </a:rPr>
              <a:t>согласен с автором данного текста и тоже считаю: ... </a:t>
            </a:r>
            <a:r>
              <a:rPr lang="ru-RU" dirty="0" smtClean="0">
                <a:latin typeface="Times New Roman" pitchFamily="18" charset="0"/>
                <a:cs typeface="Times New Roman" pitchFamily="18" charset="0"/>
              </a:rPr>
              <a:t>(далее идет </a:t>
            </a:r>
            <a:r>
              <a:rPr lang="ru-RU" dirty="0" smtClean="0">
                <a:latin typeface="Times New Roman" pitchFamily="18" charset="0"/>
                <a:cs typeface="Times New Roman" pitchFamily="18" charset="0"/>
              </a:rPr>
              <a:t>формулировка важного </a:t>
            </a:r>
            <a:r>
              <a:rPr lang="ru-RU" dirty="0" smtClean="0">
                <a:latin typeface="Times New Roman" pitchFamily="18" charset="0"/>
                <a:cs typeface="Times New Roman" pitchFamily="18" charset="0"/>
              </a:rPr>
              <a:t>тезиса).</a:t>
            </a:r>
          </a:p>
          <a:p>
            <a:r>
              <a:rPr lang="ru-RU" i="1" dirty="0" smtClean="0">
                <a:latin typeface="Times New Roman" pitchFamily="18" charset="0"/>
                <a:cs typeface="Times New Roman" pitchFamily="18" charset="0"/>
              </a:rPr>
              <a:t>   В </a:t>
            </a:r>
            <a:r>
              <a:rPr lang="ru-RU" i="1" dirty="0" smtClean="0">
                <a:latin typeface="Times New Roman" pitchFamily="18" charset="0"/>
                <a:cs typeface="Times New Roman" pitchFamily="18" charset="0"/>
              </a:rPr>
              <a:t>доказательство справедливости своей точки зрения приведу следующие жизненные примеры.</a:t>
            </a:r>
            <a:endParaRPr lang="ru-RU" dirty="0" smtClean="0">
              <a:latin typeface="Times New Roman" pitchFamily="18" charset="0"/>
              <a:cs typeface="Times New Roman" pitchFamily="18" charset="0"/>
            </a:endParaRPr>
          </a:p>
          <a:p>
            <a:r>
              <a:rPr lang="ru-RU" i="1" dirty="0" smtClean="0">
                <a:latin typeface="Times New Roman" pitchFamily="18" charset="0"/>
                <a:cs typeface="Times New Roman" pitchFamily="18" charset="0"/>
              </a:rPr>
              <a:t>    У </a:t>
            </a:r>
            <a:r>
              <a:rPr lang="ru-RU" i="1" dirty="0" smtClean="0">
                <a:latin typeface="Times New Roman" pitchFamily="18" charset="0"/>
                <a:cs typeface="Times New Roman" pitchFamily="18" charset="0"/>
              </a:rPr>
              <a:t>меня есть знакомая Марина, довольно образованная девушка. К моему удивлению, она...</a:t>
            </a: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5)	</a:t>
            </a:r>
            <a:r>
              <a:rPr lang="ru-RU" i="1" dirty="0" smtClean="0">
                <a:latin typeface="Times New Roman" pitchFamily="18" charset="0"/>
                <a:cs typeface="Times New Roman" pitchFamily="18" charset="0"/>
              </a:rPr>
              <a:t>    Я </a:t>
            </a:r>
            <a:r>
              <a:rPr lang="ru-RU" i="1" dirty="0" smtClean="0">
                <a:latin typeface="Times New Roman" pitchFamily="18" charset="0"/>
                <a:cs typeface="Times New Roman" pitchFamily="18" charset="0"/>
              </a:rPr>
              <a:t>считаю, что автор абсолютно прав, когда пишет ... </a:t>
            </a:r>
            <a:r>
              <a:rPr lang="ru-RU" dirty="0" smtClean="0">
                <a:latin typeface="Times New Roman" pitchFamily="18" charset="0"/>
                <a:cs typeface="Times New Roman" pitchFamily="18" charset="0"/>
              </a:rPr>
              <a:t>(далее идет авторский </a:t>
            </a:r>
            <a:r>
              <a:rPr lang="ru-RU" dirty="0" smtClean="0">
                <a:latin typeface="Times New Roman" pitchFamily="18" charset="0"/>
                <a:cs typeface="Times New Roman" pitchFamily="18" charset="0"/>
              </a:rPr>
              <a:t>тезис, вывод). </a:t>
            </a:r>
            <a:r>
              <a:rPr lang="ru-RU" i="1" dirty="0" smtClean="0">
                <a:latin typeface="Times New Roman" pitchFamily="18" charset="0"/>
                <a:cs typeface="Times New Roman" pitchFamily="18" charset="0"/>
              </a:rPr>
              <a:t>К </a:t>
            </a:r>
            <a:r>
              <a:rPr lang="ru-RU" i="1" dirty="0" smtClean="0">
                <a:latin typeface="Times New Roman" pitchFamily="18" charset="0"/>
                <a:cs typeface="Times New Roman" pitchFamily="18" charset="0"/>
              </a:rPr>
              <a:t>сожалению, в наше время часто ... </a:t>
            </a:r>
            <a:r>
              <a:rPr lang="ru-RU" dirty="0" smtClean="0">
                <a:latin typeface="Times New Roman" pitchFamily="18" charset="0"/>
                <a:cs typeface="Times New Roman" pitchFamily="18" charset="0"/>
              </a:rPr>
              <a:t>(далее идет пример-аргумент).</a:t>
            </a:r>
          </a:p>
          <a:p>
            <a:pPr>
              <a:buNone/>
            </a:pPr>
            <a:r>
              <a:rPr lang="ru-RU" i="1" dirty="0" smtClean="0">
                <a:latin typeface="Times New Roman" pitchFamily="18" charset="0"/>
                <a:cs typeface="Times New Roman" pitchFamily="18" charset="0"/>
              </a:rPr>
              <a:t>6)	</a:t>
            </a:r>
            <a:r>
              <a:rPr lang="ru-RU" i="1" dirty="0" smtClean="0">
                <a:latin typeface="Times New Roman" pitchFamily="18" charset="0"/>
                <a:cs typeface="Times New Roman" pitchFamily="18" charset="0"/>
              </a:rPr>
              <a:t>   Я </a:t>
            </a:r>
            <a:r>
              <a:rPr lang="ru-RU" i="1" dirty="0" smtClean="0">
                <a:latin typeface="Times New Roman" pitchFamily="18" charset="0"/>
                <a:cs typeface="Times New Roman" pitchFamily="18" charset="0"/>
              </a:rPr>
              <a:t>разделяю точку зрения автора текста и также убежден, что ...</a:t>
            </a:r>
            <a:endParaRPr lang="ru-RU" dirty="0" smtClean="0">
              <a:latin typeface="Times New Roman" pitchFamily="18" charset="0"/>
              <a:cs typeface="Times New Roman" pitchFamily="18" charset="0"/>
            </a:endParaRPr>
          </a:p>
          <a:p>
            <a:endParaRPr lang="ru-RU" dirty="0"/>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357158" y="428604"/>
          <a:ext cx="8229600" cy="5970543"/>
        </p:xfrm>
        <a:graphic>
          <a:graphicData uri="http://schemas.openxmlformats.org/drawingml/2006/table">
            <a:tbl>
              <a:tblPr/>
              <a:tblGrid>
                <a:gridCol w="400024"/>
                <a:gridCol w="7457266"/>
                <a:gridCol w="372310"/>
              </a:tblGrid>
              <a:tr h="335379">
                <a:tc>
                  <a:txBody>
                    <a:bodyPr/>
                    <a:lstStyle/>
                    <a:p>
                      <a:pPr marL="3175">
                        <a:spcAft>
                          <a:spcPts val="0"/>
                        </a:spcAft>
                      </a:pPr>
                      <a:r>
                        <a:rPr lang="ru-RU" sz="1800" dirty="0">
                          <a:solidFill>
                            <a:srgbClr val="000000"/>
                          </a:solidFill>
                          <a:latin typeface="Times New Roman"/>
                          <a:ea typeface="Times New Roman"/>
                        </a:rPr>
                        <a:t>№</a:t>
                      </a: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57910">
                        <a:spcAft>
                          <a:spcPts val="0"/>
                        </a:spcAft>
                      </a:pPr>
                      <a:r>
                        <a:rPr lang="ru-RU" sz="1800" b="1" u="sng" spc="-5" dirty="0">
                          <a:solidFill>
                            <a:srgbClr val="000000"/>
                          </a:solidFill>
                          <a:latin typeface="Times New Roman"/>
                          <a:ea typeface="Times New Roman"/>
                        </a:rPr>
                        <a:t>Критерии оценивания ответа на задание С1</a:t>
                      </a:r>
                      <a:endParaRPr lang="ru-RU" sz="1800" b="1" u="sng"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spc="-90">
                          <a:solidFill>
                            <a:srgbClr val="000000"/>
                          </a:solidFill>
                          <a:latin typeface="Times New Roman"/>
                          <a:ea typeface="Times New Roman"/>
                        </a:rPr>
                        <a:t>Баллы</a:t>
                      </a:r>
                      <a:endParaRPr lang="ru-RU" sz="16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5379">
                <a:tc>
                  <a:txBody>
                    <a:bodyPr/>
                    <a:lstStyle/>
                    <a:p>
                      <a:pPr>
                        <a:spcAft>
                          <a:spcPts val="0"/>
                        </a:spcAft>
                      </a:pPr>
                      <a:r>
                        <a:rPr lang="en-US" sz="1800" dirty="0" smtClean="0">
                          <a:latin typeface="Times New Roman"/>
                          <a:ea typeface="Times New Roman"/>
                        </a:rPr>
                        <a:t>  I</a:t>
                      </a: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98320">
                        <a:spcAft>
                          <a:spcPts val="0"/>
                        </a:spcAft>
                      </a:pPr>
                      <a:r>
                        <a:rPr lang="ru-RU" sz="1800" i="1" spc="-25" dirty="0">
                          <a:solidFill>
                            <a:srgbClr val="000000"/>
                          </a:solidFill>
                          <a:latin typeface="Times New Roman"/>
                          <a:ea typeface="Times New Roman"/>
                        </a:rPr>
                        <a:t>Содержание сочинения</a:t>
                      </a: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6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8403">
                <a:tc>
                  <a:txBody>
                    <a:bodyPr/>
                    <a:lstStyle/>
                    <a:p>
                      <a:pPr marL="8890">
                        <a:spcAft>
                          <a:spcPts val="0"/>
                        </a:spcAft>
                      </a:pPr>
                      <a:r>
                        <a:rPr lang="ru-RU" sz="1800">
                          <a:solidFill>
                            <a:srgbClr val="000000"/>
                          </a:solidFill>
                          <a:latin typeface="Times New Roman"/>
                          <a:ea typeface="Times New Roman"/>
                        </a:rPr>
                        <a:t>К1</a:t>
                      </a:r>
                      <a:endParaRPr lang="ru-RU" sz="18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175" marR="2233930" algn="just">
                        <a:spcAft>
                          <a:spcPts val="0"/>
                        </a:spcAft>
                      </a:pPr>
                      <a:r>
                        <a:rPr lang="ru-RU" sz="1800" u="sng" spc="15" dirty="0">
                          <a:solidFill>
                            <a:srgbClr val="000000"/>
                          </a:solidFill>
                          <a:latin typeface="Times New Roman"/>
                          <a:ea typeface="Times New Roman"/>
                        </a:rPr>
                        <a:t>Формулировка проблем исходного текста</a:t>
                      </a:r>
                      <a:endParaRPr lang="ru-RU" sz="1800" u="sng"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6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9665">
                <a:tc rowSpan="2">
                  <a:txBody>
                    <a:bodyPr/>
                    <a:lstStyle/>
                    <a:p>
                      <a:pPr>
                        <a:spcAft>
                          <a:spcPts val="0"/>
                        </a:spcAft>
                      </a:pPr>
                      <a:endParaRPr lang="ru-RU" sz="18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3175">
                        <a:lnSpc>
                          <a:spcPts val="1370"/>
                        </a:lnSpc>
                        <a:spcAft>
                          <a:spcPts val="0"/>
                        </a:spcAft>
                      </a:pPr>
                      <a:endParaRPr lang="ru-RU" sz="1800" spc="10" dirty="0" smtClean="0">
                        <a:solidFill>
                          <a:srgbClr val="000000"/>
                        </a:solidFill>
                        <a:latin typeface="Times New Roman"/>
                        <a:ea typeface="Times New Roman"/>
                      </a:endParaRPr>
                    </a:p>
                    <a:p>
                      <a:pPr indent="3175">
                        <a:lnSpc>
                          <a:spcPts val="1370"/>
                        </a:lnSpc>
                        <a:spcAft>
                          <a:spcPts val="0"/>
                        </a:spcAft>
                      </a:pPr>
                      <a:r>
                        <a:rPr lang="ru-RU" sz="1800" spc="10" dirty="0" smtClean="0">
                          <a:solidFill>
                            <a:srgbClr val="000000"/>
                          </a:solidFill>
                          <a:latin typeface="Times New Roman"/>
                          <a:ea typeface="Times New Roman"/>
                        </a:rPr>
                        <a:t>Экзаменуемый </a:t>
                      </a:r>
                      <a:r>
                        <a:rPr lang="ru-RU" sz="1800" spc="10" dirty="0">
                          <a:solidFill>
                            <a:srgbClr val="000000"/>
                          </a:solidFill>
                          <a:latin typeface="Times New Roman"/>
                          <a:ea typeface="Times New Roman"/>
                        </a:rPr>
                        <a:t>(в той или иной форме) верно сформулировал одну из про­</a:t>
                      </a:r>
                      <a:r>
                        <a:rPr lang="ru-RU" sz="1800" spc="-15" dirty="0">
                          <a:solidFill>
                            <a:srgbClr val="000000"/>
                          </a:solidFill>
                          <a:latin typeface="Times New Roman"/>
                          <a:ea typeface="Times New Roman"/>
                        </a:rPr>
                        <a:t>блем исходного текста. </a:t>
                      </a:r>
                      <a:r>
                        <a:rPr lang="ru-RU" sz="1800" spc="-10" dirty="0">
                          <a:solidFill>
                            <a:srgbClr val="000000"/>
                          </a:solidFill>
                          <a:latin typeface="Times New Roman"/>
                          <a:ea typeface="Times New Roman"/>
                        </a:rPr>
                        <a:t>Фактических ошибок, связанных с пониманием и формулировкой проблемы, </a:t>
                      </a:r>
                      <a:r>
                        <a:rPr lang="ru-RU" sz="1800" spc="-40" dirty="0">
                          <a:solidFill>
                            <a:srgbClr val="000000"/>
                          </a:solidFill>
                          <a:latin typeface="Times New Roman"/>
                          <a:ea typeface="Times New Roman"/>
                        </a:rPr>
                        <a:t>нет.</a:t>
                      </a: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a:solidFill>
                            <a:srgbClr val="000000"/>
                          </a:solidFill>
                          <a:latin typeface="Times New Roman"/>
                          <a:ea typeface="Times New Roman"/>
                        </a:rPr>
                        <a:t>1</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5685">
                <a:tc vMerge="1">
                  <a:txBody>
                    <a:bodyPr/>
                    <a:lstStyle/>
                    <a:p>
                      <a:endParaRPr lang="ru-RU"/>
                    </a:p>
                  </a:txBody>
                  <a:tcPr/>
                </a:tc>
                <a:tc>
                  <a:txBody>
                    <a:bodyPr/>
                    <a:lstStyle/>
                    <a:p>
                      <a:pPr algn="just">
                        <a:lnSpc>
                          <a:spcPts val="1370"/>
                        </a:lnSpc>
                        <a:spcAft>
                          <a:spcPts val="0"/>
                        </a:spcAft>
                      </a:pPr>
                      <a:endParaRPr lang="ru-RU" sz="1800" spc="-15" dirty="0" smtClean="0">
                        <a:solidFill>
                          <a:srgbClr val="000000"/>
                        </a:solidFill>
                        <a:latin typeface="Times New Roman"/>
                        <a:ea typeface="Times New Roman"/>
                      </a:endParaRPr>
                    </a:p>
                    <a:p>
                      <a:pPr algn="just">
                        <a:lnSpc>
                          <a:spcPts val="1370"/>
                        </a:lnSpc>
                        <a:spcAft>
                          <a:spcPts val="0"/>
                        </a:spcAft>
                      </a:pPr>
                      <a:r>
                        <a:rPr lang="ru-RU" sz="1800" spc="-15" dirty="0" smtClean="0">
                          <a:solidFill>
                            <a:srgbClr val="000000"/>
                          </a:solidFill>
                          <a:latin typeface="Times New Roman"/>
                          <a:ea typeface="Times New Roman"/>
                        </a:rPr>
                        <a:t>Экзаменуемый </a:t>
                      </a:r>
                      <a:r>
                        <a:rPr lang="ru-RU" sz="1800" spc="-15" dirty="0">
                          <a:solidFill>
                            <a:srgbClr val="000000"/>
                          </a:solidFill>
                          <a:latin typeface="Times New Roman"/>
                          <a:ea typeface="Times New Roman"/>
                        </a:rPr>
                        <a:t>не смог верно сформулировать ни одну из проблем исходного </a:t>
                      </a:r>
                      <a:r>
                        <a:rPr lang="ru-RU" sz="1800" spc="-25" dirty="0">
                          <a:solidFill>
                            <a:srgbClr val="000000"/>
                          </a:solidFill>
                          <a:latin typeface="Times New Roman"/>
                          <a:ea typeface="Times New Roman"/>
                        </a:rPr>
                        <a:t>текста.</a:t>
                      </a: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a:solidFill>
                            <a:srgbClr val="000000"/>
                          </a:solidFill>
                          <a:latin typeface="Times New Roman"/>
                          <a:ea typeface="Times New Roman"/>
                        </a:rPr>
                        <a:t>0</a:t>
                      </a:r>
                      <a:endParaRPr lang="ru-RU" sz="16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8403">
                <a:tc>
                  <a:txBody>
                    <a:bodyPr/>
                    <a:lstStyle/>
                    <a:p>
                      <a:pPr marL="8890">
                        <a:spcAft>
                          <a:spcPts val="0"/>
                        </a:spcAft>
                      </a:pPr>
                      <a:r>
                        <a:rPr lang="ru-RU" sz="1800">
                          <a:solidFill>
                            <a:srgbClr val="000000"/>
                          </a:solidFill>
                          <a:latin typeface="Times New Roman"/>
                          <a:ea typeface="Times New Roman"/>
                        </a:rPr>
                        <a:t>К2</a:t>
                      </a:r>
                      <a:endParaRPr lang="ru-RU" sz="18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722630" algn="just">
                        <a:spcAft>
                          <a:spcPts val="0"/>
                        </a:spcAft>
                      </a:pPr>
                      <a:r>
                        <a:rPr lang="ru-RU" sz="1800" u="sng" spc="15" dirty="0">
                          <a:solidFill>
                            <a:srgbClr val="000000"/>
                          </a:solidFill>
                          <a:latin typeface="Times New Roman"/>
                          <a:ea typeface="Times New Roman"/>
                        </a:rPr>
                        <a:t>Комментарий к сформулированной проблеме исходного текста</a:t>
                      </a:r>
                      <a:endParaRPr lang="ru-RU" sz="1800" u="sng"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6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5494">
                <a:tc rowSpan="2">
                  <a:txBody>
                    <a:bodyPr/>
                    <a:lstStyle/>
                    <a:p>
                      <a:pPr>
                        <a:spcAft>
                          <a:spcPts val="0"/>
                        </a:spcAft>
                      </a:pP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370"/>
                        </a:lnSpc>
                        <a:spcAft>
                          <a:spcPts val="0"/>
                        </a:spcAft>
                      </a:pPr>
                      <a:endParaRPr lang="ru-RU" sz="1800" spc="-20" dirty="0" smtClean="0">
                        <a:solidFill>
                          <a:srgbClr val="000000"/>
                        </a:solidFill>
                        <a:latin typeface="Times New Roman"/>
                        <a:ea typeface="Times New Roman"/>
                      </a:endParaRPr>
                    </a:p>
                    <a:p>
                      <a:pPr algn="just">
                        <a:lnSpc>
                          <a:spcPts val="1370"/>
                        </a:lnSpc>
                        <a:spcAft>
                          <a:spcPts val="0"/>
                        </a:spcAft>
                      </a:pPr>
                      <a:r>
                        <a:rPr lang="ru-RU" sz="1800" b="1" spc="-20" dirty="0" smtClean="0">
                          <a:solidFill>
                            <a:srgbClr val="000000"/>
                          </a:solidFill>
                          <a:latin typeface="Times New Roman"/>
                          <a:ea typeface="Times New Roman"/>
                        </a:rPr>
                        <a:t>Сформулированная </a:t>
                      </a:r>
                      <a:r>
                        <a:rPr lang="ru-RU" sz="1800" b="1" spc="-20" dirty="0">
                          <a:solidFill>
                            <a:srgbClr val="000000"/>
                          </a:solidFill>
                          <a:latin typeface="Times New Roman"/>
                          <a:ea typeface="Times New Roman"/>
                        </a:rPr>
                        <a:t>экзаменуемым проблема прокомментирована с опорой на </a:t>
                      </a:r>
                      <a:r>
                        <a:rPr lang="ru-RU" sz="1800" b="1" spc="-15" dirty="0">
                          <a:solidFill>
                            <a:srgbClr val="000000"/>
                          </a:solidFill>
                          <a:latin typeface="Times New Roman"/>
                          <a:ea typeface="Times New Roman"/>
                        </a:rPr>
                        <a:t>исходный текст. </a:t>
                      </a:r>
                      <a:r>
                        <a:rPr lang="ru-RU" sz="1800" b="0" spc="-15" dirty="0">
                          <a:solidFill>
                            <a:srgbClr val="000000"/>
                          </a:solidFill>
                          <a:latin typeface="Times New Roman"/>
                          <a:ea typeface="Times New Roman"/>
                        </a:rPr>
                        <a:t>Фактических ошибок, связанных с пониманием проблемы </a:t>
                      </a:r>
                      <a:r>
                        <a:rPr lang="ru-RU" sz="1800" b="0" spc="-10" dirty="0">
                          <a:solidFill>
                            <a:srgbClr val="000000"/>
                          </a:solidFill>
                          <a:latin typeface="Times New Roman"/>
                          <a:ea typeface="Times New Roman"/>
                        </a:rPr>
                        <a:t>исходного текста, в комментариях нет</a:t>
                      </a:r>
                      <a:r>
                        <a:rPr lang="ru-RU" sz="1800" b="0" spc="-10" dirty="0" smtClean="0">
                          <a:solidFill>
                            <a:srgbClr val="000000"/>
                          </a:solidFill>
                          <a:latin typeface="Times New Roman"/>
                          <a:ea typeface="Times New Roman"/>
                        </a:rPr>
                        <a:t>.</a:t>
                      </a:r>
                      <a:endParaRPr lang="en-US" sz="1800" b="0" spc="-10" dirty="0" smtClean="0">
                        <a:solidFill>
                          <a:srgbClr val="000000"/>
                        </a:solidFill>
                        <a:latin typeface="Times New Roman"/>
                        <a:ea typeface="Times New Roman"/>
                      </a:endParaRPr>
                    </a:p>
                    <a:p>
                      <a:pPr algn="just">
                        <a:lnSpc>
                          <a:spcPts val="1370"/>
                        </a:lnSpc>
                        <a:spcAft>
                          <a:spcPts val="0"/>
                        </a:spcAft>
                      </a:pPr>
                      <a:endParaRPr lang="ru-RU" sz="1800" b="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Times New Roman"/>
                          <a:ea typeface="Times New Roman"/>
                        </a:rPr>
                        <a:t>1</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07184">
                <a:tc vMerge="1">
                  <a:txBody>
                    <a:bodyPr/>
                    <a:lstStyle/>
                    <a:p>
                      <a:endParaRPr lang="ru-RU"/>
                    </a:p>
                  </a:txBody>
                  <a:tcPr/>
                </a:tc>
                <a:tc>
                  <a:txBody>
                    <a:bodyPr/>
                    <a:lstStyle/>
                    <a:p>
                      <a:r>
                        <a:rPr lang="ru-RU" sz="1800" b="1" kern="1200" dirty="0" smtClean="0">
                          <a:solidFill>
                            <a:schemeClr val="tx1"/>
                          </a:solidFill>
                          <a:latin typeface="Times New Roman" pitchFamily="18" charset="0"/>
                          <a:ea typeface="+mn-ea"/>
                          <a:cs typeface="Times New Roman" pitchFamily="18" charset="0"/>
                        </a:rPr>
                        <a:t>Сформулированная экзаменуемым проблема исходного текста</a:t>
                      </a:r>
                    </a:p>
                    <a:p>
                      <a:r>
                        <a:rPr lang="ru-RU" sz="1800" b="1" kern="1200" dirty="0" smtClean="0">
                          <a:solidFill>
                            <a:schemeClr val="tx1"/>
                          </a:solidFill>
                          <a:latin typeface="Times New Roman" pitchFamily="18" charset="0"/>
                          <a:ea typeface="+mn-ea"/>
                          <a:cs typeface="Times New Roman" pitchFamily="18" charset="0"/>
                        </a:rPr>
                        <a:t>прокомментирована,</a:t>
                      </a:r>
                    </a:p>
                    <a:p>
                      <a:r>
                        <a:rPr lang="ru-RU" sz="1800" b="1" kern="1200" dirty="0" smtClean="0">
                          <a:solidFill>
                            <a:schemeClr val="tx1"/>
                          </a:solidFill>
                          <a:latin typeface="Times New Roman" pitchFamily="18" charset="0"/>
                          <a:ea typeface="+mn-ea"/>
                          <a:cs typeface="Times New Roman" pitchFamily="18" charset="0"/>
                        </a:rPr>
                        <a:t>но</a:t>
                      </a:r>
                    </a:p>
                    <a:p>
                      <a:r>
                        <a:rPr lang="ru-RU" sz="1800" b="1" kern="1200" dirty="0" smtClean="0">
                          <a:solidFill>
                            <a:schemeClr val="tx1"/>
                          </a:solidFill>
                          <a:latin typeface="Times New Roman" pitchFamily="18" charset="0"/>
                          <a:ea typeface="+mn-ea"/>
                          <a:cs typeface="Times New Roman" pitchFamily="18" charset="0"/>
                        </a:rPr>
                        <a:t>без опоры на исходный текст,</a:t>
                      </a:r>
                    </a:p>
                    <a:p>
                      <a:r>
                        <a:rPr lang="ru-RU" sz="1800" b="0" kern="1200" dirty="0" smtClean="0">
                          <a:solidFill>
                            <a:schemeClr val="tx1"/>
                          </a:solidFill>
                          <a:latin typeface="Times New Roman" pitchFamily="18" charset="0"/>
                          <a:ea typeface="+mn-ea"/>
                          <a:cs typeface="Times New Roman" pitchFamily="18" charset="0"/>
                        </a:rPr>
                        <a:t>или</a:t>
                      </a:r>
                    </a:p>
                    <a:p>
                      <a:r>
                        <a:rPr lang="ru-RU" sz="1800" b="0" kern="1200" dirty="0" smtClean="0">
                          <a:solidFill>
                            <a:schemeClr val="tx1"/>
                          </a:solidFill>
                          <a:latin typeface="Times New Roman" pitchFamily="18" charset="0"/>
                          <a:ea typeface="+mn-ea"/>
                          <a:cs typeface="Times New Roman" pitchFamily="18" charset="0"/>
                        </a:rPr>
                        <a:t>в комментариях допущена 1 фактическая ошибка, связанная с пониманием</a:t>
                      </a:r>
                    </a:p>
                    <a:p>
                      <a:r>
                        <a:rPr lang="ru-RU" sz="1800" b="0" kern="1200" dirty="0" smtClean="0">
                          <a:solidFill>
                            <a:schemeClr val="tx1"/>
                          </a:solidFill>
                          <a:latin typeface="Times New Roman" pitchFamily="18" charset="0"/>
                          <a:ea typeface="+mn-ea"/>
                          <a:cs typeface="Times New Roman" pitchFamily="18" charset="0"/>
                        </a:rPr>
                        <a:t>исходного текста.</a:t>
                      </a:r>
                    </a:p>
                    <a:p>
                      <a:pPr algn="just">
                        <a:lnSpc>
                          <a:spcPts val="1370"/>
                        </a:lnSpc>
                        <a:spcAft>
                          <a:spcPts val="0"/>
                        </a:spcAft>
                      </a:pP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dirty="0" smtClean="0"/>
                        <a:t>1</a:t>
                      </a:r>
                      <a:endParaRPr lang="ru-RU" dirty="0"/>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pull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786478"/>
          </a:xfrm>
        </p:spPr>
        <p:txBody>
          <a:bodyPr>
            <a:normAutofit fontScale="62500" lnSpcReduction="20000"/>
          </a:bodyPr>
          <a:lstStyle/>
          <a:p>
            <a:pPr>
              <a:lnSpc>
                <a:spcPct val="120000"/>
              </a:lnSpc>
              <a:spcBef>
                <a:spcPts val="0"/>
              </a:spcBef>
              <a:spcAft>
                <a:spcPts val="600"/>
              </a:spcAft>
            </a:pPr>
            <a:r>
              <a:rPr lang="ru-RU" dirty="0" smtClean="0">
                <a:latin typeface="Times New Roman" pitchFamily="18" charset="0"/>
                <a:cs typeface="Times New Roman" pitchFamily="18" charset="0"/>
              </a:rPr>
              <a:t>Для того чтобы выразить </a:t>
            </a:r>
            <a:r>
              <a:rPr lang="ru-RU" b="1" i="1" dirty="0" smtClean="0">
                <a:latin typeface="Times New Roman" pitchFamily="18" charset="0"/>
                <a:cs typeface="Times New Roman" pitchFamily="18" charset="0"/>
              </a:rPr>
              <a:t>несогласие </a:t>
            </a:r>
            <a:r>
              <a:rPr lang="ru-RU" b="1" dirty="0" smtClean="0">
                <a:latin typeface="Times New Roman" pitchFamily="18" charset="0"/>
                <a:cs typeface="Times New Roman" pitchFamily="18" charset="0"/>
              </a:rPr>
              <a:t>(полное </a:t>
            </a:r>
            <a:r>
              <a:rPr lang="ru-RU" dirty="0" smtClean="0">
                <a:latin typeface="Times New Roman" pitchFamily="18" charset="0"/>
                <a:cs typeface="Times New Roman" pitchFamily="18" charset="0"/>
              </a:rPr>
              <a:t>или </a:t>
            </a:r>
            <a:r>
              <a:rPr lang="ru-RU" b="1" dirty="0" smtClean="0">
                <a:latin typeface="Times New Roman" pitchFamily="18" charset="0"/>
                <a:cs typeface="Times New Roman" pitchFamily="18" charset="0"/>
              </a:rPr>
              <a:t>частичное) </a:t>
            </a:r>
            <a:r>
              <a:rPr lang="ru-RU" dirty="0" smtClean="0">
                <a:latin typeface="Times New Roman" pitchFamily="18" charset="0"/>
                <a:cs typeface="Times New Roman" pitchFamily="18" charset="0"/>
              </a:rPr>
              <a:t>с точкой зрения автора ис­ходного текста, можно опираться на следующие речевые клише:</a:t>
            </a:r>
          </a:p>
          <a:p>
            <a:pPr lvl="0">
              <a:lnSpc>
                <a:spcPct val="120000"/>
              </a:lnSpc>
              <a:spcBef>
                <a:spcPts val="0"/>
              </a:spcBef>
              <a:spcAft>
                <a:spcPts val="600"/>
              </a:spcAft>
            </a:pPr>
            <a:r>
              <a:rPr lang="ru-RU" i="1" dirty="0" smtClean="0">
                <a:latin typeface="Times New Roman" pitchFamily="18" charset="0"/>
                <a:cs typeface="Times New Roman" pitchFamily="18" charset="0"/>
              </a:rPr>
              <a:t>Текст писателя  NN произвел на меня неоднозначное впечатление. С одной стороны</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идет согласие) ...,   </a:t>
            </a:r>
            <a:r>
              <a:rPr lang="ru-RU" i="1" dirty="0" smtClean="0">
                <a:latin typeface="Times New Roman" pitchFamily="18" charset="0"/>
                <a:cs typeface="Times New Roman" pitchFamily="18" charset="0"/>
              </a:rPr>
              <a:t>но с другой </a:t>
            </a:r>
            <a:r>
              <a:rPr lang="ru-RU" dirty="0" smtClean="0">
                <a:latin typeface="Times New Roman" pitchFamily="18" charset="0"/>
                <a:cs typeface="Times New Roman" pitchFamily="18" charset="0"/>
              </a:rPr>
              <a:t>— ... (выражается свое мнение). </a:t>
            </a:r>
            <a:r>
              <a:rPr lang="ru-RU" i="1" dirty="0" smtClean="0">
                <a:latin typeface="Times New Roman" pitchFamily="18" charset="0"/>
                <a:cs typeface="Times New Roman" pitchFamily="18" charset="0"/>
              </a:rPr>
              <a:t>Попытаюсь обосновать </a:t>
            </a:r>
            <a:r>
              <a:rPr lang="ru-RU" i="1" dirty="0" smtClean="0">
                <a:latin typeface="Times New Roman" pitchFamily="18" charset="0"/>
                <a:cs typeface="Times New Roman" pitchFamily="18" charset="0"/>
              </a:rPr>
              <a:t>свою точку </a:t>
            </a:r>
            <a:r>
              <a:rPr lang="ru-RU" i="1" dirty="0" smtClean="0">
                <a:latin typeface="Times New Roman" pitchFamily="18" charset="0"/>
                <a:cs typeface="Times New Roman" pitchFamily="18" charset="0"/>
              </a:rPr>
              <a:t>зрения по этому вопросу.</a:t>
            </a:r>
            <a:endParaRPr lang="ru-RU" dirty="0" smtClean="0">
              <a:latin typeface="Times New Roman" pitchFamily="18" charset="0"/>
              <a:cs typeface="Times New Roman" pitchFamily="18" charset="0"/>
            </a:endParaRPr>
          </a:p>
          <a:p>
            <a:pPr lvl="0">
              <a:lnSpc>
                <a:spcPct val="120000"/>
              </a:lnSpc>
              <a:spcBef>
                <a:spcPts val="0"/>
              </a:spcBef>
              <a:spcAft>
                <a:spcPts val="600"/>
              </a:spcAft>
            </a:pPr>
            <a:r>
              <a:rPr lang="ru-RU" i="1" dirty="0" smtClean="0">
                <a:latin typeface="Times New Roman" pitchFamily="18" charset="0"/>
                <a:cs typeface="Times New Roman" pitchFamily="18" charset="0"/>
              </a:rPr>
              <a:t>В целом доводы автора текста достаточно убедительны, однако я не вполне </a:t>
            </a:r>
            <a:r>
              <a:rPr lang="ru-RU" i="1" dirty="0" smtClean="0">
                <a:latin typeface="Times New Roman" pitchFamily="18" charset="0"/>
                <a:cs typeface="Times New Roman" pitchFamily="18" charset="0"/>
              </a:rPr>
              <a:t>согласен с </a:t>
            </a:r>
            <a:r>
              <a:rPr lang="ru-RU" i="1" dirty="0" smtClean="0">
                <a:latin typeface="Times New Roman" pitchFamily="18" charset="0"/>
                <a:cs typeface="Times New Roman" pitchFamily="18" charset="0"/>
              </a:rPr>
              <a:t>тем, что ... </a:t>
            </a:r>
            <a:r>
              <a:rPr lang="ru-RU" dirty="0" smtClean="0">
                <a:latin typeface="Times New Roman" pitchFamily="18" charset="0"/>
                <a:cs typeface="Times New Roman" pitchFamily="18" charset="0"/>
              </a:rPr>
              <a:t>(формулируется авторская мысль). </a:t>
            </a:r>
            <a:r>
              <a:rPr lang="ru-RU" i="1" dirty="0" smtClean="0">
                <a:latin typeface="Times New Roman" pitchFamily="18" charset="0"/>
                <a:cs typeface="Times New Roman" pitchFamily="18" charset="0"/>
              </a:rPr>
              <a:t>Готов объяснить свою точку зрения...</a:t>
            </a:r>
            <a:endParaRPr lang="ru-RU" dirty="0" smtClean="0">
              <a:latin typeface="Times New Roman" pitchFamily="18" charset="0"/>
              <a:cs typeface="Times New Roman" pitchFamily="18" charset="0"/>
            </a:endParaRPr>
          </a:p>
          <a:p>
            <a:pPr lvl="0">
              <a:lnSpc>
                <a:spcPct val="120000"/>
              </a:lnSpc>
              <a:spcBef>
                <a:spcPts val="0"/>
              </a:spcBef>
              <a:spcAft>
                <a:spcPts val="600"/>
              </a:spcAft>
            </a:pPr>
            <a:r>
              <a:rPr lang="ru-RU" i="1" dirty="0" smtClean="0">
                <a:latin typeface="Times New Roman" pitchFamily="18" charset="0"/>
                <a:cs typeface="Times New Roman" pitchFamily="18" charset="0"/>
              </a:rPr>
              <a:t>Я с большим интересом прочитал текст публициста NN, однако не все </a:t>
            </a:r>
            <a:r>
              <a:rPr lang="ru-RU" i="1" dirty="0" smtClean="0">
                <a:latin typeface="Times New Roman" pitchFamily="18" charset="0"/>
                <a:cs typeface="Times New Roman" pitchFamily="18" charset="0"/>
              </a:rPr>
              <a:t>аргументы автора </a:t>
            </a:r>
            <a:r>
              <a:rPr lang="ru-RU" i="1" dirty="0" smtClean="0">
                <a:latin typeface="Times New Roman" pitchFamily="18" charset="0"/>
                <a:cs typeface="Times New Roman" pitchFamily="18" charset="0"/>
              </a:rPr>
              <a:t>показались мне достаточно убедительными. Хочется выразить сомнение в том, что ...</a:t>
            </a:r>
            <a:br>
              <a:rPr lang="ru-RU" i="1"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(далее идет мысль автора + свой аргумент).</a:t>
            </a:r>
          </a:p>
          <a:p>
            <a:pPr lvl="0">
              <a:lnSpc>
                <a:spcPct val="120000"/>
              </a:lnSpc>
              <a:spcBef>
                <a:spcPts val="0"/>
              </a:spcBef>
              <a:spcAft>
                <a:spcPts val="600"/>
              </a:spcAft>
            </a:pPr>
            <a:r>
              <a:rPr lang="ru-RU" i="1" dirty="0" smtClean="0">
                <a:latin typeface="Times New Roman" pitchFamily="18" charset="0"/>
                <a:cs typeface="Times New Roman" pitchFamily="18" charset="0"/>
              </a:rPr>
              <a:t>Уважая автора текста, позволю себе не согласиться с его точкой зрения по </a:t>
            </a:r>
            <a:r>
              <a:rPr lang="ru-RU" i="1" dirty="0" smtClean="0">
                <a:latin typeface="Times New Roman" pitchFamily="18" charset="0"/>
                <a:cs typeface="Times New Roman" pitchFamily="18" charset="0"/>
              </a:rPr>
              <a:t>данной проблеме</a:t>
            </a:r>
            <a:r>
              <a:rPr lang="ru-RU" i="1" dirty="0" smtClean="0">
                <a:latin typeface="Times New Roman" pitchFamily="18" charset="0"/>
                <a:cs typeface="Times New Roman" pitchFamily="18" charset="0"/>
              </a:rPr>
              <a:t>. Я сомневаюсь в том, что ... </a:t>
            </a:r>
            <a:r>
              <a:rPr lang="ru-RU" dirty="0" smtClean="0">
                <a:latin typeface="Times New Roman" pitchFamily="18" charset="0"/>
                <a:cs typeface="Times New Roman" pitchFamily="18" charset="0"/>
              </a:rPr>
              <a:t>(далее идет мысль автора + свой аргумент).</a:t>
            </a:r>
          </a:p>
          <a:p>
            <a:endParaRPr lang="ru-RU" dirty="0"/>
          </a:p>
        </p:txBody>
      </p:sp>
    </p:spTree>
  </p:cSld>
  <p:clrMapOvr>
    <a:masterClrMapping/>
  </p:clrMapOvr>
  <p:transition>
    <p:pull dir="l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r>
              <a:rPr lang="ru-RU" sz="2400" b="1" dirty="0" smtClean="0">
                <a:latin typeface="Times New Roman" pitchFamily="18" charset="0"/>
                <a:cs typeface="Times New Roman" pitchFamily="18" charset="0"/>
              </a:rPr>
              <a:t>Доказательство собственной точки зрения</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642918"/>
            <a:ext cx="8715436" cy="6215082"/>
          </a:xfrm>
        </p:spPr>
        <p:txBody>
          <a:bodyPr>
            <a:normAutofit fontScale="47500" lnSpcReduction="20000"/>
          </a:bodyPr>
          <a:lstStyle/>
          <a:p>
            <a:r>
              <a:rPr lang="ru-RU" sz="3800" b="1" dirty="0" smtClean="0">
                <a:latin typeface="Times New Roman" pitchFamily="18" charset="0"/>
                <a:cs typeface="Times New Roman" pitchFamily="18" charset="0"/>
              </a:rPr>
              <a:t>Аргумент </a:t>
            </a:r>
            <a:r>
              <a:rPr lang="ru-RU" sz="3800" dirty="0" smtClean="0">
                <a:latin typeface="Times New Roman" pitchFamily="18" charset="0"/>
                <a:cs typeface="Times New Roman" pitchFamily="18" charset="0"/>
              </a:rPr>
              <a:t>- суждение, довод, приводимый пишущим в доказательство высказанной мыс­ли, своей точки зрения.</a:t>
            </a:r>
          </a:p>
          <a:p>
            <a:pPr>
              <a:buNone/>
            </a:pPr>
            <a:r>
              <a:rPr lang="ru-RU" sz="3800" b="1" dirty="0" smtClean="0">
                <a:latin typeface="Times New Roman" pitchFamily="18" charset="0"/>
                <a:cs typeface="Times New Roman" pitchFamily="18" charset="0"/>
              </a:rPr>
              <a:t>Аргументы приводятся на основе:</a:t>
            </a:r>
          </a:p>
          <a:p>
            <a:pPr lvl="0"/>
            <a:r>
              <a:rPr lang="ru-RU" sz="3800" dirty="0" smtClean="0">
                <a:latin typeface="Times New Roman" pitchFamily="18" charset="0"/>
                <a:cs typeface="Times New Roman" pitchFamily="18" charset="0"/>
              </a:rPr>
              <a:t>жизненного опыта, который возникает в ходе реальных событий, происходивших в</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жизни, а также наблюдения и переживания различных жизненных ситуаций;</a:t>
            </a:r>
          </a:p>
          <a:p>
            <a:pPr lvl="0">
              <a:spcBef>
                <a:spcPts val="0"/>
              </a:spcBef>
              <a:spcAft>
                <a:spcPts val="1200"/>
              </a:spcAft>
            </a:pPr>
            <a:r>
              <a:rPr lang="ru-RU" sz="3800" dirty="0" smtClean="0">
                <a:latin typeface="Times New Roman" pitchFamily="18" charset="0"/>
                <a:cs typeface="Times New Roman" pitchFamily="18" charset="0"/>
              </a:rPr>
              <a:t>читательского опыта, который приобретается при прочтении художественной, </a:t>
            </a:r>
            <a:r>
              <a:rPr lang="ru-RU" sz="3800" dirty="0" err="1" smtClean="0">
                <a:latin typeface="Times New Roman" pitchFamily="18" charset="0"/>
                <a:cs typeface="Times New Roman" pitchFamily="18" charset="0"/>
              </a:rPr>
              <a:t>публи</a:t>
            </a:r>
            <a:r>
              <a:rPr lang="ru-RU" sz="3800" dirty="0" smtClean="0">
                <a:latin typeface="Times New Roman" pitchFamily="18" charset="0"/>
                <a:cs typeface="Times New Roman" pitchFamily="18" charset="0"/>
              </a:rPr>
              <a:t>­</a:t>
            </a:r>
            <a:br>
              <a:rPr lang="ru-RU" sz="3800" dirty="0" smtClean="0">
                <a:latin typeface="Times New Roman" pitchFamily="18" charset="0"/>
                <a:cs typeface="Times New Roman" pitchFamily="18" charset="0"/>
              </a:rPr>
            </a:br>
            <a:r>
              <a:rPr lang="ru-RU" sz="3800" dirty="0" err="1" smtClean="0">
                <a:latin typeface="Times New Roman" pitchFamily="18" charset="0"/>
                <a:cs typeface="Times New Roman" pitchFamily="18" charset="0"/>
              </a:rPr>
              <a:t>цистической</a:t>
            </a:r>
            <a:r>
              <a:rPr lang="ru-RU" sz="3800" dirty="0" smtClean="0">
                <a:latin typeface="Times New Roman" pitchFamily="18" charset="0"/>
                <a:cs typeface="Times New Roman" pitchFamily="18" charset="0"/>
              </a:rPr>
              <a:t>, научно-популярной литературы и складывается из сострадания героям,</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наблюдения над их поведением и поступками</a:t>
            </a:r>
            <a:r>
              <a:rPr lang="ru-RU" sz="3800" dirty="0" smtClean="0">
                <a:latin typeface="Times New Roman" pitchFamily="18" charset="0"/>
                <a:cs typeface="Times New Roman" pitchFamily="18" charset="0"/>
              </a:rPr>
              <a:t>.</a:t>
            </a:r>
            <a:endParaRPr lang="ru-RU" sz="3800" dirty="0" smtClean="0">
              <a:latin typeface="Times New Roman" pitchFamily="18" charset="0"/>
              <a:cs typeface="Times New Roman" pitchFamily="18" charset="0"/>
            </a:endParaRPr>
          </a:p>
          <a:p>
            <a:pPr>
              <a:spcBef>
                <a:spcPts val="0"/>
              </a:spcBef>
              <a:spcAft>
                <a:spcPts val="1200"/>
              </a:spcAft>
              <a:buNone/>
            </a:pPr>
            <a:r>
              <a:rPr lang="ru-RU" sz="3800" dirty="0" smtClean="0">
                <a:latin typeface="Times New Roman" pitchFamily="18" charset="0"/>
                <a:cs typeface="Times New Roman" pitchFamily="18" charset="0"/>
              </a:rPr>
              <a:t>В сочинении-рассуждении можно использовать следующие </a:t>
            </a:r>
            <a:r>
              <a:rPr lang="ru-RU" sz="3800" b="1" dirty="0" smtClean="0">
                <a:latin typeface="Times New Roman" pitchFamily="18" charset="0"/>
                <a:cs typeface="Times New Roman" pitchFamily="18" charset="0"/>
              </a:rPr>
              <a:t>типы аргументов:</a:t>
            </a:r>
            <a:endParaRPr lang="ru-RU" sz="3800" dirty="0" smtClean="0">
              <a:latin typeface="Times New Roman" pitchFamily="18" charset="0"/>
              <a:cs typeface="Times New Roman" pitchFamily="18" charset="0"/>
            </a:endParaRPr>
          </a:p>
          <a:p>
            <a:pPr lvl="0"/>
            <a:r>
              <a:rPr lang="ru-RU" sz="3800" dirty="0" smtClean="0">
                <a:latin typeface="Times New Roman" pitchFamily="18" charset="0"/>
                <a:cs typeface="Times New Roman" pitchFamily="18" charset="0"/>
              </a:rPr>
              <a:t>примеры из собственного, жизненного опыта и жизни окружающих людей;</a:t>
            </a:r>
          </a:p>
          <a:p>
            <a:pPr lvl="0"/>
            <a:r>
              <a:rPr lang="ru-RU" sz="3800" dirty="0" smtClean="0">
                <a:latin typeface="Times New Roman" pitchFamily="18" charset="0"/>
                <a:cs typeface="Times New Roman" pitchFamily="18" charset="0"/>
              </a:rPr>
              <a:t>поучительные события из жизни выдающихся личностей;</a:t>
            </a:r>
          </a:p>
          <a:p>
            <a:pPr lvl="0"/>
            <a:r>
              <a:rPr lang="ru-RU" sz="3800" dirty="0" smtClean="0">
                <a:latin typeface="Times New Roman" pitchFamily="18" charset="0"/>
                <a:cs typeface="Times New Roman" pitchFamily="18" charset="0"/>
              </a:rPr>
              <a:t>примеры из читательского опыта (обращение к текстам" </a:t>
            </a:r>
            <a:r>
              <a:rPr lang="ru-RU" sz="3800" dirty="0" err="1" smtClean="0">
                <a:latin typeface="Times New Roman" pitchFamily="18" charset="0"/>
                <a:cs typeface="Times New Roman" pitchFamily="18" charset="0"/>
              </a:rPr>
              <a:t>литературных'произведений</a:t>
            </a:r>
            <a:r>
              <a:rPr lang="ru-RU" sz="3800" dirty="0" smtClean="0">
                <a:latin typeface="Times New Roman" pitchFamily="18" charset="0"/>
                <a:cs typeface="Times New Roman" pitchFamily="18" charset="0"/>
              </a:rPr>
              <a:t>);</a:t>
            </a:r>
          </a:p>
          <a:p>
            <a:pPr lvl="0"/>
            <a:r>
              <a:rPr lang="ru-RU" sz="3800" dirty="0" smtClean="0">
                <a:latin typeface="Times New Roman" pitchFamily="18" charset="0"/>
                <a:cs typeface="Times New Roman" pitchFamily="18" charset="0"/>
              </a:rPr>
              <a:t>ссылки на мнение известного, уважаемого человека - ученого, философа, </a:t>
            </a:r>
            <a:r>
              <a:rPr lang="ru-RU" sz="3800" dirty="0" err="1" smtClean="0">
                <a:latin typeface="Times New Roman" pitchFamily="18" charset="0"/>
                <a:cs typeface="Times New Roman" pitchFamily="18" charset="0"/>
              </a:rPr>
              <a:t>обществен</a:t>
            </a:r>
            <a:r>
              <a:rPr lang="ru-RU" sz="3800" dirty="0" smtClean="0">
                <a:latin typeface="Times New Roman" pitchFamily="18" charset="0"/>
                <a:cs typeface="Times New Roman" pitchFamily="18" charset="0"/>
              </a:rPr>
              <a:t>­</a:t>
            </a:r>
            <a:br>
              <a:rPr lang="ru-RU" sz="3800" dirty="0" smtClean="0">
                <a:latin typeface="Times New Roman" pitchFamily="18" charset="0"/>
                <a:cs typeface="Times New Roman" pitchFamily="18" charset="0"/>
              </a:rPr>
            </a:br>
            <a:r>
              <a:rPr lang="ru-RU" sz="3800" dirty="0" err="1" smtClean="0">
                <a:latin typeface="Times New Roman" pitchFamily="18" charset="0"/>
                <a:cs typeface="Times New Roman" pitchFamily="18" charset="0"/>
              </a:rPr>
              <a:t>ного</a:t>
            </a:r>
            <a:r>
              <a:rPr lang="ru-RU" sz="3800" dirty="0" smtClean="0">
                <a:latin typeface="Times New Roman" pitchFamily="18" charset="0"/>
                <a:cs typeface="Times New Roman" pitchFamily="18" charset="0"/>
              </a:rPr>
              <a:t> деятеля;</a:t>
            </a:r>
          </a:p>
          <a:p>
            <a:pPr lvl="0"/>
            <a:r>
              <a:rPr lang="ru-RU" sz="3800" dirty="0" smtClean="0">
                <a:latin typeface="Times New Roman" pitchFamily="18" charset="0"/>
                <a:cs typeface="Times New Roman" pitchFamily="18" charset="0"/>
              </a:rPr>
              <a:t>цитаты из авторитетного источника;</a:t>
            </a:r>
          </a:p>
          <a:p>
            <a:pPr lvl="0"/>
            <a:r>
              <a:rPr lang="ru-RU" sz="3800" dirty="0" smtClean="0">
                <a:latin typeface="Times New Roman" pitchFamily="18" charset="0"/>
                <a:cs typeface="Times New Roman" pitchFamily="18" charset="0"/>
              </a:rPr>
              <a:t>выводы науки и статистические данные;</a:t>
            </a:r>
          </a:p>
          <a:p>
            <a:pPr lvl="0"/>
            <a:r>
              <a:rPr lang="ru-RU" sz="3800" dirty="0" smtClean="0">
                <a:latin typeface="Times New Roman" pitchFamily="18" charset="0"/>
                <a:cs typeface="Times New Roman" pitchFamily="18" charset="0"/>
              </a:rPr>
              <a:t>события из жизни страны;</a:t>
            </a:r>
          </a:p>
          <a:p>
            <a:r>
              <a:rPr lang="ru-RU" sz="3800" dirty="0" smtClean="0">
                <a:latin typeface="Times New Roman" pitchFamily="18" charset="0"/>
                <a:cs typeface="Times New Roman" pitchFamily="18" charset="0"/>
              </a:rPr>
              <a:t>обсуждаемые </a:t>
            </a:r>
            <a:r>
              <a:rPr lang="ru-RU" sz="3800" dirty="0" smtClean="0">
                <a:latin typeface="Times New Roman" pitchFamily="18" charset="0"/>
                <a:cs typeface="Times New Roman" pitchFamily="18" charset="0"/>
              </a:rPr>
              <a:t>в телевизионных программах актуальные проблемы современности</a:t>
            </a:r>
            <a:r>
              <a:rPr lang="ru-RU" sz="3800" dirty="0" smtClean="0">
                <a:latin typeface="Times New Roman" pitchFamily="18" charset="0"/>
                <a:cs typeface="Times New Roman" pitchFamily="18" charset="0"/>
              </a:rPr>
              <a:t>.</a:t>
            </a:r>
            <a:endParaRPr lang="ru-RU" dirty="0"/>
          </a:p>
        </p:txBody>
      </p:sp>
    </p:spTree>
  </p:cSld>
  <p:clrMapOvr>
    <a:masterClrMapping/>
  </p:clrMapOvr>
  <p:transition>
    <p:pull dir="l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472518" cy="6072230"/>
          </a:xfrm>
        </p:spPr>
        <p:txBody>
          <a:bodyPr>
            <a:normAutofit fontScale="62500" lnSpcReduction="20000"/>
          </a:bodyPr>
          <a:lstStyle/>
          <a:p>
            <a:pPr>
              <a:buNone/>
            </a:pPr>
            <a:r>
              <a:rPr lang="ru-RU" b="1" dirty="0" smtClean="0"/>
              <a:t>Аргументы должны быть достаточно развёрнутыми и убедительными, </a:t>
            </a:r>
            <a:r>
              <a:rPr lang="ru-RU" b="1" dirty="0" smtClean="0"/>
              <a:t>доказывать</a:t>
            </a:r>
            <a:r>
              <a:rPr lang="ru-RU" dirty="0" smtClean="0"/>
              <a:t> </a:t>
            </a:r>
            <a:r>
              <a:rPr lang="ru-RU" b="1" dirty="0" smtClean="0"/>
              <a:t>ваше </a:t>
            </a:r>
            <a:r>
              <a:rPr lang="ru-RU" b="1" dirty="0" smtClean="0"/>
              <a:t>мнение.</a:t>
            </a:r>
            <a:endParaRPr lang="ru-RU" dirty="0" smtClean="0"/>
          </a:p>
          <a:p>
            <a:pPr>
              <a:buNone/>
            </a:pPr>
            <a:r>
              <a:rPr lang="ru-RU" dirty="0" smtClean="0"/>
              <a:t>В этой части работы необходимо следовать правилам построения текста-рассуждения:</a:t>
            </a:r>
          </a:p>
          <a:p>
            <a:r>
              <a:rPr lang="ru-RU" b="1" dirty="0" smtClean="0"/>
              <a:t>т</a:t>
            </a:r>
            <a:r>
              <a:rPr lang="ru-RU" b="1" dirty="0" smtClean="0"/>
              <a:t>езис </a:t>
            </a:r>
            <a:r>
              <a:rPr lang="ru-RU" dirty="0" smtClean="0"/>
              <a:t>(ваше мнение, которое вы должны обосновать);</a:t>
            </a:r>
          </a:p>
          <a:p>
            <a:pPr lvl="0"/>
            <a:r>
              <a:rPr lang="ru-RU" b="1" dirty="0" smtClean="0"/>
              <a:t>аргументация </a:t>
            </a:r>
            <a:r>
              <a:rPr lang="ru-RU" dirty="0" smtClean="0"/>
              <a:t>(приведение доказательств, объяснений, примеров для обоснования</a:t>
            </a:r>
            <a:br>
              <a:rPr lang="ru-RU" dirty="0" smtClean="0"/>
            </a:br>
            <a:r>
              <a:rPr lang="ru-RU" dirty="0" smtClean="0"/>
              <a:t>собственного мнения);</a:t>
            </a:r>
          </a:p>
          <a:p>
            <a:pPr lvl="0"/>
            <a:r>
              <a:rPr lang="ru-RU" b="1" dirty="0" smtClean="0"/>
              <a:t>вывод </a:t>
            </a:r>
            <a:r>
              <a:rPr lang="ru-RU" dirty="0" smtClean="0"/>
              <a:t>(общий итог).</a:t>
            </a:r>
          </a:p>
          <a:p>
            <a:endParaRPr lang="ru-RU" b="1" dirty="0" smtClean="0"/>
          </a:p>
          <a:p>
            <a:pPr>
              <a:buNone/>
            </a:pPr>
            <a:r>
              <a:rPr lang="ru-RU" b="1" dirty="0" smtClean="0"/>
              <a:t>Речевые </a:t>
            </a:r>
            <a:r>
              <a:rPr lang="ru-RU" b="1" dirty="0" smtClean="0"/>
              <a:t>клише для введения в текст сочинения-рассуждения аргументации собствен­ной точки зрения:</a:t>
            </a:r>
            <a:endParaRPr lang="ru-RU" dirty="0" smtClean="0"/>
          </a:p>
          <a:p>
            <a:pPr>
              <a:buNone/>
            </a:pPr>
            <a:r>
              <a:rPr lang="ru-RU" i="1" dirty="0" smtClean="0"/>
              <a:t>А) первый аргумент</a:t>
            </a:r>
          </a:p>
          <a:p>
            <a:pPr lvl="0"/>
            <a:r>
              <a:rPr lang="ru-RU" dirty="0" smtClean="0"/>
              <a:t>В доказательство справедливости всего вышесказанного приведу следующий </a:t>
            </a:r>
            <a:r>
              <a:rPr lang="ru-RU" dirty="0" smtClean="0"/>
              <a:t>литературный </a:t>
            </a:r>
            <a:r>
              <a:rPr lang="ru-RU" dirty="0" smtClean="0"/>
              <a:t>пример. Вспомним роман/ рассказ /пьесу NN (указывается автор и дается </a:t>
            </a:r>
            <a:r>
              <a:rPr lang="ru-RU" dirty="0" smtClean="0"/>
              <a:t>на звание </a:t>
            </a:r>
            <a:r>
              <a:rPr lang="ru-RU" dirty="0" smtClean="0"/>
              <a:t>произведения). В этом произведении... / Главную героиню этого </a:t>
            </a:r>
            <a:r>
              <a:rPr lang="ru-RU" dirty="0" smtClean="0"/>
              <a:t>произведения отличает</a:t>
            </a:r>
            <a:r>
              <a:rPr lang="ru-RU" dirty="0" smtClean="0"/>
              <a:t>...</a:t>
            </a:r>
          </a:p>
          <a:p>
            <a:pPr lvl="0"/>
            <a:r>
              <a:rPr lang="ru-RU" dirty="0" smtClean="0"/>
              <a:t>Об этом неоднократно говорили в своих произведениях русские писатели-классики.</a:t>
            </a:r>
            <a:br>
              <a:rPr lang="ru-RU" dirty="0" smtClean="0"/>
            </a:br>
            <a:r>
              <a:rPr lang="ru-RU" dirty="0" smtClean="0"/>
              <a:t>Вспомним рассказ/ роман / пьесу NN (указывается автор и дается название </a:t>
            </a:r>
            <a:r>
              <a:rPr lang="ru-RU" dirty="0" smtClean="0"/>
              <a:t>произведения</a:t>
            </a:r>
            <a:r>
              <a:rPr lang="ru-RU" dirty="0" smtClean="0"/>
              <a:t>). В этом произведении ...</a:t>
            </a:r>
          </a:p>
          <a:p>
            <a:endParaRPr lang="ru-RU" dirty="0"/>
          </a:p>
        </p:txBody>
      </p:sp>
    </p:spTree>
  </p:cSld>
  <p:clrMapOvr>
    <a:masterClrMapping/>
  </p:clrMapOvr>
  <p:transition>
    <p:pull dir="l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8638" y="285728"/>
            <a:ext cx="8401080" cy="6357982"/>
          </a:xfrm>
        </p:spPr>
        <p:txBody>
          <a:bodyPr>
            <a:normAutofit fontScale="62500" lnSpcReduction="20000"/>
          </a:bodyPr>
          <a:lstStyle/>
          <a:p>
            <a:pPr>
              <a:lnSpc>
                <a:spcPct val="120000"/>
              </a:lnSpc>
              <a:spcBef>
                <a:spcPts val="0"/>
              </a:spcBef>
              <a:buNone/>
            </a:pPr>
            <a:r>
              <a:rPr lang="ru-RU" i="1" dirty="0" smtClean="0">
                <a:latin typeface="Times New Roman" pitchFamily="18" charset="0"/>
                <a:cs typeface="Times New Roman" pitchFamily="18" charset="0"/>
              </a:rPr>
              <a:t>Б) второй аргумент</a:t>
            </a:r>
          </a:p>
          <a:p>
            <a:pPr lvl="0">
              <a:lnSpc>
                <a:spcPct val="120000"/>
              </a:lnSpc>
              <a:spcBef>
                <a:spcPts val="0"/>
              </a:spcBef>
            </a:pPr>
            <a:r>
              <a:rPr lang="ru-RU" dirty="0" smtClean="0">
                <a:latin typeface="Times New Roman" pitchFamily="18" charset="0"/>
                <a:cs typeface="Times New Roman" pitchFamily="18" charset="0"/>
              </a:rPr>
              <a:t>Хочу рассказать об одном случае из моей жизни, который, как мне кажется, </a:t>
            </a:r>
            <a:r>
              <a:rPr lang="ru-RU" dirty="0" smtClean="0">
                <a:latin typeface="Times New Roman" pitchFamily="18" charset="0"/>
                <a:cs typeface="Times New Roman" pitchFamily="18" charset="0"/>
              </a:rPr>
              <a:t>является дополнительным </a:t>
            </a:r>
            <a:r>
              <a:rPr lang="ru-RU" dirty="0" smtClean="0">
                <a:latin typeface="Times New Roman" pitchFamily="18" charset="0"/>
                <a:cs typeface="Times New Roman" pitchFamily="18" charset="0"/>
              </a:rPr>
              <a:t>аргументом в пользу того, что ...</a:t>
            </a:r>
          </a:p>
          <a:p>
            <a:pPr lvl="0">
              <a:lnSpc>
                <a:spcPct val="120000"/>
              </a:lnSpc>
              <a:spcBef>
                <a:spcPts val="0"/>
              </a:spcBef>
            </a:pPr>
            <a:r>
              <a:rPr lang="ru-RU" dirty="0" smtClean="0">
                <a:latin typeface="Times New Roman" pitchFamily="18" charset="0"/>
                <a:cs typeface="Times New Roman" pitchFamily="18" charset="0"/>
              </a:rPr>
              <a:t>Следующий литературный пример, как мне кажется, является еще одним </a:t>
            </a:r>
            <a:r>
              <a:rPr lang="ru-RU" dirty="0" smtClean="0">
                <a:latin typeface="Times New Roman" pitchFamily="18" charset="0"/>
                <a:cs typeface="Times New Roman" pitchFamily="18" charset="0"/>
              </a:rPr>
              <a:t>дополнительным </a:t>
            </a:r>
            <a:r>
              <a:rPr lang="ru-RU" dirty="0" smtClean="0">
                <a:latin typeface="Times New Roman" pitchFamily="18" charset="0"/>
                <a:cs typeface="Times New Roman" pitchFamily="18" charset="0"/>
              </a:rPr>
              <a:t>аргументом в пользу того, что...</a:t>
            </a:r>
          </a:p>
          <a:p>
            <a:pPr lvl="0">
              <a:lnSpc>
                <a:spcPct val="120000"/>
              </a:lnSpc>
              <a:spcBef>
                <a:spcPts val="0"/>
              </a:spcBef>
            </a:pPr>
            <a:r>
              <a:rPr lang="ru-RU" dirty="0" smtClean="0">
                <a:latin typeface="Times New Roman" pitchFamily="18" charset="0"/>
                <a:cs typeface="Times New Roman" pitchFamily="18" charset="0"/>
              </a:rPr>
              <a:t>Приведу еще один литературный пример, который показывает: ...</a:t>
            </a:r>
          </a:p>
          <a:p>
            <a:pPr lvl="0">
              <a:lnSpc>
                <a:spcPct val="120000"/>
              </a:lnSpc>
              <a:spcBef>
                <a:spcPts val="0"/>
              </a:spcBef>
            </a:pPr>
            <a:r>
              <a:rPr lang="ru-RU" dirty="0" smtClean="0">
                <a:latin typeface="Times New Roman" pitchFamily="18" charset="0"/>
                <a:cs typeface="Times New Roman" pitchFamily="18" charset="0"/>
              </a:rPr>
              <a:t>О том, как важно..., говорит в своем рассказе / романе писатель NN.</a:t>
            </a:r>
          </a:p>
          <a:p>
            <a:pPr lvl="0">
              <a:lnSpc>
                <a:spcPct val="120000"/>
              </a:lnSpc>
              <a:spcBef>
                <a:spcPts val="0"/>
              </a:spcBef>
            </a:pPr>
            <a:r>
              <a:rPr lang="ru-RU" dirty="0" smtClean="0">
                <a:latin typeface="Times New Roman" pitchFamily="18" charset="0"/>
                <a:cs typeface="Times New Roman" pitchFamily="18" charset="0"/>
              </a:rPr>
              <a:t>У каждого из нас, наверное, есть немало примеров из собственного жизненного </a:t>
            </a:r>
            <a:r>
              <a:rPr lang="ru-RU" dirty="0" smtClean="0">
                <a:latin typeface="Times New Roman" pitchFamily="18" charset="0"/>
                <a:cs typeface="Times New Roman" pitchFamily="18" charset="0"/>
              </a:rPr>
              <a:t>опыта, которые </a:t>
            </a:r>
            <a:r>
              <a:rPr lang="ru-RU" dirty="0" smtClean="0">
                <a:latin typeface="Times New Roman" pitchFamily="18" charset="0"/>
                <a:cs typeface="Times New Roman" pitchFamily="18" charset="0"/>
              </a:rPr>
              <a:t>доказывают необходимость / важность ... (далее идут примеры-аргументы</a:t>
            </a:r>
            <a:r>
              <a:rPr lang="ru-RU" dirty="0" smtClean="0">
                <a:latin typeface="Times New Roman" pitchFamily="18" charset="0"/>
                <a:cs typeface="Times New Roman" pitchFamily="18" charset="0"/>
              </a:rPr>
              <a:t>).</a:t>
            </a:r>
          </a:p>
          <a:p>
            <a:pPr lvl="0">
              <a:lnSpc>
                <a:spcPct val="120000"/>
              </a:lnSpc>
              <a:spcBef>
                <a:spcPts val="0"/>
              </a:spcBef>
              <a:buNone/>
            </a:pPr>
            <a:endParaRPr lang="ru-RU" dirty="0" smtClean="0">
              <a:latin typeface="Times New Roman" pitchFamily="18" charset="0"/>
              <a:cs typeface="Times New Roman" pitchFamily="18" charset="0"/>
            </a:endParaRPr>
          </a:p>
          <a:p>
            <a:pPr>
              <a:lnSpc>
                <a:spcPct val="120000"/>
              </a:lnSpc>
              <a:spcBef>
                <a:spcPts val="0"/>
              </a:spcBef>
              <a:buNone/>
            </a:pPr>
            <a:r>
              <a:rPr lang="ru-RU" b="1" dirty="0" smtClean="0">
                <a:latin typeface="Times New Roman" pitchFamily="18" charset="0"/>
                <a:cs typeface="Times New Roman" pitchFamily="18" charset="0"/>
              </a:rPr>
              <a:t>Рекомендации по предупреждению типичных ошибок, часто допускаемых в сочинении-рассуждении при аргументации собственной точки зрения:</a:t>
            </a:r>
            <a:endParaRPr lang="ru-RU" dirty="0" smtClean="0">
              <a:latin typeface="Times New Roman" pitchFamily="18" charset="0"/>
              <a:cs typeface="Times New Roman" pitchFamily="18" charset="0"/>
            </a:endParaRPr>
          </a:p>
          <a:p>
            <a:pPr lvl="0">
              <a:lnSpc>
                <a:spcPct val="120000"/>
              </a:lnSpc>
              <a:spcBef>
                <a:spcPts val="0"/>
              </a:spcBef>
            </a:pPr>
            <a:r>
              <a:rPr lang="ru-RU" dirty="0" smtClean="0">
                <a:latin typeface="Times New Roman" pitchFamily="18" charset="0"/>
                <a:cs typeface="Times New Roman" pitchFamily="18" charset="0"/>
              </a:rPr>
              <a:t>Каждый аргумент следует начинать с нового абзаца.</a:t>
            </a:r>
          </a:p>
          <a:p>
            <a:pPr>
              <a:lnSpc>
                <a:spcPct val="120000"/>
              </a:lnSpc>
              <a:spcBef>
                <a:spcPts val="0"/>
              </a:spcBef>
            </a:pPr>
            <a:r>
              <a:rPr lang="ru-RU" dirty="0" smtClean="0">
                <a:latin typeface="Times New Roman" pitchFamily="18" charset="0"/>
                <a:cs typeface="Times New Roman" pitchFamily="18" charset="0"/>
              </a:rPr>
              <a:t>Надо помнить, что при обращении к литературному материалу, следует не просто </a:t>
            </a:r>
            <a:r>
              <a:rPr lang="ru-RU" dirty="0" smtClean="0">
                <a:latin typeface="Times New Roman" pitchFamily="18" charset="0"/>
                <a:cs typeface="Times New Roman" pitchFamily="18" charset="0"/>
              </a:rPr>
              <a:t>указать </a:t>
            </a:r>
            <a:r>
              <a:rPr lang="ru-RU" dirty="0" smtClean="0">
                <a:latin typeface="Times New Roman" pitchFamily="18" charset="0"/>
                <a:cs typeface="Times New Roman" pitchFamily="18" charset="0"/>
              </a:rPr>
              <a:t>автора и название произведения, но и создать развернутое высказывание, </a:t>
            </a:r>
            <a:r>
              <a:rPr lang="ru-RU" dirty="0" smtClean="0">
                <a:latin typeface="Times New Roman" pitchFamily="18" charset="0"/>
                <a:cs typeface="Times New Roman" pitchFamily="18" charset="0"/>
              </a:rPr>
              <a:t>подроб</a:t>
            </a:r>
            <a:r>
              <a:rPr lang="ru-RU" dirty="0" smtClean="0">
                <a:latin typeface="Times New Roman" pitchFamily="18" charset="0"/>
                <a:cs typeface="Times New Roman" pitchFamily="18" charset="0"/>
              </a:rPr>
              <a:t>но охарактеризовать сюжетную ситуацию (проанализировать поступки героев), с </a:t>
            </a:r>
            <a:r>
              <a:rPr lang="ru-RU" dirty="0" smtClean="0">
                <a:latin typeface="Times New Roman" pitchFamily="18" charset="0"/>
                <a:cs typeface="Times New Roman" pitchFamily="18" charset="0"/>
              </a:rPr>
              <a:t>помощью </a:t>
            </a:r>
            <a:r>
              <a:rPr lang="ru-RU" dirty="0" smtClean="0">
                <a:latin typeface="Times New Roman" pitchFamily="18" charset="0"/>
                <a:cs typeface="Times New Roman" pitchFamily="18" charset="0"/>
              </a:rPr>
              <a:t>которой создается аргументированное высказывание.</a:t>
            </a:r>
          </a:p>
          <a:p>
            <a:pPr lvl="0">
              <a:lnSpc>
                <a:spcPct val="120000"/>
              </a:lnSpc>
              <a:spcBef>
                <a:spcPts val="0"/>
              </a:spcBef>
            </a:pPr>
            <a:endParaRPr lang="ru-RU" dirty="0" smtClean="0">
              <a:latin typeface="Times New Roman" pitchFamily="18" charset="0"/>
              <a:cs typeface="Times New Roman" pitchFamily="18" charset="0"/>
            </a:endParaRPr>
          </a:p>
          <a:p>
            <a:endParaRPr lang="ru-RU" dirty="0"/>
          </a:p>
        </p:txBody>
      </p:sp>
    </p:spTree>
  </p:cSld>
  <p:clrMapOvr>
    <a:masterClrMapping/>
  </p:clrMapOvr>
  <p:transition>
    <p:pull dir="l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857232"/>
            <a:ext cx="8229600" cy="4500594"/>
          </a:xfrm>
        </p:spPr>
        <p:txBody>
          <a:bodyPr>
            <a:normAutofit fontScale="62500" lnSpcReduction="20000"/>
          </a:bodyPr>
          <a:lstStyle/>
          <a:p>
            <a:pPr lvl="0">
              <a:lnSpc>
                <a:spcPct val="120000"/>
              </a:lnSpc>
              <a:spcBef>
                <a:spcPts val="0"/>
              </a:spcBef>
              <a:spcAft>
                <a:spcPts val="600"/>
              </a:spcAft>
            </a:pPr>
            <a:r>
              <a:rPr lang="ru-RU" b="1" dirty="0" smtClean="0">
                <a:latin typeface="Times New Roman" pitchFamily="18" charset="0"/>
                <a:cs typeface="Times New Roman" pitchFamily="18" charset="0"/>
              </a:rPr>
              <a:t>Указание лишь на название художественного произведения без отсылки к его </a:t>
            </a:r>
            <a:r>
              <a:rPr lang="ru-RU" b="1" dirty="0" smtClean="0">
                <a:latin typeface="Times New Roman" pitchFamily="18" charset="0"/>
                <a:cs typeface="Times New Roman" pitchFamily="18" charset="0"/>
              </a:rPr>
              <a:t>автору </a:t>
            </a:r>
            <a:r>
              <a:rPr lang="ru-RU" b="1" dirty="0" smtClean="0">
                <a:latin typeface="Times New Roman" pitchFamily="18" charset="0"/>
                <a:cs typeface="Times New Roman" pitchFamily="18" charset="0"/>
              </a:rPr>
              <a:t>не дает основания считать ваш аргумент литературным. Согласно </a:t>
            </a:r>
            <a:r>
              <a:rPr lang="ru-RU" b="1" dirty="0" smtClean="0">
                <a:latin typeface="Times New Roman" pitchFamily="18" charset="0"/>
                <a:cs typeface="Times New Roman" pitchFamily="18" charset="0"/>
              </a:rPr>
              <a:t>критериям </a:t>
            </a:r>
            <a:r>
              <a:rPr lang="ru-RU" b="1" dirty="0" smtClean="0">
                <a:latin typeface="Times New Roman" pitchFamily="18" charset="0"/>
                <a:cs typeface="Times New Roman" pitchFamily="18" charset="0"/>
              </a:rPr>
              <a:t>оценивания части С эксперты засчитывают его как аргумент, основанный </a:t>
            </a:r>
            <a:r>
              <a:rPr lang="ru-RU" b="1" dirty="0" smtClean="0">
                <a:latin typeface="Times New Roman" pitchFamily="18" charset="0"/>
                <a:cs typeface="Times New Roman" pitchFamily="18" charset="0"/>
              </a:rPr>
              <a:t>на жизненном </a:t>
            </a:r>
            <a:r>
              <a:rPr lang="ru-RU" b="1" dirty="0" smtClean="0">
                <a:latin typeface="Times New Roman" pitchFamily="18" charset="0"/>
                <a:cs typeface="Times New Roman" pitchFamily="18" charset="0"/>
              </a:rPr>
              <a:t>опыте. </a:t>
            </a:r>
            <a:endParaRPr lang="ru-RU" b="1" dirty="0" smtClean="0">
              <a:latin typeface="Times New Roman" pitchFamily="18" charset="0"/>
              <a:cs typeface="Times New Roman" pitchFamily="18" charset="0"/>
            </a:endParaRPr>
          </a:p>
          <a:p>
            <a:pPr lvl="0">
              <a:lnSpc>
                <a:spcPct val="120000"/>
              </a:lnSpc>
              <a:spcBef>
                <a:spcPts val="0"/>
              </a:spcBef>
              <a:spcAft>
                <a:spcPts val="600"/>
              </a:spcAft>
            </a:pP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Помните о том, что за приведение одного литературного </a:t>
            </a:r>
            <a:r>
              <a:rPr lang="ru-RU" dirty="0" err="1" smtClean="0">
                <a:latin typeface="Times New Roman" pitchFamily="18" charset="0"/>
                <a:cs typeface="Times New Roman" pitchFamily="18" charset="0"/>
              </a:rPr>
              <a:t>аргумен</a:t>
            </a:r>
            <a:r>
              <a:rPr lang="ru-RU" dirty="0" smtClean="0">
                <a:latin typeface="Times New Roman" pitchFamily="18" charset="0"/>
                <a:cs typeface="Times New Roman" pitchFamily="18" charset="0"/>
              </a:rPr>
              <a:t> та </a:t>
            </a:r>
            <a:r>
              <a:rPr lang="ru-RU" dirty="0" smtClean="0">
                <a:latin typeface="Times New Roman" pitchFamily="18" charset="0"/>
                <a:cs typeface="Times New Roman" pitchFamily="18" charset="0"/>
              </a:rPr>
              <a:t>вам присваивается </a:t>
            </a:r>
            <a:r>
              <a:rPr lang="ru-RU" b="1" dirty="0" smtClean="0">
                <a:latin typeface="Times New Roman" pitchFamily="18" charset="0"/>
                <a:cs typeface="Times New Roman" pitchFamily="18" charset="0"/>
              </a:rPr>
              <a:t>два балла, </a:t>
            </a:r>
            <a:r>
              <a:rPr lang="ru-RU" dirty="0" smtClean="0">
                <a:latin typeface="Times New Roman" pitchFamily="18" charset="0"/>
                <a:cs typeface="Times New Roman" pitchFamily="18" charset="0"/>
              </a:rPr>
              <a:t>а аргумент, основанный на жизненном опыте, </a:t>
            </a:r>
            <a:r>
              <a:rPr lang="ru-RU" dirty="0" smtClean="0">
                <a:latin typeface="Times New Roman" pitchFamily="18" charset="0"/>
                <a:cs typeface="Times New Roman" pitchFamily="18" charset="0"/>
              </a:rPr>
              <a:t>оценивается </a:t>
            </a:r>
            <a:r>
              <a:rPr lang="ru-RU" b="1" dirty="0" smtClean="0">
                <a:latin typeface="Times New Roman" pitchFamily="18" charset="0"/>
                <a:cs typeface="Times New Roman" pitchFamily="18" charset="0"/>
              </a:rPr>
              <a:t>в один балл.)</a:t>
            </a:r>
            <a:endParaRPr lang="ru-RU" dirty="0" smtClean="0">
              <a:latin typeface="Times New Roman" pitchFamily="18" charset="0"/>
              <a:cs typeface="Times New Roman" pitchFamily="18" charset="0"/>
            </a:endParaRPr>
          </a:p>
          <a:p>
            <a:pPr lvl="0">
              <a:lnSpc>
                <a:spcPct val="120000"/>
              </a:lnSpc>
              <a:spcBef>
                <a:spcPts val="0"/>
              </a:spcBef>
              <a:spcAft>
                <a:spcPts val="600"/>
              </a:spcAft>
            </a:pPr>
            <a:r>
              <a:rPr lang="ru-RU" dirty="0" smtClean="0">
                <a:latin typeface="Times New Roman" pitchFamily="18" charset="0"/>
                <a:cs typeface="Times New Roman" pitchFamily="18" charset="0"/>
              </a:rPr>
              <a:t>В аргументах даже в случае несогласия, полемики с автором не должно быть </a:t>
            </a:r>
            <a:r>
              <a:rPr lang="ru-RU" dirty="0" smtClean="0">
                <a:latin typeface="Times New Roman" pitchFamily="18" charset="0"/>
                <a:cs typeface="Times New Roman" pitchFamily="18" charset="0"/>
              </a:rPr>
              <a:t>грубых выражений</a:t>
            </a:r>
            <a:r>
              <a:rPr lang="ru-RU" dirty="0" smtClean="0">
                <a:latin typeface="Times New Roman" pitchFamily="18" charset="0"/>
                <a:cs typeface="Times New Roman" pitchFamily="18" charset="0"/>
              </a:rPr>
              <a:t>, тем более оскорблений в чей-либо адрес, иначе произойдет снижение </a:t>
            </a:r>
            <a:r>
              <a:rPr lang="ru-RU" dirty="0" smtClean="0">
                <a:latin typeface="Times New Roman" pitchFamily="18" charset="0"/>
                <a:cs typeface="Times New Roman" pitchFamily="18" charset="0"/>
              </a:rPr>
              <a:t>баллов </a:t>
            </a:r>
            <a:r>
              <a:rPr lang="ru-RU" dirty="0" smtClean="0">
                <a:latin typeface="Times New Roman" pitchFamily="18" charset="0"/>
                <a:cs typeface="Times New Roman" pitchFamily="18" charset="0"/>
              </a:rPr>
              <a:t>по критерию К11, регулирующему соблюдение этических норм (вместо 1 балла </a:t>
            </a:r>
            <a:r>
              <a:rPr lang="ru-RU" dirty="0" smtClean="0">
                <a:latin typeface="Times New Roman" pitchFamily="18" charset="0"/>
                <a:cs typeface="Times New Roman" pitchFamily="18" charset="0"/>
              </a:rPr>
              <a:t>вам будет </a:t>
            </a:r>
            <a:r>
              <a:rPr lang="ru-RU" dirty="0" smtClean="0">
                <a:latin typeface="Times New Roman" pitchFamily="18" charset="0"/>
                <a:cs typeface="Times New Roman" pitchFamily="18" charset="0"/>
              </a:rPr>
              <a:t>присвоено 0 баллов).</a:t>
            </a:r>
          </a:p>
          <a:p>
            <a:endParaRPr lang="ru-RU" dirty="0"/>
          </a:p>
        </p:txBody>
      </p:sp>
    </p:spTree>
  </p:cSld>
  <p:clrMapOvr>
    <a:masterClrMapping/>
  </p:clrMapOvr>
  <p:transition>
    <p:pull dir="l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r>
              <a:rPr lang="ru-RU" b="1" dirty="0" smtClean="0">
                <a:latin typeface="Times New Roman" pitchFamily="18" charset="0"/>
                <a:cs typeface="Times New Roman" pitchFamily="18" charset="0"/>
              </a:rPr>
              <a:t>Заключение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357158" y="714356"/>
            <a:ext cx="8229600" cy="542915"/>
          </a:xfrm>
        </p:spPr>
        <p:txBody>
          <a:bodyPr>
            <a:normAutofit fontScale="55000" lnSpcReduction="20000"/>
          </a:bodyPr>
          <a:lstStyle/>
          <a:p>
            <a:r>
              <a:rPr lang="ru-RU" dirty="0" smtClean="0">
                <a:latin typeface="Times New Roman" pitchFamily="18" charset="0"/>
                <a:cs typeface="Times New Roman" pitchFamily="18" charset="0"/>
              </a:rPr>
              <a:t>Заключение должно подвести итог рассуждениям пишущего по поводу проблемы, постав­ленной автором исходного текста.</a:t>
            </a:r>
          </a:p>
          <a:p>
            <a:endParaRPr lang="ru-RU" dirty="0"/>
          </a:p>
        </p:txBody>
      </p:sp>
      <p:graphicFrame>
        <p:nvGraphicFramePr>
          <p:cNvPr id="4" name="Таблица 3"/>
          <p:cNvGraphicFramePr>
            <a:graphicFrameLocks noGrp="1"/>
          </p:cNvGraphicFramePr>
          <p:nvPr/>
        </p:nvGraphicFramePr>
        <p:xfrm>
          <a:off x="428596" y="1285860"/>
          <a:ext cx="8072494" cy="4857784"/>
        </p:xfrm>
        <a:graphic>
          <a:graphicData uri="http://schemas.openxmlformats.org/drawingml/2006/table">
            <a:tbl>
              <a:tblPr/>
              <a:tblGrid>
                <a:gridCol w="3000396"/>
                <a:gridCol w="5072098"/>
              </a:tblGrid>
              <a:tr h="311729">
                <a:tc>
                  <a:txBody>
                    <a:bodyPr/>
                    <a:lstStyle/>
                    <a:p>
                      <a:pPr algn="l">
                        <a:spcBef>
                          <a:spcPts val="25"/>
                        </a:spcBef>
                        <a:spcAft>
                          <a:spcPts val="0"/>
                        </a:spcAft>
                      </a:pPr>
                      <a:r>
                        <a:rPr lang="ru-RU" sz="1800" b="1" spc="-25" dirty="0">
                          <a:solidFill>
                            <a:srgbClr val="000000"/>
                          </a:solidFill>
                          <a:latin typeface="Times New Roman"/>
                          <a:ea typeface="Times New Roman"/>
                        </a:rPr>
                        <a:t>Типичные цели заключения</a:t>
                      </a:r>
                      <a:endParaRPr lang="ru-RU" sz="1800" dirty="0">
                        <a:latin typeface="Times New Roman"/>
                        <a:ea typeface="Times New Roman"/>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15"/>
                        </a:lnSpc>
                        <a:spcBef>
                          <a:spcPts val="1465"/>
                        </a:spcBef>
                        <a:spcAft>
                          <a:spcPts val="1560"/>
                        </a:spcAft>
                      </a:pPr>
                      <a:r>
                        <a:rPr lang="ru-RU" sz="1800" b="1" spc="-35">
                          <a:solidFill>
                            <a:srgbClr val="000000"/>
                          </a:solidFill>
                          <a:latin typeface="Times New Roman"/>
                          <a:ea typeface="Times New Roman"/>
                        </a:rPr>
                        <a:t>Примеры</a:t>
                      </a:r>
                      <a:endParaRPr lang="ru-RU" sz="1800">
                        <a:latin typeface="Times New Roman"/>
                        <a:ea typeface="Times New Roman"/>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8422">
                <a:tc>
                  <a:txBody>
                    <a:bodyPr/>
                    <a:lstStyle/>
                    <a:p>
                      <a:pPr algn="l">
                        <a:lnSpc>
                          <a:spcPts val="1370"/>
                        </a:lnSpc>
                        <a:spcAft>
                          <a:spcPts val="0"/>
                        </a:spcAft>
                      </a:pPr>
                      <a:endParaRPr lang="ru-RU" sz="1800" spc="-10" dirty="0" smtClean="0">
                        <a:solidFill>
                          <a:srgbClr val="000000"/>
                        </a:solidFill>
                        <a:latin typeface="Times New Roman"/>
                        <a:ea typeface="Times New Roman"/>
                      </a:endParaRPr>
                    </a:p>
                    <a:p>
                      <a:pPr algn="l">
                        <a:lnSpc>
                          <a:spcPts val="1370"/>
                        </a:lnSpc>
                        <a:spcAft>
                          <a:spcPts val="0"/>
                        </a:spcAft>
                      </a:pPr>
                      <a:r>
                        <a:rPr lang="ru-RU" sz="1800" spc="-10" dirty="0" smtClean="0">
                          <a:solidFill>
                            <a:srgbClr val="000000"/>
                          </a:solidFill>
                          <a:latin typeface="Times New Roman"/>
                          <a:ea typeface="Times New Roman"/>
                        </a:rPr>
                        <a:t>1)</a:t>
                      </a:r>
                      <a:r>
                        <a:rPr lang="ru-RU" sz="1800" spc="-10" baseline="0" dirty="0" smtClean="0">
                          <a:solidFill>
                            <a:srgbClr val="000000"/>
                          </a:solidFill>
                          <a:latin typeface="Times New Roman"/>
                          <a:ea typeface="Times New Roman"/>
                        </a:rPr>
                        <a:t> </a:t>
                      </a:r>
                      <a:r>
                        <a:rPr lang="ru-RU" sz="1800" spc="-10" dirty="0" smtClean="0">
                          <a:solidFill>
                            <a:srgbClr val="000000"/>
                          </a:solidFill>
                          <a:latin typeface="Times New Roman"/>
                          <a:ea typeface="Times New Roman"/>
                        </a:rPr>
                        <a:t>суммировать </a:t>
                      </a:r>
                      <a:r>
                        <a:rPr lang="ru-RU" sz="1800" spc="-10" dirty="0">
                          <a:solidFill>
                            <a:srgbClr val="000000"/>
                          </a:solidFill>
                          <a:latin typeface="Times New Roman"/>
                          <a:ea typeface="Times New Roman"/>
                        </a:rPr>
                        <a:t>итоги размышлений над поднятой проблемой, обобщить </a:t>
                      </a:r>
                      <a:r>
                        <a:rPr lang="ru-RU" sz="1800" spc="-10" dirty="0" smtClean="0">
                          <a:solidFill>
                            <a:srgbClr val="000000"/>
                          </a:solidFill>
                          <a:latin typeface="Times New Roman"/>
                          <a:ea typeface="Times New Roman"/>
                        </a:rPr>
                        <a:t>инфор</a:t>
                      </a:r>
                      <a:r>
                        <a:rPr lang="ru-RU" sz="1800" spc="-15" dirty="0" smtClean="0">
                          <a:solidFill>
                            <a:srgbClr val="000000"/>
                          </a:solidFill>
                          <a:latin typeface="Times New Roman"/>
                          <a:ea typeface="Times New Roman"/>
                        </a:rPr>
                        <a:t>мацию</a:t>
                      </a:r>
                      <a:r>
                        <a:rPr lang="ru-RU" sz="1800" spc="-15" dirty="0">
                          <a:solidFill>
                            <a:srgbClr val="000000"/>
                          </a:solidFill>
                          <a:latin typeface="Times New Roman"/>
                          <a:ea typeface="Times New Roman"/>
                        </a:rPr>
                        <a:t>, содержащуюся в сочинении</a:t>
                      </a:r>
                      <a:endParaRPr lang="ru-RU" sz="1800" dirty="0">
                        <a:latin typeface="Times New Roman"/>
                        <a:ea typeface="Times New Roman"/>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324000" algn="just">
                        <a:lnSpc>
                          <a:spcPct val="100000"/>
                        </a:lnSpc>
                        <a:spcAft>
                          <a:spcPts val="0"/>
                        </a:spcAft>
                      </a:pPr>
                      <a:r>
                        <a:rPr lang="ru-RU" sz="1800" i="1" spc="-5" dirty="0" smtClean="0">
                          <a:solidFill>
                            <a:srgbClr val="000000"/>
                          </a:solidFill>
                          <a:latin typeface="Times New Roman"/>
                          <a:ea typeface="Times New Roman"/>
                        </a:rPr>
                        <a:t>В </a:t>
                      </a:r>
                      <a:r>
                        <a:rPr lang="ru-RU" sz="1800" i="1" spc="-5" dirty="0">
                          <a:solidFill>
                            <a:srgbClr val="000000"/>
                          </a:solidFill>
                          <a:latin typeface="Times New Roman"/>
                          <a:ea typeface="Times New Roman"/>
                        </a:rPr>
                        <a:t>заключение всего вышесказанного еще раз </a:t>
                      </a:r>
                      <a:r>
                        <a:rPr lang="ru-RU" sz="1800" i="1" spc="-10" dirty="0">
                          <a:solidFill>
                            <a:srgbClr val="000000"/>
                          </a:solidFill>
                          <a:latin typeface="Times New Roman"/>
                          <a:ea typeface="Times New Roman"/>
                        </a:rPr>
                        <a:t>подчеркну: важно не только своевременное </a:t>
                      </a:r>
                      <a:r>
                        <a:rPr lang="ru-RU" sz="1800" i="1" dirty="0">
                          <a:solidFill>
                            <a:srgbClr val="000000"/>
                          </a:solidFill>
                          <a:latin typeface="Times New Roman"/>
                          <a:ea typeface="Times New Roman"/>
                        </a:rPr>
                        <a:t>раскаяние за зло, причиненное близким, но и </a:t>
                      </a:r>
                      <a:r>
                        <a:rPr lang="ru-RU" sz="1800" i="1" spc="10" dirty="0">
                          <a:solidFill>
                            <a:srgbClr val="000000"/>
                          </a:solidFill>
                          <a:latin typeface="Times New Roman"/>
                          <a:ea typeface="Times New Roman"/>
                        </a:rPr>
                        <a:t>конкретные поступки, которыми каждый из </a:t>
                      </a:r>
                      <a:r>
                        <a:rPr lang="ru-RU" sz="1800" i="1" spc="-5" dirty="0">
                          <a:solidFill>
                            <a:srgbClr val="000000"/>
                          </a:solidFill>
                          <a:latin typeface="Times New Roman"/>
                          <a:ea typeface="Times New Roman"/>
                        </a:rPr>
                        <a:t>нас своевременно загладит свою вину перед ни­</a:t>
                      </a:r>
                      <a:r>
                        <a:rPr lang="ru-RU" sz="1800" i="1" spc="-10" dirty="0">
                          <a:solidFill>
                            <a:srgbClr val="000000"/>
                          </a:solidFill>
                          <a:latin typeface="Times New Roman"/>
                          <a:ea typeface="Times New Roman"/>
                        </a:rPr>
                        <a:t>ми.</a:t>
                      </a:r>
                      <a:endParaRPr lang="ru-RU" sz="1800" dirty="0">
                        <a:latin typeface="Times New Roman"/>
                        <a:ea typeface="Times New Roman"/>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633">
                <a:tc>
                  <a:txBody>
                    <a:bodyPr/>
                    <a:lstStyle/>
                    <a:p>
                      <a:pPr marL="8890" algn="l">
                        <a:lnSpc>
                          <a:spcPts val="1370"/>
                        </a:lnSpc>
                        <a:spcAft>
                          <a:spcPts val="0"/>
                        </a:spcAft>
                      </a:pPr>
                      <a:endParaRPr lang="ru-RU" sz="1800" spc="5" dirty="0" smtClean="0">
                        <a:solidFill>
                          <a:srgbClr val="000000"/>
                        </a:solidFill>
                        <a:latin typeface="Times New Roman"/>
                        <a:ea typeface="Times New Roman"/>
                      </a:endParaRPr>
                    </a:p>
                    <a:p>
                      <a:pPr marL="8890" algn="l">
                        <a:lnSpc>
                          <a:spcPts val="1370"/>
                        </a:lnSpc>
                        <a:spcAft>
                          <a:spcPts val="0"/>
                        </a:spcAft>
                      </a:pPr>
                      <a:r>
                        <a:rPr lang="ru-RU" sz="1800" spc="5" dirty="0" smtClean="0">
                          <a:solidFill>
                            <a:srgbClr val="000000"/>
                          </a:solidFill>
                          <a:latin typeface="Times New Roman"/>
                          <a:ea typeface="Times New Roman"/>
                        </a:rPr>
                        <a:t>2</a:t>
                      </a:r>
                      <a:r>
                        <a:rPr lang="ru-RU" sz="1800" spc="5" dirty="0">
                          <a:solidFill>
                            <a:srgbClr val="000000"/>
                          </a:solidFill>
                          <a:latin typeface="Times New Roman"/>
                          <a:ea typeface="Times New Roman"/>
                        </a:rPr>
                        <a:t>) дать оценку сказанному, четко </a:t>
                      </a:r>
                      <a:r>
                        <a:rPr lang="ru-RU" sz="1800" spc="5" dirty="0" smtClean="0">
                          <a:solidFill>
                            <a:srgbClr val="000000"/>
                          </a:solidFill>
                          <a:latin typeface="Times New Roman"/>
                          <a:ea typeface="Times New Roman"/>
                        </a:rPr>
                        <a:t>выска</a:t>
                      </a:r>
                      <a:r>
                        <a:rPr lang="ru-RU" sz="1800" spc="-15" dirty="0" smtClean="0">
                          <a:solidFill>
                            <a:srgbClr val="000000"/>
                          </a:solidFill>
                          <a:latin typeface="Times New Roman"/>
                          <a:ea typeface="Times New Roman"/>
                        </a:rPr>
                        <a:t>зать </a:t>
                      </a:r>
                      <a:r>
                        <a:rPr lang="ru-RU" sz="1800" spc="-15" dirty="0">
                          <a:solidFill>
                            <a:srgbClr val="000000"/>
                          </a:solidFill>
                          <a:latin typeface="Times New Roman"/>
                          <a:ea typeface="Times New Roman"/>
                        </a:rPr>
                        <a:t>свое мнение</a:t>
                      </a:r>
                      <a:endParaRPr lang="ru-RU" sz="1800" dirty="0">
                        <a:latin typeface="Times New Roman"/>
                        <a:ea typeface="Times New Roman"/>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360000">
                        <a:lnSpc>
                          <a:spcPct val="100000"/>
                        </a:lnSpc>
                        <a:spcBef>
                          <a:spcPts val="0"/>
                        </a:spcBef>
                        <a:spcAft>
                          <a:spcPts val="0"/>
                        </a:spcAft>
                      </a:pPr>
                      <a:r>
                        <a:rPr lang="ru-RU" sz="1800" i="1" spc="-15" dirty="0" smtClean="0">
                          <a:solidFill>
                            <a:srgbClr val="000000"/>
                          </a:solidFill>
                          <a:latin typeface="Times New Roman"/>
                          <a:ea typeface="Times New Roman"/>
                        </a:rPr>
                        <a:t>Все </a:t>
                      </a:r>
                      <a:r>
                        <a:rPr lang="ru-RU" sz="1800" i="1" spc="-15" dirty="0">
                          <a:solidFill>
                            <a:srgbClr val="000000"/>
                          </a:solidFill>
                          <a:latin typeface="Times New Roman"/>
                          <a:ea typeface="Times New Roman"/>
                        </a:rPr>
                        <a:t>вышесказанное позволяет сделать вывод:</a:t>
                      </a:r>
                      <a:br>
                        <a:rPr lang="ru-RU" sz="1800" i="1" spc="-15" dirty="0">
                          <a:solidFill>
                            <a:srgbClr val="000000"/>
                          </a:solidFill>
                          <a:latin typeface="Times New Roman"/>
                          <a:ea typeface="Times New Roman"/>
                        </a:rPr>
                      </a:br>
                      <a:r>
                        <a:rPr lang="ru-RU" sz="1800" i="1" spc="-15" dirty="0">
                          <a:solidFill>
                            <a:srgbClr val="000000"/>
                          </a:solidFill>
                          <a:latin typeface="Times New Roman"/>
                          <a:ea typeface="Times New Roman"/>
                        </a:rPr>
                        <a:t>русский язык несет в себе уникальный культур­</a:t>
                      </a:r>
                      <a:br>
                        <a:rPr lang="ru-RU" sz="1800" i="1" spc="-15" dirty="0">
                          <a:solidFill>
                            <a:srgbClr val="000000"/>
                          </a:solidFill>
                          <a:latin typeface="Times New Roman"/>
                          <a:ea typeface="Times New Roman"/>
                        </a:rPr>
                      </a:br>
                      <a:r>
                        <a:rPr lang="ru-RU" sz="1800" i="1" spc="-10" dirty="0" err="1">
                          <a:solidFill>
                            <a:srgbClr val="000000"/>
                          </a:solidFill>
                          <a:latin typeface="Times New Roman"/>
                          <a:ea typeface="Times New Roman"/>
                        </a:rPr>
                        <a:t>ный</a:t>
                      </a:r>
                      <a:r>
                        <a:rPr lang="ru-RU" sz="1800" i="1" spc="-10" dirty="0">
                          <a:solidFill>
                            <a:srgbClr val="000000"/>
                          </a:solidFill>
                          <a:latin typeface="Times New Roman"/>
                          <a:ea typeface="Times New Roman"/>
                        </a:rPr>
                        <a:t> и интеллектуальный потенциал России.</a:t>
                      </a:r>
                      <a:br>
                        <a:rPr lang="ru-RU" sz="1800" i="1" spc="-10" dirty="0">
                          <a:solidFill>
                            <a:srgbClr val="000000"/>
                          </a:solidFill>
                          <a:latin typeface="Times New Roman"/>
                          <a:ea typeface="Times New Roman"/>
                        </a:rPr>
                      </a:br>
                      <a:r>
                        <a:rPr lang="ru-RU" sz="1800" i="1" spc="-5" dirty="0">
                          <a:solidFill>
                            <a:srgbClr val="000000"/>
                          </a:solidFill>
                          <a:latin typeface="Times New Roman"/>
                          <a:ea typeface="Times New Roman"/>
                        </a:rPr>
                        <a:t>Поэтому задача государства, школы, семьи -</a:t>
                      </a:r>
                      <a:br>
                        <a:rPr lang="ru-RU" sz="1800" i="1" spc="-5" dirty="0">
                          <a:solidFill>
                            <a:srgbClr val="000000"/>
                          </a:solidFill>
                          <a:latin typeface="Times New Roman"/>
                          <a:ea typeface="Times New Roman"/>
                        </a:rPr>
                      </a:br>
                      <a:r>
                        <a:rPr lang="ru-RU" sz="1800" i="1" spc="-10" dirty="0">
                          <a:solidFill>
                            <a:srgbClr val="000000"/>
                          </a:solidFill>
                          <a:latin typeface="Times New Roman"/>
                          <a:ea typeface="Times New Roman"/>
                        </a:rPr>
                        <a:t>сформировать у подрастающего поколения </a:t>
                      </a:r>
                      <a:r>
                        <a:rPr lang="ru-RU" sz="1800" i="1" spc="-10" dirty="0" err="1">
                          <a:solidFill>
                            <a:srgbClr val="000000"/>
                          </a:solidFill>
                          <a:latin typeface="Times New Roman"/>
                          <a:ea typeface="Times New Roman"/>
                        </a:rPr>
                        <a:t>бе</a:t>
                      </a:r>
                      <a:r>
                        <a:rPr lang="ru-RU" sz="1800" i="1" spc="-10" dirty="0">
                          <a:solidFill>
                            <a:srgbClr val="000000"/>
                          </a:solidFill>
                          <a:latin typeface="Times New Roman"/>
                          <a:ea typeface="Times New Roman"/>
                        </a:rPr>
                        <a:t>­</a:t>
                      </a:r>
                      <a:br>
                        <a:rPr lang="ru-RU" sz="1800" i="1" spc="-10" dirty="0">
                          <a:solidFill>
                            <a:srgbClr val="000000"/>
                          </a:solidFill>
                          <a:latin typeface="Times New Roman"/>
                          <a:ea typeface="Times New Roman"/>
                        </a:rPr>
                      </a:br>
                      <a:r>
                        <a:rPr lang="ru-RU" sz="1800" i="1" spc="10" dirty="0" err="1">
                          <a:solidFill>
                            <a:srgbClr val="000000"/>
                          </a:solidFill>
                          <a:latin typeface="Times New Roman"/>
                          <a:ea typeface="Times New Roman"/>
                        </a:rPr>
                        <a:t>режное</a:t>
                      </a:r>
                      <a:r>
                        <a:rPr lang="ru-RU" sz="1800" i="1" spc="10" dirty="0">
                          <a:solidFill>
                            <a:srgbClr val="000000"/>
                          </a:solidFill>
                          <a:latin typeface="Times New Roman"/>
                          <a:ea typeface="Times New Roman"/>
                        </a:rPr>
                        <a:t> отношение к слову, не допустить</a:t>
                      </a:r>
                      <a:br>
                        <a:rPr lang="ru-RU" sz="1800" i="1" spc="10" dirty="0">
                          <a:solidFill>
                            <a:srgbClr val="000000"/>
                          </a:solidFill>
                          <a:latin typeface="Times New Roman"/>
                          <a:ea typeface="Times New Roman"/>
                        </a:rPr>
                      </a:br>
                      <a:r>
                        <a:rPr lang="ru-RU" sz="1800" i="1" spc="-5" dirty="0">
                          <a:solidFill>
                            <a:srgbClr val="000000"/>
                          </a:solidFill>
                          <a:latin typeface="Times New Roman"/>
                          <a:ea typeface="Times New Roman"/>
                        </a:rPr>
                        <a:t>обеднения и разрушения русского языка. Не</a:t>
                      </a:r>
                      <a:br>
                        <a:rPr lang="ru-RU" sz="1800" i="1" spc="-5" dirty="0">
                          <a:solidFill>
                            <a:srgbClr val="000000"/>
                          </a:solidFill>
                          <a:latin typeface="Times New Roman"/>
                          <a:ea typeface="Times New Roman"/>
                        </a:rPr>
                      </a:br>
                      <a:r>
                        <a:rPr lang="ru-RU" sz="1800" i="1" spc="25" dirty="0">
                          <a:solidFill>
                            <a:srgbClr val="000000"/>
                          </a:solidFill>
                          <a:latin typeface="Times New Roman"/>
                          <a:ea typeface="Times New Roman"/>
                        </a:rPr>
                        <a:t>обесценивайте бесценное! Экология языка -</a:t>
                      </a:r>
                      <a:br>
                        <a:rPr lang="ru-RU" sz="1800" i="1" spc="25" dirty="0">
                          <a:solidFill>
                            <a:srgbClr val="000000"/>
                          </a:solidFill>
                          <a:latin typeface="Times New Roman"/>
                          <a:ea typeface="Times New Roman"/>
                        </a:rPr>
                      </a:br>
                      <a:r>
                        <a:rPr lang="ru-RU" sz="1800" i="1" spc="5" dirty="0">
                          <a:solidFill>
                            <a:srgbClr val="000000"/>
                          </a:solidFill>
                          <a:latin typeface="Times New Roman"/>
                          <a:ea typeface="Times New Roman"/>
                        </a:rPr>
                        <a:t>наш долг перед прошлым и будущим! </a:t>
                      </a:r>
                      <a:r>
                        <a:rPr lang="ru-RU" sz="1800" i="1" dirty="0">
                          <a:solidFill>
                            <a:srgbClr val="000000"/>
                          </a:solidFill>
                          <a:latin typeface="Times New Roman"/>
                          <a:ea typeface="Times New Roman"/>
                        </a:rPr>
                        <a:t>	</a:t>
                      </a:r>
                      <a:endParaRPr lang="ru-RU" sz="1800" dirty="0">
                        <a:latin typeface="Times New Roman"/>
                        <a:ea typeface="Times New Roman"/>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00034" y="500042"/>
          <a:ext cx="8001056" cy="5752860"/>
        </p:xfrm>
        <a:graphic>
          <a:graphicData uri="http://schemas.openxmlformats.org/drawingml/2006/table">
            <a:tbl>
              <a:tblPr/>
              <a:tblGrid>
                <a:gridCol w="3171589"/>
                <a:gridCol w="4829467"/>
              </a:tblGrid>
              <a:tr h="2286016">
                <a:tc>
                  <a:txBody>
                    <a:bodyPr/>
                    <a:lstStyle/>
                    <a:p>
                      <a:pPr marL="72000">
                        <a:lnSpc>
                          <a:spcPct val="100000"/>
                        </a:lnSpc>
                        <a:spcBef>
                          <a:spcPts val="0"/>
                        </a:spcBef>
                        <a:spcAft>
                          <a:spcPts val="0"/>
                        </a:spcAft>
                      </a:pPr>
                      <a:r>
                        <a:rPr lang="ru-RU" sz="1800" spc="-5" dirty="0">
                          <a:solidFill>
                            <a:srgbClr val="000000"/>
                          </a:solidFill>
                          <a:latin typeface="Times New Roman" pitchFamily="18" charset="0"/>
                          <a:ea typeface="Times New Roman"/>
                          <a:cs typeface="Times New Roman" pitchFamily="18" charset="0"/>
                        </a:rPr>
                        <a:t>3) сделать прогноз каких-то событий или </a:t>
                      </a:r>
                      <a:r>
                        <a:rPr lang="ru-RU" sz="1800" spc="-15" dirty="0">
                          <a:solidFill>
                            <a:srgbClr val="000000"/>
                          </a:solidFill>
                          <a:latin typeface="Times New Roman" pitchFamily="18" charset="0"/>
                          <a:ea typeface="Times New Roman"/>
                          <a:cs typeface="Times New Roman" pitchFamily="18" charset="0"/>
                        </a:rPr>
                        <a:t>явлений, высказать предположение</a:t>
                      </a:r>
                      <a:r>
                        <a:rPr lang="ru-RU" sz="1800" dirty="0">
                          <a:latin typeface="Times New Roman" pitchFamily="18" charset="0"/>
                          <a:ea typeface="Times New Roman"/>
                          <a:cs typeface="Times New Roman" pitchFamily="18" charset="0"/>
                        </a:rPr>
                        <a:t> </a:t>
                      </a: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a:lnSpc>
                          <a:spcPct val="100000"/>
                        </a:lnSpc>
                        <a:spcBef>
                          <a:spcPts val="0"/>
                        </a:spcBef>
                        <a:spcAft>
                          <a:spcPts val="0"/>
                        </a:spcAft>
                      </a:pPr>
                      <a:r>
                        <a:rPr lang="ru-RU" sz="1800" i="1" spc="-5" dirty="0">
                          <a:solidFill>
                            <a:srgbClr val="000000"/>
                          </a:solidFill>
                          <a:latin typeface="Times New Roman" pitchFamily="18" charset="0"/>
                          <a:ea typeface="Times New Roman"/>
                          <a:cs typeface="Times New Roman" pitchFamily="18" charset="0"/>
                        </a:rPr>
                        <a:t>Хочется верить, что читатели задумаются</a:t>
                      </a:r>
                      <a:br>
                        <a:rPr lang="ru-RU" sz="1800" i="1" spc="-5" dirty="0">
                          <a:solidFill>
                            <a:srgbClr val="000000"/>
                          </a:solidFill>
                          <a:latin typeface="Times New Roman" pitchFamily="18" charset="0"/>
                          <a:ea typeface="Times New Roman"/>
                          <a:cs typeface="Times New Roman" pitchFamily="18" charset="0"/>
                        </a:rPr>
                      </a:br>
                      <a:r>
                        <a:rPr lang="ru-RU" sz="1800" i="1" spc="-10" dirty="0">
                          <a:solidFill>
                            <a:srgbClr val="000000"/>
                          </a:solidFill>
                          <a:latin typeface="Times New Roman" pitchFamily="18" charset="0"/>
                          <a:ea typeface="Times New Roman"/>
                          <a:cs typeface="Times New Roman" pitchFamily="18" charset="0"/>
                        </a:rPr>
                        <a:t>над проблемой, затронутой в тексте Д. </a:t>
                      </a:r>
                      <a:r>
                        <a:rPr lang="ru-RU" sz="1800" i="1" spc="-10" dirty="0" err="1">
                          <a:solidFill>
                            <a:srgbClr val="000000"/>
                          </a:solidFill>
                          <a:latin typeface="Times New Roman" pitchFamily="18" charset="0"/>
                          <a:ea typeface="Times New Roman"/>
                          <a:cs typeface="Times New Roman" pitchFamily="18" charset="0"/>
                        </a:rPr>
                        <a:t>Шева</a:t>
                      </a:r>
                      <a:r>
                        <a:rPr lang="ru-RU" sz="1800" i="1" spc="-10" dirty="0">
                          <a:solidFill>
                            <a:srgbClr val="000000"/>
                          </a:solidFill>
                          <a:latin typeface="Times New Roman" pitchFamily="18" charset="0"/>
                          <a:ea typeface="Times New Roman"/>
                          <a:cs typeface="Times New Roman" pitchFamily="18" charset="0"/>
                        </a:rPr>
                        <a:t>-</a:t>
                      </a:r>
                      <a:br>
                        <a:rPr lang="ru-RU" sz="1800" i="1" spc="-10" dirty="0">
                          <a:solidFill>
                            <a:srgbClr val="000000"/>
                          </a:solidFill>
                          <a:latin typeface="Times New Roman" pitchFamily="18" charset="0"/>
                          <a:ea typeface="Times New Roman"/>
                          <a:cs typeface="Times New Roman" pitchFamily="18" charset="0"/>
                        </a:rPr>
                      </a:br>
                      <a:r>
                        <a:rPr lang="ru-RU" sz="1800" i="1" spc="-10" dirty="0" err="1">
                          <a:solidFill>
                            <a:srgbClr val="000000"/>
                          </a:solidFill>
                          <a:latin typeface="Times New Roman" pitchFamily="18" charset="0"/>
                          <a:ea typeface="Times New Roman"/>
                          <a:cs typeface="Times New Roman" pitchFamily="18" charset="0"/>
                        </a:rPr>
                        <a:t>рова</a:t>
                      </a:r>
                      <a:r>
                        <a:rPr lang="ru-RU" sz="1800" i="1" spc="-10" dirty="0">
                          <a:solidFill>
                            <a:srgbClr val="000000"/>
                          </a:solidFill>
                          <a:latin typeface="Times New Roman" pitchFamily="18" charset="0"/>
                          <a:ea typeface="Times New Roman"/>
                          <a:cs typeface="Times New Roman" pitchFamily="18" charset="0"/>
                        </a:rPr>
                        <a:t>, расставят приоритеты в своей жизни и</a:t>
                      </a:r>
                      <a:br>
                        <a:rPr lang="ru-RU" sz="1800" i="1" spc="-10" dirty="0">
                          <a:solidFill>
                            <a:srgbClr val="000000"/>
                          </a:solidFill>
                          <a:latin typeface="Times New Roman" pitchFamily="18" charset="0"/>
                          <a:ea typeface="Times New Roman"/>
                          <a:cs typeface="Times New Roman" pitchFamily="18" charset="0"/>
                        </a:rPr>
                      </a:br>
                      <a:r>
                        <a:rPr lang="ru-RU" sz="1800" i="1" spc="-5" dirty="0">
                          <a:solidFill>
                            <a:srgbClr val="000000"/>
                          </a:solidFill>
                          <a:latin typeface="Times New Roman" pitchFamily="18" charset="0"/>
                          <a:ea typeface="Times New Roman"/>
                          <a:cs typeface="Times New Roman" pitchFamily="18" charset="0"/>
                        </a:rPr>
                        <a:t>станут сжить не только исключительно для</a:t>
                      </a:r>
                      <a:br>
                        <a:rPr lang="ru-RU" sz="1800" i="1" spc="-5" dirty="0">
                          <a:solidFill>
                            <a:srgbClr val="000000"/>
                          </a:solidFill>
                          <a:latin typeface="Times New Roman" pitchFamily="18" charset="0"/>
                          <a:ea typeface="Times New Roman"/>
                          <a:cs typeface="Times New Roman" pitchFamily="18" charset="0"/>
                        </a:rPr>
                      </a:br>
                      <a:r>
                        <a:rPr lang="ru-RU" sz="1800" i="1" spc="-10" dirty="0">
                          <a:solidFill>
                            <a:srgbClr val="000000"/>
                          </a:solidFill>
                          <a:latin typeface="Times New Roman" pitchFamily="18" charset="0"/>
                          <a:ea typeface="Times New Roman"/>
                          <a:cs typeface="Times New Roman" pitchFamily="18" charset="0"/>
                        </a:rPr>
                        <a:t>себя, но и для других людей, пробуя повторить</a:t>
                      </a:r>
                      <a:br>
                        <a:rPr lang="ru-RU" sz="1800" i="1" spc="-10" dirty="0">
                          <a:solidFill>
                            <a:srgbClr val="000000"/>
                          </a:solidFill>
                          <a:latin typeface="Times New Roman" pitchFamily="18" charset="0"/>
                          <a:ea typeface="Times New Roman"/>
                          <a:cs typeface="Times New Roman" pitchFamily="18" charset="0"/>
                        </a:rPr>
                      </a:br>
                      <a:r>
                        <a:rPr lang="ru-RU" sz="1800" i="1" spc="-10" dirty="0">
                          <a:solidFill>
                            <a:srgbClr val="000000"/>
                          </a:solidFill>
                          <a:latin typeface="Times New Roman" pitchFamily="18" charset="0"/>
                          <a:ea typeface="Times New Roman"/>
                          <a:cs typeface="Times New Roman" pitchFamily="18" charset="0"/>
                        </a:rPr>
                        <a:t>подвиг русских подвижников.</a:t>
                      </a:r>
                      <a:endParaRPr lang="ru-RU" sz="1800" dirty="0">
                        <a:latin typeface="Times New Roman" pitchFamily="18" charset="0"/>
                        <a:ea typeface="Times New Roman"/>
                        <a:cs typeface="Times New Roman" pitchFamily="18" charset="0"/>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6844">
                <a:tc>
                  <a:txBody>
                    <a:bodyPr/>
                    <a:lstStyle/>
                    <a:p>
                      <a:pPr marL="72000" marR="3175" algn="just">
                        <a:lnSpc>
                          <a:spcPct val="100000"/>
                        </a:lnSpc>
                        <a:spcBef>
                          <a:spcPts val="0"/>
                        </a:spcBef>
                        <a:spcAft>
                          <a:spcPts val="0"/>
                        </a:spcAft>
                      </a:pPr>
                      <a:r>
                        <a:rPr lang="ru-RU" sz="1800" dirty="0">
                          <a:solidFill>
                            <a:srgbClr val="000000"/>
                          </a:solidFill>
                          <a:latin typeface="Times New Roman" pitchFamily="18" charset="0"/>
                          <a:ea typeface="Times New Roman"/>
                          <a:cs typeface="Times New Roman" pitchFamily="18" charset="0"/>
                        </a:rPr>
                        <a:t>4) призвать читателя к выполнению тех </a:t>
                      </a:r>
                      <a:r>
                        <a:rPr lang="ru-RU" sz="1800" spc="-10" dirty="0">
                          <a:solidFill>
                            <a:srgbClr val="000000"/>
                          </a:solidFill>
                          <a:latin typeface="Times New Roman" pitchFamily="18" charset="0"/>
                          <a:ea typeface="Times New Roman"/>
                          <a:cs typeface="Times New Roman" pitchFamily="18" charset="0"/>
                        </a:rPr>
                        <a:t>или иных задач, закончить сочинение призывом к действию, пожеланием</a:t>
                      </a:r>
                      <a:endParaRPr lang="ru-RU" sz="1800" dirty="0">
                        <a:latin typeface="Times New Roman" pitchFamily="18" charset="0"/>
                        <a:ea typeface="Times New Roman"/>
                        <a:cs typeface="Times New Roman" pitchFamily="18" charset="0"/>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360000" algn="l">
                        <a:lnSpc>
                          <a:spcPct val="100000"/>
                        </a:lnSpc>
                        <a:spcAft>
                          <a:spcPts val="0"/>
                        </a:spcAft>
                      </a:pPr>
                      <a:r>
                        <a:rPr lang="ru-RU" sz="1800" i="1" spc="-25" dirty="0">
                          <a:solidFill>
                            <a:srgbClr val="000000"/>
                          </a:solidFill>
                          <a:latin typeface="Times New Roman" pitchFamily="18" charset="0"/>
                          <a:ea typeface="Times New Roman"/>
                          <a:cs typeface="Times New Roman" pitchFamily="18" charset="0"/>
                        </a:rPr>
                        <a:t>В заключение всего вышесказанного еще раз</a:t>
                      </a:r>
                      <a:br>
                        <a:rPr lang="ru-RU" sz="1800" i="1" spc="-25" dirty="0">
                          <a:solidFill>
                            <a:srgbClr val="000000"/>
                          </a:solidFill>
                          <a:latin typeface="Times New Roman" pitchFamily="18" charset="0"/>
                          <a:ea typeface="Times New Roman"/>
                          <a:cs typeface="Times New Roman" pitchFamily="18" charset="0"/>
                        </a:rPr>
                      </a:br>
                      <a:r>
                        <a:rPr lang="ru-RU" sz="1800" i="1" spc="-25" dirty="0">
                          <a:solidFill>
                            <a:srgbClr val="000000"/>
                          </a:solidFill>
                          <a:latin typeface="Times New Roman" pitchFamily="18" charset="0"/>
                          <a:ea typeface="Times New Roman"/>
                          <a:cs typeface="Times New Roman" pitchFamily="18" charset="0"/>
                        </a:rPr>
                        <a:t>подчеркну: как не удастся человеку обновить</a:t>
                      </a:r>
                      <a:br>
                        <a:rPr lang="ru-RU" sz="1800" i="1" spc="-25" dirty="0">
                          <a:solidFill>
                            <a:srgbClr val="000000"/>
                          </a:solidFill>
                          <a:latin typeface="Times New Roman" pitchFamily="18" charset="0"/>
                          <a:ea typeface="Times New Roman"/>
                          <a:cs typeface="Times New Roman" pitchFamily="18" charset="0"/>
                        </a:rPr>
                      </a:br>
                      <a:r>
                        <a:rPr lang="ru-RU" sz="1800" i="1" spc="-20" dirty="0">
                          <a:solidFill>
                            <a:srgbClr val="000000"/>
                          </a:solidFill>
                          <a:latin typeface="Times New Roman" pitchFamily="18" charset="0"/>
                          <a:ea typeface="Times New Roman"/>
                          <a:cs typeface="Times New Roman" pitchFamily="18" charset="0"/>
                        </a:rPr>
                        <a:t>слишком изношенное платье, так и, часто по­</a:t>
                      </a:r>
                      <a:br>
                        <a:rPr lang="ru-RU" sz="1800" i="1" spc="-20" dirty="0">
                          <a:solidFill>
                            <a:srgbClr val="000000"/>
                          </a:solidFill>
                          <a:latin typeface="Times New Roman" pitchFamily="18" charset="0"/>
                          <a:ea typeface="Times New Roman"/>
                          <a:cs typeface="Times New Roman" pitchFamily="18" charset="0"/>
                        </a:rPr>
                      </a:br>
                      <a:r>
                        <a:rPr lang="ru-RU" sz="1800" i="1" spc="-25" dirty="0">
                          <a:solidFill>
                            <a:srgbClr val="000000"/>
                          </a:solidFill>
                          <a:latin typeface="Times New Roman" pitchFamily="18" charset="0"/>
                          <a:ea typeface="Times New Roman"/>
                          <a:cs typeface="Times New Roman" pitchFamily="18" charset="0"/>
                        </a:rPr>
                        <a:t>ступая вопреки понятиям чести, не сможет он</a:t>
                      </a:r>
                      <a:br>
                        <a:rPr lang="ru-RU" sz="1800" i="1" spc="-25" dirty="0">
                          <a:solidFill>
                            <a:srgbClr val="000000"/>
                          </a:solidFill>
                          <a:latin typeface="Times New Roman" pitchFamily="18" charset="0"/>
                          <a:ea typeface="Times New Roman"/>
                          <a:cs typeface="Times New Roman" pitchFamily="18" charset="0"/>
                        </a:rPr>
                      </a:br>
                      <a:r>
                        <a:rPr lang="ru-RU" sz="1800" i="1" spc="-30" dirty="0">
                          <a:solidFill>
                            <a:srgbClr val="000000"/>
                          </a:solidFill>
                          <a:latin typeface="Times New Roman" pitchFamily="18" charset="0"/>
                          <a:ea typeface="Times New Roman"/>
                          <a:cs typeface="Times New Roman" pitchFamily="18" charset="0"/>
                        </a:rPr>
                        <a:t>впоследствии исправить свою исковерканную </a:t>
                      </a:r>
                      <a:r>
                        <a:rPr lang="ru-RU" sz="1800" i="1" spc="-30" dirty="0" smtClean="0">
                          <a:solidFill>
                            <a:srgbClr val="000000"/>
                          </a:solidFill>
                          <a:latin typeface="Times New Roman" pitchFamily="18" charset="0"/>
                          <a:ea typeface="Times New Roman"/>
                          <a:cs typeface="Times New Roman" pitchFamily="18" charset="0"/>
                        </a:rPr>
                        <a:t>душу</a:t>
                      </a:r>
                      <a:r>
                        <a:rPr lang="ru-RU" sz="1800" i="1" spc="-30" dirty="0">
                          <a:solidFill>
                            <a:srgbClr val="000000"/>
                          </a:solidFill>
                          <a:latin typeface="Times New Roman" pitchFamily="18" charset="0"/>
                          <a:ea typeface="Times New Roman"/>
                          <a:cs typeface="Times New Roman" pitchFamily="18" charset="0"/>
                        </a:rPr>
                        <a:t>. Об этом надо помнить каждому из нас, </a:t>
                      </a:r>
                      <a:r>
                        <a:rPr lang="ru-RU" sz="1800" i="1" spc="-30" dirty="0" smtClean="0">
                          <a:solidFill>
                            <a:srgbClr val="000000"/>
                          </a:solidFill>
                          <a:latin typeface="Times New Roman" pitchFamily="18" charset="0"/>
                          <a:ea typeface="Times New Roman"/>
                          <a:cs typeface="Times New Roman" pitchFamily="18" charset="0"/>
                        </a:rPr>
                        <a:t>осу</a:t>
                      </a:r>
                      <a:r>
                        <a:rPr lang="ru-RU" sz="1800" i="1" spc="-25" dirty="0" smtClean="0">
                          <a:solidFill>
                            <a:srgbClr val="000000"/>
                          </a:solidFill>
                          <a:latin typeface="Times New Roman" pitchFamily="18" charset="0"/>
                          <a:ea typeface="Times New Roman"/>
                          <a:cs typeface="Times New Roman" pitchFamily="18" charset="0"/>
                        </a:rPr>
                        <a:t>ществляя </a:t>
                      </a:r>
                      <a:r>
                        <a:rPr lang="ru-RU" sz="1800" i="1" spc="-25" dirty="0">
                          <a:solidFill>
                            <a:srgbClr val="000000"/>
                          </a:solidFill>
                          <a:latin typeface="Times New Roman" pitchFamily="18" charset="0"/>
                          <a:ea typeface="Times New Roman"/>
                          <a:cs typeface="Times New Roman" pitchFamily="18" charset="0"/>
                        </a:rPr>
                        <a:t>тот или иной нравственный </a:t>
                      </a:r>
                      <a:r>
                        <a:rPr lang="ru-RU" sz="1800" i="1" spc="-25" dirty="0" err="1" smtClean="0">
                          <a:solidFill>
                            <a:srgbClr val="000000"/>
                          </a:solidFill>
                          <a:latin typeface="Times New Roman" pitchFamily="18" charset="0"/>
                          <a:ea typeface="Times New Roman"/>
                          <a:cs typeface="Times New Roman" pitchFamily="18" charset="0"/>
                        </a:rPr>
                        <a:t>выбор.Утрата</a:t>
                      </a:r>
                      <a:r>
                        <a:rPr lang="ru-RU" sz="1800" i="1" spc="-25" dirty="0" smtClean="0">
                          <a:solidFill>
                            <a:srgbClr val="000000"/>
                          </a:solidFill>
                          <a:latin typeface="Times New Roman" pitchFamily="18" charset="0"/>
                          <a:ea typeface="Times New Roman"/>
                          <a:cs typeface="Times New Roman" pitchFamily="18" charset="0"/>
                        </a:rPr>
                        <a:t> </a:t>
                      </a:r>
                      <a:r>
                        <a:rPr lang="ru-RU" sz="1800" i="1" spc="-25" dirty="0">
                          <a:solidFill>
                            <a:srgbClr val="000000"/>
                          </a:solidFill>
                          <a:latin typeface="Times New Roman" pitchFamily="18" charset="0"/>
                          <a:ea typeface="Times New Roman"/>
                          <a:cs typeface="Times New Roman" pitchFamily="18" charset="0"/>
                        </a:rPr>
                        <a:t>моральных ценностей может </a:t>
                      </a:r>
                      <a:r>
                        <a:rPr lang="ru-RU" sz="1800" i="1" spc="-25" dirty="0" err="1" smtClean="0">
                          <a:solidFill>
                            <a:srgbClr val="000000"/>
                          </a:solidFill>
                          <a:latin typeface="Times New Roman" pitchFamily="18" charset="0"/>
                          <a:ea typeface="Times New Roman"/>
                          <a:cs typeface="Times New Roman" pitchFamily="18" charset="0"/>
                        </a:rPr>
                        <a:t>привести</a:t>
                      </a:r>
                      <a:r>
                        <a:rPr lang="ru-RU" sz="1800" i="1" spc="-30" dirty="0" err="1" smtClean="0">
                          <a:solidFill>
                            <a:srgbClr val="000000"/>
                          </a:solidFill>
                          <a:latin typeface="Times New Roman" pitchFamily="18" charset="0"/>
                          <a:ea typeface="Times New Roman"/>
                          <a:cs typeface="Times New Roman" pitchFamily="18" charset="0"/>
                        </a:rPr>
                        <a:t>к</a:t>
                      </a:r>
                      <a:r>
                        <a:rPr lang="ru-RU" sz="1800" i="1" spc="-30" dirty="0" smtClean="0">
                          <a:solidFill>
                            <a:srgbClr val="000000"/>
                          </a:solidFill>
                          <a:latin typeface="Times New Roman" pitchFamily="18" charset="0"/>
                          <a:ea typeface="Times New Roman"/>
                          <a:cs typeface="Times New Roman" pitchFamily="18" charset="0"/>
                        </a:rPr>
                        <a:t> </a:t>
                      </a:r>
                      <a:r>
                        <a:rPr lang="ru-RU" sz="1800" i="1" spc="-30" dirty="0">
                          <a:solidFill>
                            <a:srgbClr val="000000"/>
                          </a:solidFill>
                          <a:latin typeface="Times New Roman" pitchFamily="18" charset="0"/>
                          <a:ea typeface="Times New Roman"/>
                          <a:cs typeface="Times New Roman" pitchFamily="18" charset="0"/>
                        </a:rPr>
                        <a:t>потере способности различать </a:t>
                      </a:r>
                      <a:r>
                        <a:rPr lang="ru-RU" sz="1800" i="1" spc="-30" dirty="0" smtClean="0">
                          <a:solidFill>
                            <a:srgbClr val="000000"/>
                          </a:solidFill>
                          <a:latin typeface="Times New Roman" pitchFamily="18" charset="0"/>
                          <a:ea typeface="Times New Roman"/>
                          <a:cs typeface="Times New Roman" pitchFamily="18" charset="0"/>
                        </a:rPr>
                        <a:t>добро и </a:t>
                      </a:r>
                      <a:r>
                        <a:rPr lang="ru-RU" sz="1800" i="1" spc="-30" dirty="0">
                          <a:solidFill>
                            <a:srgbClr val="000000"/>
                          </a:solidFill>
                          <a:latin typeface="Times New Roman" pitchFamily="18" charset="0"/>
                          <a:ea typeface="Times New Roman"/>
                          <a:cs typeface="Times New Roman" pitchFamily="18" charset="0"/>
                        </a:rPr>
                        <a:t>зло, </a:t>
                      </a:r>
                      <a:r>
                        <a:rPr lang="ru-RU" sz="1800" i="1" spc="-30" dirty="0" smtClean="0">
                          <a:solidFill>
                            <a:srgbClr val="000000"/>
                          </a:solidFill>
                          <a:latin typeface="Times New Roman" pitchFamily="18" charset="0"/>
                          <a:ea typeface="Times New Roman"/>
                          <a:cs typeface="Times New Roman" pitchFamily="18" charset="0"/>
                        </a:rPr>
                        <a:t>истину </a:t>
                      </a:r>
                      <a:r>
                        <a:rPr lang="ru-RU" sz="1800" i="1" spc="-30" dirty="0">
                          <a:solidFill>
                            <a:srgbClr val="000000"/>
                          </a:solidFill>
                          <a:latin typeface="Times New Roman" pitchFamily="18" charset="0"/>
                          <a:ea typeface="Times New Roman"/>
                          <a:cs typeface="Times New Roman" pitchFamily="18" charset="0"/>
                        </a:rPr>
                        <a:t>и ложь, а следовательно, </a:t>
                      </a:r>
                      <a:r>
                        <a:rPr lang="ru-RU" sz="1800" i="1" spc="-30" dirty="0" smtClean="0">
                          <a:solidFill>
                            <a:srgbClr val="000000"/>
                          </a:solidFill>
                          <a:latin typeface="Times New Roman" pitchFamily="18" charset="0"/>
                          <a:ea typeface="Times New Roman"/>
                          <a:cs typeface="Times New Roman" pitchFamily="18" charset="0"/>
                        </a:rPr>
                        <a:t>способствовать </a:t>
                      </a:r>
                      <a:r>
                        <a:rPr lang="ru-RU" sz="1800" i="1" u="none" spc="-25" dirty="0" smtClean="0">
                          <a:solidFill>
                            <a:srgbClr val="000000"/>
                          </a:solidFill>
                          <a:latin typeface="Times New Roman" pitchFamily="18" charset="0"/>
                          <a:ea typeface="Times New Roman"/>
                          <a:cs typeface="Times New Roman" pitchFamily="18" charset="0"/>
                        </a:rPr>
                        <a:t>деградации </a:t>
                      </a:r>
                      <a:r>
                        <a:rPr lang="ru-RU" sz="1800" i="1" u="none" spc="-25" dirty="0">
                          <a:solidFill>
                            <a:srgbClr val="000000"/>
                          </a:solidFill>
                          <a:latin typeface="Times New Roman" pitchFamily="18" charset="0"/>
                          <a:ea typeface="Times New Roman"/>
                          <a:cs typeface="Times New Roman" pitchFamily="18" charset="0"/>
                        </a:rPr>
                        <a:t>человеческой личности.</a:t>
                      </a:r>
                      <a:endParaRPr lang="ru-RU" sz="1800" u="none" dirty="0">
                        <a:latin typeface="Times New Roman" pitchFamily="18" charset="0"/>
                        <a:ea typeface="Times New Roman"/>
                        <a:cs typeface="Times New Roman" pitchFamily="18" charset="0"/>
                      </a:endParaRPr>
                    </a:p>
                  </a:txBody>
                  <a:tcPr marL="64533" marR="645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l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686800" cy="582594"/>
          </a:xfrm>
        </p:spPr>
        <p:txBody>
          <a:bodyPr>
            <a:normAutofit fontScale="90000"/>
          </a:bodyPr>
          <a:lstStyle/>
          <a:p>
            <a:r>
              <a:rPr lang="ru-RU" sz="2200" b="1" dirty="0" smtClean="0">
                <a:latin typeface="Times New Roman" pitchFamily="18" charset="0"/>
                <a:cs typeface="Times New Roman" pitchFamily="18" charset="0"/>
              </a:rPr>
              <a:t>Образцы сочинений, написанных по предложенному выше плану в соответствии с критериями оценивания части С</a:t>
            </a:r>
            <a:r>
              <a:rPr lang="ru-RU" sz="2200" b="1" dirty="0" smtClean="0">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a:xfrm>
            <a:off x="357158" y="1000108"/>
            <a:ext cx="8429684" cy="5572164"/>
          </a:xfrm>
        </p:spPr>
        <p:txBody>
          <a:bodyPr>
            <a:normAutofit fontScale="55000" lnSpcReduction="20000"/>
          </a:bodyPr>
          <a:lstStyle/>
          <a:p>
            <a:r>
              <a:rPr lang="ru-RU" b="1" dirty="0" smtClean="0"/>
              <a:t>Текст к сочинению № </a:t>
            </a:r>
            <a:r>
              <a:rPr lang="ru-RU" b="1" dirty="0" smtClean="0"/>
              <a:t>1</a:t>
            </a:r>
            <a:endParaRPr lang="ru-RU" dirty="0" smtClean="0"/>
          </a:p>
          <a:p>
            <a:pPr indent="360000" algn="just">
              <a:lnSpc>
                <a:spcPct val="120000"/>
              </a:lnSpc>
              <a:spcBef>
                <a:spcPts val="0"/>
              </a:spcBef>
              <a:spcAft>
                <a:spcPts val="300"/>
              </a:spcAft>
            </a:pPr>
            <a:r>
              <a:rPr lang="ru-RU" dirty="0" smtClean="0"/>
              <a:t> </a:t>
            </a:r>
            <a:r>
              <a:rPr lang="ru-RU" dirty="0" smtClean="0"/>
              <a:t>(1)Я сидел в ванне с горячей водой, а брат беспокойно вертелся по маленькой комнате, хва­тая в руки мыло, простыню, близко поднося их близоруким глазам и снова кладя обратно. (2)Потом стал лицом к стене горячо продолжал:</a:t>
            </a:r>
          </a:p>
          <a:p>
            <a:pPr indent="360000" algn="just">
              <a:lnSpc>
                <a:spcPct val="120000"/>
              </a:lnSpc>
              <a:spcBef>
                <a:spcPts val="0"/>
              </a:spcBef>
              <a:spcAft>
                <a:spcPts val="300"/>
              </a:spcAft>
            </a:pPr>
            <a:r>
              <a:rPr lang="ru-RU" dirty="0" smtClean="0"/>
              <a:t>- (</a:t>
            </a:r>
            <a:r>
              <a:rPr lang="ru-RU" dirty="0" smtClean="0"/>
              <a:t>З)Сам посуди. (4)Нас учили добру, уму, логике - давали сознание. (5)Главное - </a:t>
            </a:r>
            <a:r>
              <a:rPr lang="ru-RU" dirty="0" smtClean="0"/>
              <a:t>сознание</a:t>
            </a:r>
            <a:r>
              <a:rPr lang="ru-RU" dirty="0" smtClean="0"/>
              <a:t>. (б)Можно стать безжалостным, привыкнуть к слезам, но как возможно, познавши </a:t>
            </a:r>
            <a:r>
              <a:rPr lang="ru-RU" dirty="0" smtClean="0"/>
              <a:t>истину, отбросить </a:t>
            </a:r>
            <a:r>
              <a:rPr lang="ru-RU" dirty="0" smtClean="0"/>
              <a:t>её? (7)С детства меня учили не мучить животных, быть жалостливым. (8)Тому </a:t>
            </a:r>
            <a:r>
              <a:rPr lang="ru-RU" dirty="0" smtClean="0"/>
              <a:t>же учили </a:t>
            </a:r>
            <a:r>
              <a:rPr lang="ru-RU" dirty="0" smtClean="0"/>
              <a:t>меня книги, какие я прочёл, и мне мучительно жаль тех, кто страдает на вашей </a:t>
            </a:r>
            <a:r>
              <a:rPr lang="ru-RU" dirty="0" smtClean="0"/>
              <a:t>проклятой войне</a:t>
            </a:r>
            <a:r>
              <a:rPr lang="ru-RU" dirty="0" smtClean="0"/>
              <a:t>. (9)Но вот проходит время, и я начинаю привыкать ко всем страданиям, я чувствую, что </a:t>
            </a:r>
            <a:r>
              <a:rPr lang="ru-RU" dirty="0" smtClean="0"/>
              <a:t>и в </a:t>
            </a:r>
            <a:r>
              <a:rPr lang="ru-RU" dirty="0" smtClean="0"/>
              <a:t>обыденной жизни я менее чувствителен, менее отзывчив и отвечаю только на самые </a:t>
            </a:r>
            <a:r>
              <a:rPr lang="ru-RU" dirty="0" smtClean="0"/>
              <a:t>сильные возбуждения</a:t>
            </a:r>
            <a:r>
              <a:rPr lang="ru-RU" dirty="0" smtClean="0"/>
              <a:t>. (10)Но к самому факту войны я не могу привыкнуть, мой ум отказывается </a:t>
            </a:r>
            <a:r>
              <a:rPr lang="ru-RU" dirty="0" smtClean="0"/>
              <a:t>понять и </a:t>
            </a:r>
            <a:r>
              <a:rPr lang="ru-RU" dirty="0" smtClean="0"/>
              <a:t>объяснить то, что в основе своей безумно. (Н)Миллионы людей, собравшись в одно место </a:t>
            </a:r>
            <a:r>
              <a:rPr lang="ru-RU" dirty="0" smtClean="0"/>
              <a:t>и стараясь </a:t>
            </a:r>
            <a:r>
              <a:rPr lang="ru-RU" dirty="0" smtClean="0"/>
              <a:t>придать правильность своим действиям, убивают друг друга, и всем одинаково </a:t>
            </a:r>
            <a:r>
              <a:rPr lang="ru-RU" dirty="0" smtClean="0"/>
              <a:t>больно, и </a:t>
            </a:r>
            <a:r>
              <a:rPr lang="ru-RU" dirty="0" smtClean="0"/>
              <a:t>все одинаково несчастны - что же это такое, ведь это сумасшествие</a:t>
            </a:r>
            <a:r>
              <a:rPr lang="ru-RU" dirty="0" smtClean="0"/>
              <a:t>?</a:t>
            </a:r>
          </a:p>
          <a:p>
            <a:pPr indent="360000" algn="just">
              <a:lnSpc>
                <a:spcPct val="120000"/>
              </a:lnSpc>
              <a:spcBef>
                <a:spcPts val="0"/>
              </a:spcBef>
              <a:spcAft>
                <a:spcPts val="300"/>
              </a:spcAft>
            </a:pPr>
            <a:r>
              <a:rPr lang="ru-RU" dirty="0" smtClean="0"/>
              <a:t>(12)Брат обернулся и вопросительно уставился на меня своими близорукими глазами.</a:t>
            </a:r>
          </a:p>
          <a:p>
            <a:endParaRPr lang="ru-RU" dirty="0" smtClean="0"/>
          </a:p>
          <a:p>
            <a:endParaRPr lang="ru-RU" dirty="0"/>
          </a:p>
        </p:txBody>
      </p:sp>
    </p:spTree>
  </p:cSld>
  <p:clrMapOvr>
    <a:masterClrMapping/>
  </p:clrMapOvr>
  <p:transition>
    <p:pull dir="l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8929718" cy="6858048"/>
          </a:xfrm>
        </p:spPr>
        <p:txBody>
          <a:bodyPr>
            <a:normAutofit fontScale="55000" lnSpcReduction="20000"/>
          </a:bodyPr>
          <a:lstStyle/>
          <a:p>
            <a:pPr marL="360000" lvl="0" indent="360000" algn="just">
              <a:lnSpc>
                <a:spcPct val="120000"/>
              </a:lnSpc>
              <a:spcBef>
                <a:spcPts val="0"/>
              </a:spcBef>
            </a:pPr>
            <a:r>
              <a:rPr lang="ru-RU" dirty="0" smtClean="0"/>
              <a:t>(13)Я скажу тебе правду. - (14)Брат доверчиво положил холодную руку на моё плечо. </a:t>
            </a:r>
            <a:r>
              <a:rPr lang="ru-RU" dirty="0" smtClean="0"/>
              <a:t>- (</a:t>
            </a:r>
            <a:r>
              <a:rPr lang="ru-RU" dirty="0" smtClean="0"/>
              <a:t>15)Я не могу понять, что это такое происходит. (16)Я не могу понять, и это ужасно. (</a:t>
            </a:r>
            <a:r>
              <a:rPr lang="ru-RU" dirty="0" smtClean="0"/>
              <a:t>17)Если бы </a:t>
            </a:r>
            <a:r>
              <a:rPr lang="ru-RU" dirty="0" smtClean="0"/>
              <a:t>кто-нибудь мог объяснить мне, но никто не может. (18)Ты был на войне, ты видел </a:t>
            </a:r>
            <a:r>
              <a:rPr lang="ru-RU" dirty="0" smtClean="0"/>
              <a:t>– объясни мне</a:t>
            </a:r>
            <a:r>
              <a:rPr lang="ru-RU" dirty="0" smtClean="0"/>
              <a:t>.</a:t>
            </a:r>
          </a:p>
          <a:p>
            <a:pPr marL="360000" lvl="0" indent="360000" algn="just">
              <a:lnSpc>
                <a:spcPct val="120000"/>
              </a:lnSpc>
              <a:spcBef>
                <a:spcPts val="0"/>
              </a:spcBef>
            </a:pPr>
            <a:r>
              <a:rPr lang="ru-RU" dirty="0" smtClean="0"/>
              <a:t>(19)Какой ты, брат, чудак! (20)Пусти-ка ещё горячей водицы.</a:t>
            </a:r>
          </a:p>
          <a:p>
            <a:pPr marL="360000" indent="360000" algn="just">
              <a:lnSpc>
                <a:spcPct val="120000"/>
              </a:lnSpc>
              <a:spcBef>
                <a:spcPts val="0"/>
              </a:spcBef>
            </a:pPr>
            <a:r>
              <a:rPr lang="ru-RU" dirty="0" smtClean="0"/>
              <a:t>(21)Мне так хорошо было сидеть в ванне, как прежде, и слушать знакомый голос, не вду­мываясь в слова, и видеть всё знакомое, простое, обыкновенное: медный, слегка позеленевший кран, стены со знакомым рисунком, принадлежности к фотографии, в порядке разложенные на полках. (22)Я снова буду заниматься фотографией, снимать простые и тихие виды и сына: как он ходит, как он смеётся и шалит. (23)И снова буду писать - об умных книгах, о новых успехах человеческой мысли, о красоте и мире. (24)А то, что он сказал, было участью всех тех, кто в бе­зумии своём становится близок безумию войны. (25)Я как будто забыл в этот момент, плескаясь в горячей воде, всё то, что я видел там.</a:t>
            </a:r>
          </a:p>
          <a:p>
            <a:pPr marL="360000" indent="360000" algn="just">
              <a:lnSpc>
                <a:spcPct val="120000"/>
              </a:lnSpc>
              <a:spcBef>
                <a:spcPts val="0"/>
              </a:spcBef>
            </a:pPr>
            <a:r>
              <a:rPr lang="ru-RU" dirty="0" smtClean="0"/>
              <a:t>-	(26)Мне надо вылезать из ванны, - легкомысленно сказал я, и брат улыбнулся мне, </a:t>
            </a:r>
            <a:r>
              <a:rPr lang="ru-RU" dirty="0" smtClean="0"/>
              <a:t>как ребёнку</a:t>
            </a:r>
            <a:r>
              <a:rPr lang="ru-RU" dirty="0" smtClean="0"/>
              <a:t>, как младшему, хотя я был на три года старше его, и задумался - как взрослый, как </a:t>
            </a:r>
            <a:r>
              <a:rPr lang="ru-RU" dirty="0" smtClean="0"/>
              <a:t>ста </a:t>
            </a:r>
            <a:r>
              <a:rPr lang="ru-RU" dirty="0" err="1" smtClean="0"/>
              <a:t>рик</a:t>
            </a:r>
            <a:r>
              <a:rPr lang="ru-RU" dirty="0" smtClean="0"/>
              <a:t>, у которого большие и тяжёлые мысли. (27)Брат позвал слугу, и вдвоём они вынули меня </a:t>
            </a:r>
            <a:r>
              <a:rPr lang="ru-RU" dirty="0" smtClean="0"/>
              <a:t>и одели</a:t>
            </a:r>
            <a:r>
              <a:rPr lang="ru-RU" dirty="0" smtClean="0"/>
              <a:t>. (28)Потом я пил душистый чай из моего стакана и думал, что жить можно и без ног, а </a:t>
            </a:r>
            <a:r>
              <a:rPr lang="ru-RU" dirty="0" smtClean="0"/>
              <a:t>потом </a:t>
            </a:r>
            <a:r>
              <a:rPr lang="ru-RU" dirty="0" smtClean="0"/>
              <a:t>меня отвезли в кабинет к моему столу, и я приготовился работать. (29)Моя радость была </a:t>
            </a:r>
            <a:r>
              <a:rPr lang="ru-RU" dirty="0" smtClean="0"/>
              <a:t>так велика</a:t>
            </a:r>
            <a:r>
              <a:rPr lang="ru-RU" dirty="0" smtClean="0"/>
              <a:t>, наслаждение так глубоко, что я не решался начать чтение и только перебирал </a:t>
            </a:r>
            <a:r>
              <a:rPr lang="ru-RU" dirty="0" smtClean="0"/>
              <a:t>книги, нежно </a:t>
            </a:r>
            <a:r>
              <a:rPr lang="ru-RU" dirty="0" smtClean="0"/>
              <a:t>лаская их рукою. (ЗО)Как много во всём этом ума и чувства красоты!</a:t>
            </a:r>
          </a:p>
          <a:p>
            <a:r>
              <a:rPr lang="ru-RU" dirty="0" smtClean="0"/>
              <a:t>                                                                                                                    </a:t>
            </a:r>
            <a:r>
              <a:rPr lang="ru-RU" dirty="0" smtClean="0"/>
              <a:t>(По Л. Андрееву)</a:t>
            </a:r>
          </a:p>
          <a:p>
            <a:pPr>
              <a:buNone/>
            </a:pPr>
            <a:endParaRPr lang="ru-RU" dirty="0"/>
          </a:p>
        </p:txBody>
      </p:sp>
    </p:spTree>
  </p:cSld>
  <p:clrMapOvr>
    <a:masterClrMapping/>
  </p:clrMapOvr>
  <p:transition>
    <p:pull dir="l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Сочинение № 1</a:t>
            </a:r>
            <a:r>
              <a:rPr lang="ru-RU" dirty="0" smtClean="0"/>
              <a:t/>
            </a:r>
            <a:br>
              <a:rPr lang="ru-RU" dirty="0" smtClean="0"/>
            </a:br>
            <a:endParaRPr lang="ru-RU" dirty="0"/>
          </a:p>
        </p:txBody>
      </p:sp>
      <p:sp>
        <p:nvSpPr>
          <p:cNvPr id="3" name="Содержимое 2"/>
          <p:cNvSpPr>
            <a:spLocks noGrp="1"/>
          </p:cNvSpPr>
          <p:nvPr>
            <p:ph idx="1"/>
          </p:nvPr>
        </p:nvSpPr>
        <p:spPr>
          <a:xfrm>
            <a:off x="457200" y="857232"/>
            <a:ext cx="8229600" cy="5857916"/>
          </a:xfrm>
        </p:spPr>
        <p:txBody>
          <a:bodyPr>
            <a:normAutofit fontScale="55000" lnSpcReduction="20000"/>
          </a:bodyPr>
          <a:lstStyle/>
          <a:p>
            <a:pPr marL="180000" indent="360000" algn="just">
              <a:lnSpc>
                <a:spcPct val="120000"/>
              </a:lnSpc>
              <a:spcBef>
                <a:spcPts val="0"/>
              </a:spcBef>
              <a:spcAft>
                <a:spcPts val="600"/>
              </a:spcAft>
            </a:pPr>
            <a:r>
              <a:rPr lang="ru-RU" dirty="0" smtClean="0">
                <a:latin typeface="Times New Roman" pitchFamily="18" charset="0"/>
                <a:cs typeface="Times New Roman" pitchFamily="18" charset="0"/>
              </a:rPr>
              <a:t>Что такое война? Как военные действия и связанные с ними человеческие трагедии влияют на душевное состояние людей, на их способность чувствовать, сострадать? Как долго люди хранят память о прошедших трагических событиях? Эти и другие "вопросы ставит в своем тек­сте писатель Л. Андреев. Однако наиболее детально автор рассматривает проблему отношения человека к войне.</a:t>
            </a:r>
          </a:p>
          <a:p>
            <a:pPr marL="180000" indent="360000" algn="just">
              <a:lnSpc>
                <a:spcPct val="120000"/>
              </a:lnSpc>
              <a:spcBef>
                <a:spcPts val="0"/>
              </a:spcBef>
              <a:spcAft>
                <a:spcPts val="600"/>
              </a:spcAft>
            </a:pPr>
            <a:r>
              <a:rPr lang="ru-RU" dirty="0" smtClean="0">
                <a:latin typeface="Times New Roman" pitchFamily="18" charset="0"/>
                <a:cs typeface="Times New Roman" pitchFamily="18" charset="0"/>
              </a:rPr>
              <a:t>Чтобы привлечь внимание читателей к этому вопросу, Л. Андреев приводит развернутый монолог героя, который убеждает своего брата в том, что безумие войны способно лишить че­ловека его лучших качеств. Его собеседник сам был участником боевых действий, но </a:t>
            </a:r>
            <a:r>
              <a:rPr lang="ru-RU" dirty="0" smtClean="0">
                <a:latin typeface="Times New Roman" pitchFamily="18" charset="0"/>
                <a:cs typeface="Times New Roman" pitchFamily="18" charset="0"/>
              </a:rPr>
              <a:t>стремится </a:t>
            </a:r>
            <a:r>
              <a:rPr lang="ru-RU" dirty="0" smtClean="0">
                <a:latin typeface="Times New Roman" pitchFamily="18" charset="0"/>
                <a:cs typeface="Times New Roman" pitchFamily="18" charset="0"/>
              </a:rPr>
              <a:t>поскорее позабыть о том тяжелом времени. Л. Андреев восхищается мудростью этого человека, который, пройдя через тяжелые испытания, осознал: смысл жизни и радость каждого из нас за­ключается не в разрушении и уничтожении себе подобных, а в свободном созидательном труде, в наслаждении творчеством, в заботе о своих детях.</a:t>
            </a:r>
          </a:p>
          <a:p>
            <a:pPr marL="180000" indent="360000" algn="just">
              <a:lnSpc>
                <a:spcPct val="120000"/>
              </a:lnSpc>
              <a:spcBef>
                <a:spcPts val="0"/>
              </a:spcBef>
              <a:spcAft>
                <a:spcPts val="600"/>
              </a:spcAft>
            </a:pPr>
            <a:r>
              <a:rPr lang="ru-RU" dirty="0" smtClean="0">
                <a:latin typeface="Times New Roman" pitchFamily="18" charset="0"/>
                <a:cs typeface="Times New Roman" pitchFamily="18" charset="0"/>
              </a:rPr>
              <a:t>Позиция автора данного текста может быть выражена словами одного из братьев: «Мил­лионы людей, собравшись в одном место и стараясь придать правильность своим действиям, убивают друг друга, и всем одинаково больно, и все одинаково несчастны- что же это такое, ведь это сумасшествие?» Л. Андреев убежден в том, что война безумна, бессмысленна, проти­воестественна в самой своей основе.</a:t>
            </a:r>
          </a:p>
          <a:p>
            <a:endParaRPr lang="ru-RU" dirty="0" smtClean="0"/>
          </a:p>
          <a:p>
            <a:endParaRPr lang="ru-RU" dirty="0"/>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a:p>
        </p:txBody>
      </p:sp>
      <p:graphicFrame>
        <p:nvGraphicFramePr>
          <p:cNvPr id="4" name="Содержимое 4"/>
          <p:cNvGraphicFramePr>
            <a:graphicFrameLocks/>
          </p:cNvGraphicFramePr>
          <p:nvPr/>
        </p:nvGraphicFramePr>
        <p:xfrm>
          <a:off x="500034" y="785794"/>
          <a:ext cx="8229600" cy="5520483"/>
        </p:xfrm>
        <a:graphic>
          <a:graphicData uri="http://schemas.openxmlformats.org/drawingml/2006/table">
            <a:tbl>
              <a:tblPr/>
              <a:tblGrid>
                <a:gridCol w="400024"/>
                <a:gridCol w="7457266"/>
                <a:gridCol w="372310"/>
              </a:tblGrid>
              <a:tr h="335379">
                <a:tc>
                  <a:txBody>
                    <a:bodyPr/>
                    <a:lstStyle/>
                    <a:p>
                      <a:pPr marL="3175">
                        <a:spcAft>
                          <a:spcPts val="0"/>
                        </a:spcAft>
                      </a:pP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800" kern="1200" dirty="0" smtClean="0">
                          <a:solidFill>
                            <a:schemeClr val="tx1"/>
                          </a:solidFill>
                          <a:latin typeface="+mn-lt"/>
                          <a:ea typeface="+mn-ea"/>
                          <a:cs typeface="+mn-cs"/>
                        </a:rPr>
                        <a:t>Сформулированная экзаменуемым проблема не прокомментирована, </a:t>
                      </a:r>
                      <a:r>
                        <a:rPr lang="ru-RU" sz="1800" b="1" kern="1200" dirty="0" smtClean="0">
                          <a:solidFill>
                            <a:schemeClr val="tx1"/>
                          </a:solidFill>
                          <a:latin typeface="+mn-lt"/>
                          <a:ea typeface="+mn-ea"/>
                          <a:cs typeface="+mn-cs"/>
                        </a:rPr>
                        <a:t>или</a:t>
                      </a:r>
                      <a:endParaRPr lang="ru-RU" sz="1800" kern="1200" dirty="0" smtClean="0">
                        <a:solidFill>
                          <a:schemeClr val="tx1"/>
                        </a:solidFill>
                        <a:latin typeface="+mn-lt"/>
                        <a:ea typeface="+mn-ea"/>
                        <a:cs typeface="+mn-cs"/>
                      </a:endParaRPr>
                    </a:p>
                    <a:p>
                      <a:r>
                        <a:rPr lang="ru-RU" sz="1800" kern="1200" dirty="0" smtClean="0">
                          <a:solidFill>
                            <a:schemeClr val="tx1"/>
                          </a:solidFill>
                          <a:latin typeface="+mn-lt"/>
                          <a:ea typeface="+mn-ea"/>
                          <a:cs typeface="+mn-cs"/>
                        </a:rPr>
                        <a:t>в комментариях допущено более 1 фактической ошибки, связанной с пони­манием исходного текста, </a:t>
                      </a:r>
                      <a:r>
                        <a:rPr lang="ru-RU" sz="1800" b="1" kern="1200" dirty="0" smtClean="0">
                          <a:solidFill>
                            <a:schemeClr val="tx1"/>
                          </a:solidFill>
                          <a:latin typeface="+mn-lt"/>
                          <a:ea typeface="+mn-ea"/>
                          <a:cs typeface="+mn-cs"/>
                        </a:rPr>
                        <a:t>или</a:t>
                      </a:r>
                      <a:endParaRPr lang="ru-RU" sz="1800" kern="1200" dirty="0" smtClean="0">
                        <a:solidFill>
                          <a:schemeClr val="tx1"/>
                        </a:solidFill>
                        <a:latin typeface="+mn-lt"/>
                        <a:ea typeface="+mn-ea"/>
                        <a:cs typeface="+mn-cs"/>
                      </a:endParaRPr>
                    </a:p>
                    <a:p>
                      <a:r>
                        <a:rPr lang="ru-RU" sz="1800" kern="1200" dirty="0" smtClean="0">
                          <a:solidFill>
                            <a:schemeClr val="tx1"/>
                          </a:solidFill>
                          <a:latin typeface="+mn-lt"/>
                          <a:ea typeface="+mn-ea"/>
                          <a:cs typeface="+mn-cs"/>
                        </a:rPr>
                        <a:t>прокомментирована другая, не сформулированная экзаменуемым проблема, </a:t>
                      </a:r>
                      <a:r>
                        <a:rPr lang="ru-RU" sz="1800" b="1" kern="1200" dirty="0" smtClean="0">
                          <a:solidFill>
                            <a:schemeClr val="tx1"/>
                          </a:solidFill>
                          <a:latin typeface="+mn-lt"/>
                          <a:ea typeface="+mn-ea"/>
                          <a:cs typeface="+mn-cs"/>
                        </a:rPr>
                        <a:t>или</a:t>
                      </a:r>
                      <a:endParaRPr lang="ru-RU" sz="1800" kern="1200" dirty="0" smtClean="0">
                        <a:solidFill>
                          <a:schemeClr val="tx1"/>
                        </a:solidFill>
                        <a:latin typeface="+mn-lt"/>
                        <a:ea typeface="+mn-ea"/>
                        <a:cs typeface="+mn-cs"/>
                      </a:endParaRPr>
                    </a:p>
                    <a:p>
                      <a:r>
                        <a:rPr lang="ru-RU" sz="1800" kern="1200" dirty="0" smtClean="0">
                          <a:solidFill>
                            <a:schemeClr val="tx1"/>
                          </a:solidFill>
                          <a:latin typeface="+mn-lt"/>
                          <a:ea typeface="+mn-ea"/>
                          <a:cs typeface="+mn-cs"/>
                        </a:rPr>
                        <a:t>в качестве комментариев дан простой пересказ текста или его фрагмента, или </a:t>
                      </a:r>
                      <a:r>
                        <a:rPr lang="ru-RU" sz="1800" u="sng" kern="1200" dirty="0" smtClean="0">
                          <a:solidFill>
                            <a:schemeClr val="tx1"/>
                          </a:solidFill>
                          <a:latin typeface="+mn-lt"/>
                          <a:ea typeface="+mn-ea"/>
                          <a:cs typeface="+mn-cs"/>
                        </a:rPr>
                        <a:t>в качестве комментариев цитируется большой фрагмент исходного текста.</a:t>
                      </a:r>
                      <a:endParaRPr lang="en-US" sz="1800" u="sng" kern="1200" dirty="0" smtClean="0">
                        <a:solidFill>
                          <a:schemeClr val="tx1"/>
                        </a:solidFill>
                        <a:latin typeface="+mn-lt"/>
                        <a:ea typeface="+mn-ea"/>
                        <a:cs typeface="+mn-cs"/>
                      </a:endParaRPr>
                    </a:p>
                    <a:p>
                      <a:endParaRPr lang="ru-RU" sz="1800" kern="1200" dirty="0">
                        <a:solidFill>
                          <a:schemeClr val="tx1"/>
                        </a:solidFill>
                        <a:latin typeface="+mn-lt"/>
                        <a:ea typeface="+mn-ea"/>
                        <a:cs typeface="+mn-cs"/>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600" dirty="0" smtClean="0">
                          <a:latin typeface="Times New Roman"/>
                          <a:ea typeface="Times New Roman"/>
                        </a:rPr>
                        <a:t>0</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8403">
                <a:tc>
                  <a:txBody>
                    <a:bodyPr/>
                    <a:lstStyle/>
                    <a:p>
                      <a:pPr marL="8890">
                        <a:spcAft>
                          <a:spcPts val="0"/>
                        </a:spcAft>
                      </a:pPr>
                      <a:r>
                        <a:rPr lang="ru-RU" sz="1800" dirty="0" smtClean="0">
                          <a:solidFill>
                            <a:srgbClr val="000000"/>
                          </a:solidFill>
                          <a:latin typeface="Times New Roman"/>
                          <a:ea typeface="Times New Roman"/>
                        </a:rPr>
                        <a:t>К</a:t>
                      </a:r>
                      <a:r>
                        <a:rPr lang="en-US" sz="1800" dirty="0" smtClean="0">
                          <a:solidFill>
                            <a:srgbClr val="000000"/>
                          </a:solidFill>
                          <a:latin typeface="Times New Roman"/>
                          <a:ea typeface="Times New Roman"/>
                        </a:rPr>
                        <a:t>3</a:t>
                      </a: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800" b="1" u="sng" kern="1200" dirty="0" smtClean="0">
                          <a:solidFill>
                            <a:schemeClr val="tx1"/>
                          </a:solidFill>
                          <a:latin typeface="+mn-lt"/>
                          <a:ea typeface="+mn-ea"/>
                          <a:cs typeface="+mn-cs"/>
                        </a:rPr>
                        <a:t>Отражение позиции автора исходного текста</a:t>
                      </a:r>
                      <a:endParaRPr lang="ru-RU" sz="1800" kern="1200" dirty="0">
                        <a:solidFill>
                          <a:schemeClr val="tx1"/>
                        </a:solidFill>
                        <a:latin typeface="+mn-lt"/>
                        <a:ea typeface="+mn-ea"/>
                        <a:cs typeface="+mn-cs"/>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60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9665">
                <a:tc rowSpan="2">
                  <a:txBody>
                    <a:bodyPr/>
                    <a:lstStyle/>
                    <a:p>
                      <a:endParaRPr lang="ru-RU" dirty="0"/>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800" kern="1200" dirty="0" smtClean="0">
                          <a:solidFill>
                            <a:schemeClr val="tx1"/>
                          </a:solidFill>
                          <a:latin typeface="+mn-lt"/>
                          <a:ea typeface="+mn-ea"/>
                          <a:cs typeface="+mn-cs"/>
                        </a:rPr>
                        <a:t>Экзаменуемый верно сформулировал позицию автора (рассказчика) исходно­го текста по прокомментированной проблеме.</a:t>
                      </a:r>
                    </a:p>
                    <a:p>
                      <a:r>
                        <a:rPr lang="ru-RU" sz="1800" kern="1200" dirty="0" smtClean="0">
                          <a:solidFill>
                            <a:schemeClr val="tx1"/>
                          </a:solidFill>
                          <a:latin typeface="+mn-lt"/>
                          <a:ea typeface="+mn-ea"/>
                          <a:cs typeface="+mn-cs"/>
                        </a:rPr>
                        <a:t>Фактических ошибок, связанных с пониманием позиции автора исходного текста, нет.</a:t>
                      </a:r>
                    </a:p>
                    <a:p>
                      <a:endParaRPr lang="ru-RU" dirty="0"/>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a:solidFill>
                            <a:srgbClr val="000000"/>
                          </a:solidFill>
                          <a:latin typeface="Times New Roman"/>
                          <a:ea typeface="Times New Roman"/>
                        </a:rPr>
                        <a:t>1</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5685">
                <a:tc vMerge="1">
                  <a:txBody>
                    <a:bodyPr/>
                    <a:lstStyle/>
                    <a:p>
                      <a:endParaRPr lang="ru-RU"/>
                    </a:p>
                  </a:txBody>
                  <a:tcPr/>
                </a:tc>
                <a:tc>
                  <a:txBody>
                    <a:bodyPr/>
                    <a:lstStyle/>
                    <a:p>
                      <a:r>
                        <a:rPr lang="ru-RU" sz="1800" kern="1200" dirty="0" smtClean="0">
                          <a:solidFill>
                            <a:schemeClr val="tx1"/>
                          </a:solidFill>
                          <a:latin typeface="+mn-lt"/>
                          <a:ea typeface="+mn-ea"/>
                          <a:cs typeface="+mn-cs"/>
                        </a:rPr>
                        <a:t>Позиция автора исходного текста экзаменуемым сформулирована неверно,</a:t>
                      </a:r>
                    </a:p>
                    <a:p>
                      <a:r>
                        <a:rPr lang="ru-RU" sz="1800" b="1" kern="1200" dirty="0" smtClean="0">
                          <a:solidFill>
                            <a:schemeClr val="tx1"/>
                          </a:solidFill>
                          <a:latin typeface="+mn-lt"/>
                          <a:ea typeface="+mn-ea"/>
                          <a:cs typeface="+mn-cs"/>
                        </a:rPr>
                        <a:t>или</a:t>
                      </a:r>
                    </a:p>
                    <a:p>
                      <a:r>
                        <a:rPr lang="ru-RU" sz="1800" u="sng" kern="1200" dirty="0" smtClean="0">
                          <a:solidFill>
                            <a:schemeClr val="tx1"/>
                          </a:solidFill>
                          <a:latin typeface="+mn-lt"/>
                          <a:ea typeface="+mn-ea"/>
                          <a:cs typeface="+mn-cs"/>
                        </a:rPr>
                        <a:t>позиция автора исходного текста не сформулирована.</a:t>
                      </a:r>
                      <a:endParaRPr lang="ru-RU" sz="1800" kern="1200" dirty="0" smtClean="0">
                        <a:solidFill>
                          <a:schemeClr val="tx1"/>
                        </a:solidFill>
                        <a:latin typeface="+mn-lt"/>
                        <a:ea typeface="+mn-ea"/>
                        <a:cs typeface="+mn-cs"/>
                      </a:endParaRPr>
                    </a:p>
                    <a:p>
                      <a:endParaRPr lang="ru-RU" dirty="0"/>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a:solidFill>
                            <a:srgbClr val="000000"/>
                          </a:solidFill>
                          <a:latin typeface="Times New Roman"/>
                          <a:ea typeface="Times New Roman"/>
                        </a:rPr>
                        <a:t>0</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pull dir="l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06" y="71414"/>
            <a:ext cx="8929718" cy="6929486"/>
          </a:xfrm>
        </p:spPr>
        <p:txBody>
          <a:bodyPr>
            <a:normAutofit fontScale="55000" lnSpcReduction="20000"/>
          </a:bodyPr>
          <a:lstStyle/>
          <a:p>
            <a:pPr marL="144000" indent="252000" algn="just">
              <a:lnSpc>
                <a:spcPct val="120000"/>
              </a:lnSpc>
              <a:spcBef>
                <a:spcPts val="0"/>
              </a:spcBef>
              <a:spcAft>
                <a:spcPts val="600"/>
              </a:spcAft>
            </a:pPr>
            <a:r>
              <a:rPr lang="ru-RU" dirty="0" smtClean="0"/>
              <a:t>Я согласен с позицией автора и тоже считаю: война —это бездушная и разрушительная </a:t>
            </a:r>
            <a:r>
              <a:rPr lang="ru-RU" dirty="0" smtClean="0"/>
              <a:t>сила</a:t>
            </a:r>
            <a:r>
              <a:rPr lang="ru-RU" dirty="0" smtClean="0"/>
              <a:t>, которая лишает человеческие отношения красоты и гармонии.</a:t>
            </a:r>
          </a:p>
          <a:p>
            <a:pPr marL="144000" indent="252000" algn="just">
              <a:lnSpc>
                <a:spcPct val="120000"/>
              </a:lnSpc>
              <a:spcBef>
                <a:spcPts val="0"/>
              </a:spcBef>
              <a:spcAft>
                <a:spcPts val="600"/>
              </a:spcAft>
            </a:pPr>
            <a:r>
              <a:rPr lang="ru-RU" dirty="0" smtClean="0"/>
              <a:t>В доказательство справедливости всего вышесказанного приведу следующий литератур­ный пример. Вспомним роман Л.Н. Толстого «Война и мир». Попав в плен, Пьер Безухов стано­вится свидетелем того, как французы хладнокровно расстреливают русских детей и стариков. Причем делают это не из чувства ненависти и мести, а просто выполняя приказ командования. Безумие войны способно лишить людей их лучших качеств - сострадания и гуманности. После увиденного Пьер теряет веру в разумность мироустройства. </a:t>
            </a:r>
            <a:r>
              <a:rPr lang="ru-RU" dirty="0" smtClean="0"/>
              <a:t>Мир </a:t>
            </a:r>
            <a:r>
              <a:rPr lang="ru-RU" dirty="0" smtClean="0"/>
              <a:t>вокруг кажется герою «кучей бессмысленного сора», смысл жизни им утерян.</a:t>
            </a:r>
          </a:p>
          <a:p>
            <a:pPr marL="144000" indent="252000" algn="just">
              <a:lnSpc>
                <a:spcPct val="120000"/>
              </a:lnSpc>
              <a:spcBef>
                <a:spcPts val="0"/>
              </a:spcBef>
              <a:spcAft>
                <a:spcPts val="600"/>
              </a:spcAft>
            </a:pPr>
            <a:r>
              <a:rPr lang="ru-RU" dirty="0" smtClean="0"/>
              <a:t>Приведу еще один пример из русской литературы, который показывает: военные события калечат судьбы людей, приводят к разрушению многолетней человеческой дружбы. В романе М.А. Шолохова «Тихий Дон» дружившие с детства Григорий Мелехов и Мишка Кошевой в го­ды революции и гражданской войны становятся непримиримыми идейными врагами. Кошевой лично расстреливает Петра, родного брата Григория Мелехова, восставшего вместе с другими казаками против большевиков. Так гражданская война разделяет некогда единый народ на </a:t>
            </a:r>
            <a:r>
              <a:rPr lang="ru-RU" dirty="0" smtClean="0"/>
              <a:t>враждующие </a:t>
            </a:r>
            <a:r>
              <a:rPr lang="ru-RU" dirty="0" smtClean="0"/>
              <a:t>станы, непримиримо отстаивающие свою классовую правду.</a:t>
            </a:r>
          </a:p>
          <a:p>
            <a:pPr marL="144000" indent="252000" algn="just">
              <a:lnSpc>
                <a:spcPct val="120000"/>
              </a:lnSpc>
              <a:spcBef>
                <a:spcPts val="0"/>
              </a:spcBef>
              <a:spcAft>
                <a:spcPts val="600"/>
              </a:spcAft>
            </a:pPr>
            <a:r>
              <a:rPr lang="ru-RU" dirty="0" smtClean="0"/>
              <a:t>Подводя итог всему вышесказанному, хочу сделать вывод о противоестественности крова­вых распрей в человеческих взаимоотношениях и призвать людей всего мира прекратить войны. Иначе непрекращающиеся военные конфликты закончатся только тогда, когда умрет последний человек и убивать будет некого. Так не хочется, чтобы люди истребили самих себя.</a:t>
            </a:r>
          </a:p>
          <a:p>
            <a:endParaRPr lang="ru-RU" dirty="0"/>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одержимое 4"/>
          <p:cNvGraphicFramePr>
            <a:graphicFrameLocks/>
          </p:cNvGraphicFramePr>
          <p:nvPr/>
        </p:nvGraphicFramePr>
        <p:xfrm>
          <a:off x="285720" y="181991"/>
          <a:ext cx="8501122" cy="6604595"/>
        </p:xfrm>
        <a:graphic>
          <a:graphicData uri="http://schemas.openxmlformats.org/drawingml/2006/table">
            <a:tbl>
              <a:tblPr/>
              <a:tblGrid>
                <a:gridCol w="413222"/>
                <a:gridCol w="7703306"/>
                <a:gridCol w="384594"/>
              </a:tblGrid>
              <a:tr h="350175">
                <a:tc>
                  <a:txBody>
                    <a:bodyPr/>
                    <a:lstStyle/>
                    <a:p>
                      <a:r>
                        <a:rPr lang="ru-RU" dirty="0" smtClean="0"/>
                        <a:t>К4</a:t>
                      </a:r>
                      <a:endParaRPr lang="ru-RU" dirty="0"/>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tx1"/>
                          </a:solidFill>
                          <a:latin typeface="+mn-lt"/>
                          <a:ea typeface="+mn-ea"/>
                          <a:cs typeface="+mn-cs"/>
                        </a:rPr>
                        <a:t>Аргументация экзаменуемым собственного мнения по проблеме</a:t>
                      </a:r>
                      <a:endParaRPr lang="ru-RU" dirty="0"/>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6893">
                <a:tc rowSpan="4">
                  <a:txBody>
                    <a:bodyPr/>
                    <a:lstStyle/>
                    <a:p>
                      <a:pPr marL="3175">
                        <a:spcAft>
                          <a:spcPts val="0"/>
                        </a:spcAft>
                      </a:pPr>
                      <a:endParaRPr lang="ru-RU" sz="18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1800" kern="1200" dirty="0" smtClean="0">
                          <a:solidFill>
                            <a:schemeClr val="tx1"/>
                          </a:solidFill>
                          <a:latin typeface="+mn-lt"/>
                          <a:ea typeface="+mn-ea"/>
                          <a:cs typeface="+mn-cs"/>
                        </a:rPr>
                        <a:t>Экзаменуемый выразил своё мнение по сформулированной им проблеме, поставленной автором текста (согласившись или не согласившись с позицией автора), аргументировал его </a:t>
                      </a:r>
                      <a:r>
                        <a:rPr lang="ru-RU" sz="1800" b="1" kern="1200" dirty="0" smtClean="0">
                          <a:solidFill>
                            <a:schemeClr val="tx1"/>
                          </a:solidFill>
                          <a:latin typeface="+mn-lt"/>
                          <a:ea typeface="+mn-ea"/>
                          <a:cs typeface="+mn-cs"/>
                        </a:rPr>
                        <a:t>(привёл не менее 2-х аргументов, один из которых взят из художественной, публицистической или научной литературы).</a:t>
                      </a:r>
                      <a:endParaRPr lang="ru-RU" sz="1800" kern="1200" dirty="0">
                        <a:solidFill>
                          <a:schemeClr val="tx1"/>
                        </a:solidFill>
                        <a:latin typeface="+mn-lt"/>
                        <a:ea typeface="+mn-ea"/>
                        <a:cs typeface="+mn-cs"/>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Times New Roman"/>
                          <a:ea typeface="Times New Roman"/>
                        </a:rPr>
                        <a:t>3</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3597">
                <a:tc vMerge="1">
                  <a:txBody>
                    <a:bodyPr/>
                    <a:lstStyle/>
                    <a:p>
                      <a:endParaRPr lang="ru-RU"/>
                    </a:p>
                  </a:txBody>
                  <a:tcPr/>
                </a:tc>
                <a:tc>
                  <a:txBody>
                    <a:bodyPr/>
                    <a:lstStyle/>
                    <a:p>
                      <a:r>
                        <a:rPr lang="ru-RU" sz="1800" kern="1200" dirty="0" smtClean="0">
                          <a:solidFill>
                            <a:schemeClr val="tx1"/>
                          </a:solidFill>
                          <a:latin typeface="+mn-lt"/>
                          <a:ea typeface="+mn-ea"/>
                          <a:cs typeface="+mn-cs"/>
                        </a:rPr>
                        <a:t>Экзаменуемый выразил своё мнение по сформулированной им проблеме, по­ставленной автором текста (согласившись или не согласившись с позицией автора), аргументировал его (привёл </a:t>
                      </a:r>
                      <a:r>
                        <a:rPr lang="ru-RU" sz="1800" b="1" kern="1200" dirty="0" smtClean="0">
                          <a:solidFill>
                            <a:schemeClr val="tx1"/>
                          </a:solidFill>
                          <a:latin typeface="+mn-lt"/>
                          <a:ea typeface="+mn-ea"/>
                          <a:cs typeface="+mn-cs"/>
                        </a:rPr>
                        <a:t>не менее 2-х </a:t>
                      </a:r>
                      <a:r>
                        <a:rPr lang="ru-RU" sz="1800" kern="1200" dirty="0" smtClean="0">
                          <a:solidFill>
                            <a:schemeClr val="tx1"/>
                          </a:solidFill>
                          <a:latin typeface="+mn-lt"/>
                          <a:ea typeface="+mn-ea"/>
                          <a:cs typeface="+mn-cs"/>
                        </a:rPr>
                        <a:t>аргументов, опираясь на знания, жизненный опыт), или</a:t>
                      </a:r>
                    </a:p>
                    <a:p>
                      <a:r>
                        <a:rPr lang="ru-RU" sz="1800" b="1" kern="1200" dirty="0" smtClean="0">
                          <a:solidFill>
                            <a:schemeClr val="tx1"/>
                          </a:solidFill>
                          <a:latin typeface="+mn-lt"/>
                          <a:ea typeface="+mn-ea"/>
                          <a:cs typeface="+mn-cs"/>
                        </a:rPr>
                        <a:t>привёл только 1 аргумент из художественной, публицистической или на-</a:t>
                      </a:r>
                      <a:br>
                        <a:rPr lang="ru-RU" sz="1800" b="1" kern="1200" dirty="0" smtClean="0">
                          <a:solidFill>
                            <a:schemeClr val="tx1"/>
                          </a:solidFill>
                          <a:latin typeface="+mn-lt"/>
                          <a:ea typeface="+mn-ea"/>
                          <a:cs typeface="+mn-cs"/>
                        </a:rPr>
                      </a:br>
                      <a:r>
                        <a:rPr lang="ru-RU" sz="1800" b="1" u="sng" kern="1200" dirty="0" err="1" smtClean="0">
                          <a:solidFill>
                            <a:schemeClr val="tx1"/>
                          </a:solidFill>
                          <a:latin typeface="+mn-lt"/>
                          <a:ea typeface="+mn-ea"/>
                          <a:cs typeface="+mn-cs"/>
                        </a:rPr>
                        <a:t>учной</a:t>
                      </a:r>
                      <a:r>
                        <a:rPr lang="ru-RU" sz="1800" b="1" u="sng" kern="1200" dirty="0" smtClean="0">
                          <a:solidFill>
                            <a:schemeClr val="tx1"/>
                          </a:solidFill>
                          <a:latin typeface="+mn-lt"/>
                          <a:ea typeface="+mn-ea"/>
                          <a:cs typeface="+mn-cs"/>
                        </a:rPr>
                        <a:t> литературы.</a:t>
                      </a:r>
                      <a:endParaRPr lang="ru-RU" sz="1800" kern="1200" dirty="0">
                        <a:solidFill>
                          <a:schemeClr val="tx1"/>
                        </a:solidFill>
                        <a:latin typeface="+mn-lt"/>
                        <a:ea typeface="+mn-ea"/>
                        <a:cs typeface="+mn-cs"/>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Times New Roman"/>
                          <a:ea typeface="Times New Roman"/>
                        </a:rPr>
                        <a:t>2</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39077">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latin typeface="+mn-lt"/>
                          <a:ea typeface="+mn-ea"/>
                          <a:cs typeface="+mn-cs"/>
                        </a:rPr>
                        <a:t>Экзаменуемый выразил своё мнение по сформулированной им проблеме, по­ставленной автором текста (согласившись или не согласившись с позицией автора), аргументировал его (привёл 1 аргумент), опираясь на знания, жиз­ненный опыт.</a:t>
                      </a:r>
                      <a:endParaRPr lang="ru-RU" sz="1800" kern="1200" dirty="0">
                        <a:solidFill>
                          <a:schemeClr val="tx1"/>
                        </a:solidFill>
                        <a:latin typeface="+mn-lt"/>
                        <a:ea typeface="+mn-ea"/>
                        <a:cs typeface="+mn-cs"/>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Times New Roman"/>
                          <a:ea typeface="Times New Roman"/>
                        </a:rPr>
                        <a:t>1</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82530">
                <a:tc vMerge="1">
                  <a:txBody>
                    <a:bodyPr/>
                    <a:lstStyle/>
                    <a:p>
                      <a:endParaRPr lang="ru-RU"/>
                    </a:p>
                  </a:txBody>
                  <a:tcPr/>
                </a:tc>
                <a:tc>
                  <a:txBody>
                    <a:bodyPr/>
                    <a:lstStyle/>
                    <a:p>
                      <a:r>
                        <a:rPr lang="ru-RU" sz="1800" kern="1200" dirty="0" smtClean="0">
                          <a:solidFill>
                            <a:schemeClr val="tx1"/>
                          </a:solidFill>
                          <a:latin typeface="+mn-lt"/>
                          <a:ea typeface="+mn-ea"/>
                          <a:cs typeface="+mn-cs"/>
                        </a:rPr>
                        <a:t>Экзаменуемый сформулировал своё мнение по проблеме, поставленной авто­ром текста (согласившись или не согласившись с позицией автора), </a:t>
                      </a:r>
                      <a:r>
                        <a:rPr lang="ru-RU" sz="1800" b="1" kern="1200" dirty="0" smtClean="0">
                          <a:solidFill>
                            <a:schemeClr val="tx1"/>
                          </a:solidFill>
                          <a:latin typeface="+mn-lt"/>
                          <a:ea typeface="+mn-ea"/>
                          <a:cs typeface="+mn-cs"/>
                        </a:rPr>
                        <a:t>но не привёл аргументов, или</a:t>
                      </a:r>
                      <a:endParaRPr lang="ru-RU" sz="1800" kern="1200" dirty="0" smtClean="0">
                        <a:solidFill>
                          <a:schemeClr val="tx1"/>
                        </a:solidFill>
                        <a:latin typeface="+mn-lt"/>
                        <a:ea typeface="+mn-ea"/>
                        <a:cs typeface="+mn-cs"/>
                      </a:endParaRPr>
                    </a:p>
                    <a:p>
                      <a:r>
                        <a:rPr lang="ru-RU" sz="1800" kern="1200" dirty="0" smtClean="0">
                          <a:solidFill>
                            <a:schemeClr val="tx1"/>
                          </a:solidFill>
                          <a:latin typeface="+mn-lt"/>
                          <a:ea typeface="+mn-ea"/>
                          <a:cs typeface="+mn-cs"/>
                        </a:rPr>
                        <a:t>мнение экзаменуемого заявлено лишь формально (например: «Я согласен / не согласен с автором»), или мнение экзаменуемого вообще не отражено в работе.</a:t>
                      </a:r>
                      <a:endParaRPr lang="ru-RU" sz="1800" kern="1200" dirty="0">
                        <a:solidFill>
                          <a:schemeClr val="tx1"/>
                        </a:solidFill>
                        <a:latin typeface="+mn-lt"/>
                        <a:ea typeface="+mn-ea"/>
                        <a:cs typeface="+mn-cs"/>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Times New Roman"/>
                          <a:ea typeface="Times New Roman"/>
                        </a:rPr>
                        <a:t>0</a:t>
                      </a:r>
                      <a:endParaRPr lang="ru-RU" sz="1600" dirty="0">
                        <a:latin typeface="Times New Roman"/>
                        <a:ea typeface="Times New Roman"/>
                      </a:endParaRPr>
                    </a:p>
                  </a:txBody>
                  <a:tcPr marL="18686" marR="186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3" y="214290"/>
          <a:ext cx="8929716" cy="6520142"/>
        </p:xfrm>
        <a:graphic>
          <a:graphicData uri="http://schemas.openxmlformats.org/drawingml/2006/table">
            <a:tbl>
              <a:tblPr/>
              <a:tblGrid>
                <a:gridCol w="428627"/>
                <a:gridCol w="7842371"/>
                <a:gridCol w="438426"/>
                <a:gridCol w="220292"/>
              </a:tblGrid>
              <a:tr h="367154">
                <a:tc>
                  <a:txBody>
                    <a:bodyPr/>
                    <a:lstStyle/>
                    <a:p>
                      <a:pPr marL="45720">
                        <a:spcAft>
                          <a:spcPts val="0"/>
                        </a:spcAft>
                      </a:pPr>
                      <a:r>
                        <a:rPr lang="ru-RU" sz="1800" dirty="0">
                          <a:solidFill>
                            <a:srgbClr val="000000"/>
                          </a:solidFill>
                          <a:latin typeface="Times New Roman"/>
                          <a:ea typeface="Times New Roman"/>
                        </a:rPr>
                        <a:t>№</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75690">
                        <a:spcAft>
                          <a:spcPts val="0"/>
                        </a:spcAft>
                      </a:pPr>
                      <a:r>
                        <a:rPr lang="ru-RU" sz="1800" spc="15" dirty="0">
                          <a:solidFill>
                            <a:srgbClr val="000000"/>
                          </a:solidFill>
                          <a:latin typeface="Times New Roman"/>
                          <a:ea typeface="Times New Roman"/>
                        </a:rPr>
                        <a:t>Критерии оценивания ответа на задание С1</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75690">
                        <a:spcAft>
                          <a:spcPts val="0"/>
                        </a:spcAft>
                      </a:pPr>
                      <a:r>
                        <a:rPr lang="ru-RU" sz="1800" dirty="0" smtClean="0">
                          <a:latin typeface="Arial"/>
                          <a:ea typeface="Times New Roman"/>
                        </a:rPr>
                        <a:t>Б</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10">
                  <a:txBody>
                    <a:bodyPr/>
                    <a:lstStyle/>
                    <a:p>
                      <a:pPr marL="3175">
                        <a:spcAft>
                          <a:spcPts val="0"/>
                        </a:spcAft>
                      </a:pPr>
                      <a:r>
                        <a:rPr lang="ru-RU" sz="500" spc="-105" dirty="0">
                          <a:solidFill>
                            <a:srgbClr val="000000"/>
                          </a:solidFill>
                          <a:latin typeface="Times New Roman"/>
                          <a:ea typeface="Times New Roman"/>
                        </a:rPr>
                        <a:t>Бал</a:t>
                      </a:r>
                      <a:endParaRPr lang="ru-RU" sz="400" dirty="0">
                        <a:latin typeface="Arial"/>
                        <a:ea typeface="Times New Roman"/>
                      </a:endParaRPr>
                    </a:p>
                    <a:p>
                      <a:pPr marL="3175">
                        <a:spcAft>
                          <a:spcPts val="0"/>
                        </a:spcAft>
                      </a:pPr>
                      <a:r>
                        <a:rPr lang="ru-RU" sz="200" strike="sngStrike" spc="25" dirty="0">
                          <a:solidFill>
                            <a:srgbClr val="000000"/>
                          </a:solidFill>
                          <a:latin typeface="Times New Roman"/>
                          <a:ea typeface="Times New Roman"/>
                        </a:rPr>
                        <a:t>.•</a:t>
                      </a:r>
                      <a:endParaRPr lang="ru-RU" sz="400" dirty="0">
                        <a:latin typeface="Arial"/>
                        <a:ea typeface="Times New Roman"/>
                      </a:endParaRPr>
                    </a:p>
                    <a:p>
                      <a:pPr marL="3175">
                        <a:lnSpc>
                          <a:spcPts val="5545"/>
                        </a:lnSpc>
                        <a:spcAft>
                          <a:spcPts val="0"/>
                        </a:spcAft>
                      </a:pPr>
                      <a:r>
                        <a:rPr lang="ru-RU" sz="500" dirty="0" smtClean="0">
                          <a:solidFill>
                            <a:srgbClr val="000000"/>
                          </a:solidFill>
                          <a:latin typeface="Times New Roman"/>
                          <a:ea typeface="Times New Roman"/>
                        </a:rPr>
                        <a:t>0</a:t>
                      </a:r>
                      <a:endParaRPr lang="ru-RU" sz="4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358776">
                <a:tc>
                  <a:txBody>
                    <a:bodyPr/>
                    <a:lstStyle/>
                    <a:p>
                      <a:pPr marL="36830">
                        <a:spcAft>
                          <a:spcPts val="0"/>
                        </a:spcAft>
                      </a:pPr>
                      <a:r>
                        <a:rPr lang="en-US" sz="1800" i="1">
                          <a:solidFill>
                            <a:srgbClr val="000000"/>
                          </a:solidFill>
                          <a:latin typeface="Times New Roman"/>
                          <a:ea typeface="Times New Roman"/>
                        </a:rPr>
                        <a:t>II</a:t>
                      </a:r>
                      <a:endParaRPr lang="ru-RU" sz="180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a:spcAft>
                          <a:spcPts val="0"/>
                        </a:spcAft>
                      </a:pPr>
                      <a:r>
                        <a:rPr lang="ru-RU" sz="1800" i="1" spc="5" dirty="0">
                          <a:solidFill>
                            <a:srgbClr val="000000"/>
                          </a:solidFill>
                          <a:latin typeface="Times New Roman"/>
                          <a:ea typeface="Times New Roman"/>
                        </a:rPr>
                        <a:t>Речевое оформление сочинения</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a:spcAft>
                          <a:spcPts val="0"/>
                        </a:spcAft>
                      </a:pP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599693">
                <a:tc>
                  <a:txBody>
                    <a:bodyPr/>
                    <a:lstStyle/>
                    <a:p>
                      <a:pPr>
                        <a:spcAft>
                          <a:spcPts val="0"/>
                        </a:spcAft>
                      </a:pPr>
                      <a:r>
                        <a:rPr lang="ru-RU" sz="1800" b="1" dirty="0" smtClean="0">
                          <a:latin typeface="Arial"/>
                          <a:ea typeface="Times New Roman"/>
                        </a:rPr>
                        <a:t>К5</a:t>
                      </a:r>
                      <a:endParaRPr lang="ru-RU" sz="1800" b="1"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indent="18415">
                        <a:lnSpc>
                          <a:spcPts val="1370"/>
                        </a:lnSpc>
                        <a:spcAft>
                          <a:spcPts val="0"/>
                        </a:spcAft>
                      </a:pPr>
                      <a:endParaRPr lang="ru-RU" sz="1800" b="1" dirty="0" smtClean="0">
                        <a:latin typeface="Times New Roman" pitchFamily="18" charset="0"/>
                        <a:ea typeface="Times New Roman"/>
                        <a:cs typeface="Times New Roman" pitchFamily="18" charset="0"/>
                      </a:endParaRPr>
                    </a:p>
                    <a:p>
                      <a:pPr marL="12065" indent="18415">
                        <a:lnSpc>
                          <a:spcPts val="1370"/>
                        </a:lnSpc>
                        <a:spcAft>
                          <a:spcPts val="0"/>
                        </a:spcAft>
                      </a:pPr>
                      <a:r>
                        <a:rPr lang="ru-RU" sz="1800" b="1" dirty="0" smtClean="0">
                          <a:latin typeface="Times New Roman" pitchFamily="18" charset="0"/>
                          <a:ea typeface="Times New Roman"/>
                          <a:cs typeface="Times New Roman" pitchFamily="18" charset="0"/>
                        </a:rPr>
                        <a:t>Смысловая цельность, речевая связность и последовательность изложения </a:t>
                      </a:r>
                      <a:endParaRPr lang="ru-RU" sz="1800" b="1" dirty="0">
                        <a:latin typeface="Times New Roman" pitchFamily="18" charset="0"/>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indent="18415">
                        <a:lnSpc>
                          <a:spcPts val="1370"/>
                        </a:lnSpc>
                        <a:spcAft>
                          <a:spcPts val="0"/>
                        </a:spcAft>
                      </a:pP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888955">
                <a:tc rowSpan="3">
                  <a:txBody>
                    <a:bodyPr/>
                    <a:lstStyle/>
                    <a:p>
                      <a:endParaRPr lang="ru-RU" dirty="0">
                        <a:latin typeface="Times New Roman" pitchFamily="18" charset="0"/>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indent="18415">
                        <a:lnSpc>
                          <a:spcPts val="1370"/>
                        </a:lnSpc>
                        <a:spcAft>
                          <a:spcPts val="0"/>
                        </a:spcAft>
                      </a:pPr>
                      <a:endParaRPr lang="ru-RU" sz="1800" spc="-20" dirty="0" smtClean="0">
                        <a:solidFill>
                          <a:srgbClr val="000000"/>
                        </a:solidFill>
                        <a:latin typeface="+mn-lt"/>
                        <a:ea typeface="Times New Roman"/>
                        <a:cs typeface="Times New Roman" pitchFamily="18" charset="0"/>
                      </a:endParaRPr>
                    </a:p>
                    <a:p>
                      <a:pPr marL="12065" indent="18415">
                        <a:lnSpc>
                          <a:spcPts val="1370"/>
                        </a:lnSpc>
                        <a:spcAft>
                          <a:spcPts val="0"/>
                        </a:spcAft>
                      </a:pPr>
                      <a:r>
                        <a:rPr lang="ru-RU" sz="1800" spc="-20" dirty="0" smtClean="0">
                          <a:solidFill>
                            <a:srgbClr val="000000"/>
                          </a:solidFill>
                          <a:latin typeface="+mn-lt"/>
                          <a:ea typeface="Times New Roman"/>
                          <a:cs typeface="Times New Roman" pitchFamily="18" charset="0"/>
                        </a:rPr>
                        <a:t>Работа экзаменуемого характеризуется смысловой цельностью, речевой связ­</a:t>
                      </a:r>
                      <a:r>
                        <a:rPr lang="ru-RU" sz="1800" spc="-15" dirty="0" smtClean="0">
                          <a:solidFill>
                            <a:srgbClr val="000000"/>
                          </a:solidFill>
                          <a:latin typeface="+mn-lt"/>
                          <a:ea typeface="Times New Roman"/>
                          <a:cs typeface="Times New Roman" pitchFamily="18" charset="0"/>
                        </a:rPr>
                        <a:t>ностью и последовательностью изложения: </a:t>
                      </a:r>
                      <a:r>
                        <a:rPr lang="ru-RU" sz="1800" spc="-45" dirty="0" smtClean="0">
                          <a:solidFill>
                            <a:srgbClr val="000000"/>
                          </a:solidFill>
                          <a:latin typeface="+mn-lt"/>
                          <a:ea typeface="Times New Roman"/>
                          <a:cs typeface="Times New Roman" pitchFamily="18" charset="0"/>
                        </a:rPr>
                        <a:t>- логические ошибки отсутствуют, последовательность изложения не нарушена; </a:t>
                      </a:r>
                      <a:r>
                        <a:rPr lang="ru-RU" sz="1800" spc="-10" dirty="0" smtClean="0">
                          <a:solidFill>
                            <a:srgbClr val="000000"/>
                          </a:solidFill>
                          <a:latin typeface="+mn-lt"/>
                          <a:ea typeface="Times New Roman"/>
                          <a:cs typeface="Times New Roman" pitchFamily="18" charset="0"/>
                        </a:rPr>
                        <a:t>- в работе нет нарушений абзацного членения текста.</a:t>
                      </a:r>
                      <a:endParaRPr lang="ru-RU" sz="1800" dirty="0">
                        <a:latin typeface="+mn-lt"/>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indent="18415" algn="ctr">
                        <a:lnSpc>
                          <a:spcPts val="1370"/>
                        </a:lnSpc>
                        <a:spcAft>
                          <a:spcPts val="0"/>
                        </a:spcAft>
                      </a:pPr>
                      <a:endParaRPr lang="ru-RU" sz="1800" dirty="0" smtClean="0">
                        <a:latin typeface="Arial"/>
                        <a:ea typeface="Times New Roman"/>
                      </a:endParaRPr>
                    </a:p>
                    <a:p>
                      <a:pPr marL="12065" indent="18415" algn="ctr">
                        <a:lnSpc>
                          <a:spcPts val="1370"/>
                        </a:lnSpc>
                        <a:spcAft>
                          <a:spcPts val="0"/>
                        </a:spcAft>
                      </a:pPr>
                      <a:endParaRPr lang="ru-RU" sz="1800" dirty="0" smtClean="0">
                        <a:latin typeface="Arial"/>
                        <a:ea typeface="Times New Roman"/>
                      </a:endParaRPr>
                    </a:p>
                    <a:p>
                      <a:pPr marL="12065" indent="18415" algn="ctr">
                        <a:lnSpc>
                          <a:spcPts val="1370"/>
                        </a:lnSpc>
                        <a:spcAft>
                          <a:spcPts val="0"/>
                        </a:spcAft>
                      </a:pPr>
                      <a:r>
                        <a:rPr lang="ru-RU" sz="1800" dirty="0" smtClean="0">
                          <a:latin typeface="Arial"/>
                          <a:ea typeface="Times New Roman"/>
                        </a:rPr>
                        <a:t>2</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642942">
                <a:tc vMerge="1">
                  <a:txBody>
                    <a:bodyPr/>
                    <a:lstStyle/>
                    <a:p>
                      <a:endParaRPr lang="ru-RU"/>
                    </a:p>
                  </a:txBody>
                  <a:tcPr/>
                </a:tc>
                <a:tc>
                  <a:txBody>
                    <a:bodyPr/>
                    <a:lstStyle/>
                    <a:p>
                      <a:pPr marL="12065" indent="18415">
                        <a:lnSpc>
                          <a:spcPts val="1370"/>
                        </a:lnSpc>
                        <a:spcAft>
                          <a:spcPts val="0"/>
                        </a:spcAft>
                      </a:pPr>
                      <a:endParaRPr lang="ru-RU" sz="1800" spc="-15" dirty="0" smtClean="0">
                        <a:solidFill>
                          <a:srgbClr val="000000"/>
                        </a:solidFill>
                        <a:latin typeface="+mn-lt"/>
                        <a:ea typeface="Times New Roman"/>
                        <a:cs typeface="Times New Roman" pitchFamily="18" charset="0"/>
                      </a:endParaRPr>
                    </a:p>
                    <a:p>
                      <a:pPr marL="12065" indent="18415">
                        <a:lnSpc>
                          <a:spcPts val="1370"/>
                        </a:lnSpc>
                        <a:spcAft>
                          <a:spcPts val="0"/>
                        </a:spcAft>
                      </a:pPr>
                      <a:r>
                        <a:rPr lang="ru-RU" sz="1800" spc="-15" dirty="0" smtClean="0">
                          <a:solidFill>
                            <a:srgbClr val="000000"/>
                          </a:solidFill>
                          <a:latin typeface="+mn-lt"/>
                          <a:ea typeface="Times New Roman"/>
                          <a:cs typeface="Times New Roman" pitchFamily="18" charset="0"/>
                        </a:rPr>
                        <a:t>Работа </a:t>
                      </a:r>
                      <a:r>
                        <a:rPr lang="ru-RU" sz="1800" spc="-15" dirty="0">
                          <a:solidFill>
                            <a:srgbClr val="000000"/>
                          </a:solidFill>
                          <a:latin typeface="+mn-lt"/>
                          <a:ea typeface="Times New Roman"/>
                          <a:cs typeface="Times New Roman" pitchFamily="18" charset="0"/>
                        </a:rPr>
                        <a:t>экзаменуемого характеризуется смысловой цельностью, связностью и последовательностью изложения, </a:t>
                      </a:r>
                      <a:r>
                        <a:rPr lang="ru-RU" sz="1800" spc="-35" dirty="0">
                          <a:solidFill>
                            <a:srgbClr val="000000"/>
                          </a:solidFill>
                          <a:latin typeface="+mn-lt"/>
                          <a:ea typeface="Times New Roman"/>
                          <a:cs typeface="Times New Roman" pitchFamily="18" charset="0"/>
                        </a:rPr>
                        <a:t>но </a:t>
                      </a:r>
                      <a:r>
                        <a:rPr lang="ru-RU" sz="1800" spc="-10" dirty="0">
                          <a:solidFill>
                            <a:srgbClr val="000000"/>
                          </a:solidFill>
                          <a:latin typeface="+mn-lt"/>
                          <a:ea typeface="Times New Roman"/>
                          <a:cs typeface="Times New Roman" pitchFamily="18" charset="0"/>
                        </a:rPr>
                        <a:t>допущена 1 логическая ошибка, </a:t>
                      </a:r>
                      <a:r>
                        <a:rPr lang="ru-RU" sz="1800" spc="20" dirty="0">
                          <a:solidFill>
                            <a:srgbClr val="000000"/>
                          </a:solidFill>
                          <a:latin typeface="+mn-lt"/>
                          <a:ea typeface="Times New Roman"/>
                          <a:cs typeface="Times New Roman" pitchFamily="18" charset="0"/>
                        </a:rPr>
                        <a:t>и/или </a:t>
                      </a:r>
                      <a:r>
                        <a:rPr lang="ru-RU" sz="1800" spc="-15" dirty="0">
                          <a:solidFill>
                            <a:srgbClr val="000000"/>
                          </a:solidFill>
                          <a:latin typeface="+mn-lt"/>
                          <a:ea typeface="Times New Roman"/>
                          <a:cs typeface="Times New Roman" pitchFamily="18" charset="0"/>
                        </a:rPr>
                        <a:t>в работе имеется 1 нарушение абзацного членения текста.</a:t>
                      </a:r>
                      <a:endParaRPr lang="ru-RU" sz="1800" dirty="0">
                        <a:latin typeface="+mn-lt"/>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2065" indent="18415" algn="r">
                        <a:lnSpc>
                          <a:spcPts val="1370"/>
                        </a:lnSpc>
                        <a:spcAft>
                          <a:spcPts val="0"/>
                        </a:spcAft>
                      </a:pPr>
                      <a:endParaRPr lang="ru-RU" sz="1800" dirty="0" smtClean="0">
                        <a:latin typeface="Arial"/>
                        <a:ea typeface="Times New Roman"/>
                      </a:endParaRPr>
                    </a:p>
                    <a:p>
                      <a:pPr marL="12065" indent="18415" algn="r">
                        <a:lnSpc>
                          <a:spcPts val="1370"/>
                        </a:lnSpc>
                        <a:spcAft>
                          <a:spcPts val="0"/>
                        </a:spcAft>
                      </a:pPr>
                      <a:endParaRPr lang="ru-RU" sz="1800" dirty="0" smtClean="0">
                        <a:latin typeface="Arial"/>
                        <a:ea typeface="Times New Roman"/>
                      </a:endParaRPr>
                    </a:p>
                    <a:p>
                      <a:pPr marL="12065" indent="18415" algn="r">
                        <a:lnSpc>
                          <a:spcPts val="1370"/>
                        </a:lnSpc>
                        <a:spcAft>
                          <a:spcPts val="0"/>
                        </a:spcAft>
                      </a:pPr>
                      <a:r>
                        <a:rPr lang="ru-RU" sz="1800" dirty="0" smtClean="0">
                          <a:latin typeface="Arial"/>
                          <a:ea typeface="Times New Roman"/>
                        </a:rPr>
                        <a:t>1</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766698">
                <a:tc vMerge="1">
                  <a:txBody>
                    <a:bodyPr/>
                    <a:lstStyle/>
                    <a:p>
                      <a:endParaRPr lang="ru-RU"/>
                    </a:p>
                  </a:txBody>
                  <a:tcPr/>
                </a:tc>
                <a:tc>
                  <a:txBody>
                    <a:bodyPr/>
                    <a:lstStyle/>
                    <a:p>
                      <a:pPr marL="8890" marR="481330" indent="8890">
                        <a:lnSpc>
                          <a:spcPts val="1370"/>
                        </a:lnSpc>
                        <a:spcAft>
                          <a:spcPts val="0"/>
                        </a:spcAft>
                      </a:pPr>
                      <a:endParaRPr lang="ru-RU" sz="1800" spc="-20" dirty="0" smtClean="0">
                        <a:solidFill>
                          <a:srgbClr val="000000"/>
                        </a:solidFill>
                        <a:latin typeface="+mn-lt"/>
                        <a:ea typeface="Times New Roman"/>
                        <a:cs typeface="Times New Roman" pitchFamily="18" charset="0"/>
                      </a:endParaRPr>
                    </a:p>
                    <a:p>
                      <a:pPr marL="8890" marR="481330" indent="8890">
                        <a:lnSpc>
                          <a:spcPts val="1370"/>
                        </a:lnSpc>
                        <a:spcAft>
                          <a:spcPts val="0"/>
                        </a:spcAft>
                      </a:pPr>
                      <a:r>
                        <a:rPr lang="ru-RU" sz="1800" spc="-20" dirty="0" smtClean="0">
                          <a:solidFill>
                            <a:srgbClr val="000000"/>
                          </a:solidFill>
                          <a:latin typeface="+mn-lt"/>
                          <a:ea typeface="Times New Roman"/>
                          <a:cs typeface="Times New Roman" pitchFamily="18" charset="0"/>
                        </a:rPr>
                        <a:t>В </a:t>
                      </a:r>
                      <a:r>
                        <a:rPr lang="ru-RU" sz="1800" spc="-20" dirty="0">
                          <a:solidFill>
                            <a:srgbClr val="000000"/>
                          </a:solidFill>
                          <a:latin typeface="+mn-lt"/>
                          <a:ea typeface="Times New Roman"/>
                          <a:cs typeface="Times New Roman" pitchFamily="18" charset="0"/>
                        </a:rPr>
                        <a:t>работе экзаменуемого просматривается коммуникативный замысел, </a:t>
                      </a:r>
                      <a:r>
                        <a:rPr lang="ru-RU" sz="1800" spc="-25" dirty="0">
                          <a:solidFill>
                            <a:srgbClr val="000000"/>
                          </a:solidFill>
                          <a:latin typeface="+mn-lt"/>
                          <a:ea typeface="Times New Roman"/>
                          <a:cs typeface="Times New Roman" pitchFamily="18" charset="0"/>
                        </a:rPr>
                        <a:t>но </a:t>
                      </a:r>
                      <a:r>
                        <a:rPr lang="ru-RU" sz="1800" spc="-10" dirty="0">
                          <a:solidFill>
                            <a:srgbClr val="000000"/>
                          </a:solidFill>
                          <a:latin typeface="+mn-lt"/>
                          <a:ea typeface="Times New Roman"/>
                          <a:cs typeface="Times New Roman" pitchFamily="18" charset="0"/>
                        </a:rPr>
                        <a:t>допущено более 1 логической ошибки, </a:t>
                      </a:r>
                      <a:r>
                        <a:rPr lang="ru-RU" sz="1800" spc="25" dirty="0">
                          <a:solidFill>
                            <a:srgbClr val="000000"/>
                          </a:solidFill>
                          <a:latin typeface="+mn-lt"/>
                          <a:ea typeface="Times New Roman"/>
                          <a:cs typeface="Times New Roman" pitchFamily="18" charset="0"/>
                        </a:rPr>
                        <a:t>и/или </a:t>
                      </a:r>
                      <a:r>
                        <a:rPr lang="ru-RU" sz="1800" spc="-15" dirty="0">
                          <a:solidFill>
                            <a:srgbClr val="000000"/>
                          </a:solidFill>
                          <a:latin typeface="+mn-lt"/>
                          <a:ea typeface="Times New Roman"/>
                          <a:cs typeface="Times New Roman" pitchFamily="18" charset="0"/>
                        </a:rPr>
                        <a:t>имеется 2 случая нарушения абзацного членения текста.</a:t>
                      </a:r>
                      <a:endParaRPr lang="ru-RU" sz="1800" dirty="0">
                        <a:latin typeface="+mn-lt"/>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890" marR="481330" indent="8890" algn="r">
                        <a:lnSpc>
                          <a:spcPts val="1370"/>
                        </a:lnSpc>
                        <a:spcAft>
                          <a:spcPts val="0"/>
                        </a:spcAft>
                      </a:pPr>
                      <a:endParaRPr lang="ru-RU" sz="1800" dirty="0" smtClean="0">
                        <a:latin typeface="Arial"/>
                        <a:ea typeface="Times New Roman"/>
                      </a:endParaRPr>
                    </a:p>
                    <a:p>
                      <a:pPr marL="8890" marR="481330" indent="8890" algn="r">
                        <a:lnSpc>
                          <a:spcPts val="1370"/>
                        </a:lnSpc>
                        <a:spcAft>
                          <a:spcPts val="0"/>
                        </a:spcAft>
                      </a:pPr>
                      <a:r>
                        <a:rPr lang="ru-RU" sz="1800" dirty="0" smtClean="0">
                          <a:latin typeface="Arial"/>
                          <a:ea typeface="Times New Roman"/>
                        </a:rPr>
                        <a:t>0</a:t>
                      </a:r>
                    </a:p>
                    <a:p>
                      <a:pPr marL="8890" marR="481330" indent="8890" algn="r">
                        <a:lnSpc>
                          <a:spcPts val="1370"/>
                        </a:lnSpc>
                        <a:spcAft>
                          <a:spcPts val="0"/>
                        </a:spcAft>
                      </a:pPr>
                      <a:r>
                        <a:rPr lang="ru-RU" sz="1800" dirty="0" smtClean="0">
                          <a:latin typeface="Arial"/>
                          <a:ea typeface="Times New Roman"/>
                        </a:rPr>
                        <a:t> </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383349">
                <a:tc rowSpan="4">
                  <a:txBody>
                    <a:bodyPr/>
                    <a:lstStyle/>
                    <a:p>
                      <a:r>
                        <a:rPr lang="ru-RU" sz="2400" dirty="0" smtClean="0">
                          <a:latin typeface="Times New Roman" pitchFamily="18" charset="0"/>
                          <a:cs typeface="Times New Roman" pitchFamily="18" charset="0"/>
                        </a:rPr>
                        <a:t>К6</a:t>
                      </a:r>
                      <a:endParaRPr lang="ru-RU" sz="2400" dirty="0">
                        <a:latin typeface="Times New Roman" pitchFamily="18" charset="0"/>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890" marR="481330" indent="8890">
                        <a:lnSpc>
                          <a:spcPts val="1370"/>
                        </a:lnSpc>
                        <a:spcAft>
                          <a:spcPts val="0"/>
                        </a:spcAft>
                      </a:pPr>
                      <a:endParaRPr lang="ru-RU" sz="1800" b="1" kern="1200" dirty="0" smtClean="0">
                        <a:solidFill>
                          <a:schemeClr val="tx1"/>
                        </a:solidFill>
                        <a:latin typeface="Times New Roman" pitchFamily="18" charset="0"/>
                        <a:ea typeface="+mn-ea"/>
                        <a:cs typeface="Times New Roman" pitchFamily="18" charset="0"/>
                      </a:endParaRPr>
                    </a:p>
                    <a:p>
                      <a:pPr marL="8890" marR="481330" indent="8890">
                        <a:lnSpc>
                          <a:spcPts val="1370"/>
                        </a:lnSpc>
                        <a:spcAft>
                          <a:spcPts val="0"/>
                        </a:spcAft>
                      </a:pPr>
                      <a:r>
                        <a:rPr lang="ru-RU" sz="1800" b="1" kern="1200" dirty="0" smtClean="0">
                          <a:solidFill>
                            <a:schemeClr val="tx1"/>
                          </a:solidFill>
                          <a:latin typeface="Times New Roman" pitchFamily="18" charset="0"/>
                          <a:ea typeface="+mn-ea"/>
                          <a:cs typeface="Times New Roman" pitchFamily="18" charset="0"/>
                        </a:rPr>
                        <a:t>Точность и выразительность речи</a:t>
                      </a:r>
                      <a:endParaRPr lang="ru-RU" sz="1800" b="1" dirty="0">
                        <a:latin typeface="Times New Roman" pitchFamily="18" charset="0"/>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890" marR="481330" indent="8890" algn="r">
                        <a:lnSpc>
                          <a:spcPts val="1370"/>
                        </a:lnSpc>
                        <a:spcAft>
                          <a:spcPts val="0"/>
                        </a:spcAft>
                      </a:pP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766698">
                <a:tc vMerge="1">
                  <a:txBody>
                    <a:bodyPr/>
                    <a:lstStyle/>
                    <a:p>
                      <a:endParaRPr lang="ru-RU"/>
                    </a:p>
                  </a:txBody>
                  <a:tcPr/>
                </a:tc>
                <a:tc>
                  <a:txBody>
                    <a:bodyPr/>
                    <a:lstStyle/>
                    <a:p>
                      <a:pPr marL="8890" marR="481330" indent="8890">
                        <a:lnSpc>
                          <a:spcPts val="1370"/>
                        </a:lnSpc>
                        <a:spcAft>
                          <a:spcPts val="0"/>
                        </a:spcAft>
                      </a:pPr>
                      <a:endParaRPr lang="ru-RU" sz="1800" kern="1200" dirty="0" smtClean="0">
                        <a:solidFill>
                          <a:schemeClr val="tx1"/>
                        </a:solidFill>
                        <a:latin typeface="+mn-lt"/>
                        <a:ea typeface="+mn-ea"/>
                        <a:cs typeface="Times New Roman" pitchFamily="18" charset="0"/>
                      </a:endParaRPr>
                    </a:p>
                    <a:p>
                      <a:pPr marL="8890" marR="481330" indent="8890">
                        <a:lnSpc>
                          <a:spcPts val="1370"/>
                        </a:lnSpc>
                        <a:spcAft>
                          <a:spcPts val="0"/>
                        </a:spcAft>
                      </a:pPr>
                      <a:r>
                        <a:rPr lang="ru-RU" sz="1800" kern="1200" dirty="0" smtClean="0">
                          <a:solidFill>
                            <a:schemeClr val="tx1"/>
                          </a:solidFill>
                          <a:latin typeface="+mn-lt"/>
                          <a:ea typeface="+mn-ea"/>
                          <a:cs typeface="Times New Roman" pitchFamily="18" charset="0"/>
                        </a:rPr>
                        <a:t>Работа экзаменуемого характеризуется точностью выражения мысли, разно­образием грамматического строя речи. *Высший балл по этому критерию экзаменуемый получает только в случае, если высший балл получен по критерию К10</a:t>
                      </a:r>
                      <a:endParaRPr lang="ru-RU" sz="1800" b="1" dirty="0">
                        <a:latin typeface="+mn-lt"/>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890" marR="481330" indent="8890" algn="r">
                        <a:lnSpc>
                          <a:spcPts val="1370"/>
                        </a:lnSpc>
                        <a:spcAft>
                          <a:spcPts val="0"/>
                        </a:spcAft>
                      </a:pPr>
                      <a:endParaRPr lang="ru-RU" sz="1800" dirty="0" smtClean="0">
                        <a:latin typeface="Arial"/>
                        <a:ea typeface="Times New Roman"/>
                      </a:endParaRPr>
                    </a:p>
                    <a:p>
                      <a:pPr marL="8890" marR="481330" indent="8890" algn="r">
                        <a:lnSpc>
                          <a:spcPts val="1370"/>
                        </a:lnSpc>
                        <a:spcAft>
                          <a:spcPts val="0"/>
                        </a:spcAft>
                      </a:pPr>
                      <a:r>
                        <a:rPr lang="ru-RU" sz="1800" dirty="0" smtClean="0">
                          <a:latin typeface="Arial"/>
                          <a:ea typeface="Times New Roman"/>
                        </a:rPr>
                        <a:t>2</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958372">
                <a:tc vMerge="1">
                  <a:txBody>
                    <a:bodyPr/>
                    <a:lstStyle/>
                    <a:p>
                      <a:endParaRPr lang="ru-RU"/>
                    </a:p>
                  </a:txBody>
                  <a:tcPr/>
                </a:tc>
                <a:tc>
                  <a:txBody>
                    <a:bodyPr/>
                    <a:lstStyle/>
                    <a:p>
                      <a:pPr marL="8890" marR="481330" indent="8890">
                        <a:lnSpc>
                          <a:spcPts val="1370"/>
                        </a:lnSpc>
                        <a:spcAft>
                          <a:spcPts val="0"/>
                        </a:spcAft>
                      </a:pPr>
                      <a:endParaRPr lang="ru-RU" sz="1800" kern="1200" dirty="0" smtClean="0">
                        <a:solidFill>
                          <a:schemeClr val="tx1"/>
                        </a:solidFill>
                        <a:latin typeface="+mn-lt"/>
                        <a:ea typeface="+mn-ea"/>
                        <a:cs typeface="Times New Roman" pitchFamily="18" charset="0"/>
                      </a:endParaRPr>
                    </a:p>
                    <a:p>
                      <a:pPr marL="8890" marR="481330" indent="8890">
                        <a:lnSpc>
                          <a:spcPts val="1370"/>
                        </a:lnSpc>
                        <a:spcAft>
                          <a:spcPts val="0"/>
                        </a:spcAft>
                      </a:pPr>
                      <a:r>
                        <a:rPr lang="ru-RU" sz="1800" kern="1200" dirty="0" smtClean="0">
                          <a:solidFill>
                            <a:schemeClr val="tx1"/>
                          </a:solidFill>
                          <a:latin typeface="+mn-lt"/>
                          <a:ea typeface="+mn-ea"/>
                          <a:cs typeface="Times New Roman" pitchFamily="18" charset="0"/>
                        </a:rPr>
                        <a:t>Работа экзаменуемого характеризуется точностью выражения мысли, но прослеживается однообразие грамматического строя речи, или работа экзаменуемого характеризуется разнообразием грамматического строя речи, но есть нарушения точности выражения мысли.</a:t>
                      </a:r>
                      <a:endParaRPr lang="ru-RU" sz="1800" b="1" dirty="0">
                        <a:latin typeface="+mn-lt"/>
                        <a:ea typeface="Times New Roman"/>
                        <a:cs typeface="Times New Roman" pitchFamily="18" charset="0"/>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890" marR="481330" indent="8890" algn="r">
                        <a:lnSpc>
                          <a:spcPts val="1370"/>
                        </a:lnSpc>
                        <a:spcAft>
                          <a:spcPts val="0"/>
                        </a:spcAft>
                      </a:pPr>
                      <a:endParaRPr lang="ru-RU" sz="1800" dirty="0" smtClean="0">
                        <a:latin typeface="Arial"/>
                        <a:ea typeface="Times New Roman"/>
                      </a:endParaRPr>
                    </a:p>
                    <a:p>
                      <a:pPr marL="8890" marR="481330" indent="8890" algn="r">
                        <a:lnSpc>
                          <a:spcPts val="1370"/>
                        </a:lnSpc>
                        <a:spcAft>
                          <a:spcPts val="0"/>
                        </a:spcAft>
                      </a:pPr>
                      <a:r>
                        <a:rPr lang="ru-RU" sz="1800" dirty="0" smtClean="0">
                          <a:latin typeface="Arial"/>
                          <a:ea typeface="Times New Roman"/>
                        </a:rPr>
                        <a:t> 1</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r h="191674">
                <a:tc vMerge="1">
                  <a:txBody>
                    <a:bodyPr/>
                    <a:lstStyle/>
                    <a:p>
                      <a:endParaRPr lang="ru-RU"/>
                    </a:p>
                  </a:txBody>
                  <a:tcPr/>
                </a:tc>
                <a:tc>
                  <a:txBody>
                    <a:bodyPr/>
                    <a:lstStyle/>
                    <a:p>
                      <a:pPr indent="-3175">
                        <a:lnSpc>
                          <a:spcPts val="1390"/>
                        </a:lnSpc>
                        <a:spcAft>
                          <a:spcPts val="0"/>
                        </a:spcAft>
                      </a:pPr>
                      <a:endParaRPr lang="ru-RU" sz="1800" spc="-5" dirty="0" smtClean="0">
                        <a:solidFill>
                          <a:srgbClr val="000000"/>
                        </a:solidFill>
                        <a:latin typeface="+mn-lt"/>
                        <a:ea typeface="Times New Roman"/>
                        <a:cs typeface="Times New Roman" pitchFamily="18" charset="0"/>
                      </a:endParaRPr>
                    </a:p>
                    <a:p>
                      <a:pPr indent="-3175">
                        <a:lnSpc>
                          <a:spcPts val="1390"/>
                        </a:lnSpc>
                        <a:spcAft>
                          <a:spcPts val="0"/>
                        </a:spcAft>
                      </a:pPr>
                      <a:r>
                        <a:rPr lang="ru-RU" sz="1800" spc="-5" dirty="0" smtClean="0">
                          <a:solidFill>
                            <a:srgbClr val="000000"/>
                          </a:solidFill>
                          <a:latin typeface="+mn-lt"/>
                          <a:ea typeface="Times New Roman"/>
                          <a:cs typeface="Times New Roman" pitchFamily="18" charset="0"/>
                        </a:rPr>
                        <a:t>Работа </a:t>
                      </a:r>
                      <a:r>
                        <a:rPr lang="ru-RU" sz="1800" spc="-5" dirty="0">
                          <a:solidFill>
                            <a:srgbClr val="000000"/>
                          </a:solidFill>
                          <a:latin typeface="+mn-lt"/>
                          <a:ea typeface="Times New Roman"/>
                          <a:cs typeface="Times New Roman" pitchFamily="18" charset="0"/>
                        </a:rPr>
                        <a:t>экзаменуемого отличается бедностью словаря и однообразием </a:t>
                      </a:r>
                      <a:r>
                        <a:rPr lang="ru-RU" sz="1800" spc="-5" dirty="0" smtClean="0">
                          <a:solidFill>
                            <a:srgbClr val="000000"/>
                          </a:solidFill>
                          <a:latin typeface="+mn-lt"/>
                          <a:ea typeface="Times New Roman"/>
                          <a:cs typeface="Times New Roman" pitchFamily="18" charset="0"/>
                        </a:rPr>
                        <a:t>грам</a:t>
                      </a:r>
                      <a:r>
                        <a:rPr lang="ru-RU" sz="1800" spc="-15" dirty="0" smtClean="0">
                          <a:solidFill>
                            <a:srgbClr val="000000"/>
                          </a:solidFill>
                          <a:latin typeface="+mn-lt"/>
                          <a:ea typeface="Times New Roman"/>
                          <a:cs typeface="Times New Roman" pitchFamily="18" charset="0"/>
                        </a:rPr>
                        <a:t>матического </a:t>
                      </a:r>
                      <a:r>
                        <a:rPr lang="ru-RU" sz="1800" spc="-15" dirty="0">
                          <a:solidFill>
                            <a:srgbClr val="000000"/>
                          </a:solidFill>
                          <a:latin typeface="+mn-lt"/>
                          <a:ea typeface="Times New Roman"/>
                          <a:cs typeface="Times New Roman" pitchFamily="18" charset="0"/>
                        </a:rPr>
                        <a:t>строя речи.</a:t>
                      </a:r>
                      <a:endParaRPr lang="ru-RU" sz="1200" dirty="0">
                        <a:latin typeface="+mn-lt"/>
                        <a:ea typeface="Times New Roman"/>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890" marR="481330" indent="8890" algn="r">
                        <a:lnSpc>
                          <a:spcPts val="1370"/>
                        </a:lnSpc>
                        <a:spcAft>
                          <a:spcPts val="0"/>
                        </a:spcAft>
                      </a:pPr>
                      <a:endParaRPr lang="ru-RU" sz="1800" dirty="0" smtClean="0">
                        <a:latin typeface="Arial"/>
                        <a:ea typeface="Times New Roman"/>
                      </a:endParaRPr>
                    </a:p>
                    <a:p>
                      <a:pPr marL="8890" marR="481330" indent="8890" algn="r">
                        <a:lnSpc>
                          <a:spcPts val="1370"/>
                        </a:lnSpc>
                        <a:spcAft>
                          <a:spcPts val="0"/>
                        </a:spcAft>
                      </a:pPr>
                      <a:r>
                        <a:rPr lang="ru-RU" sz="1800" dirty="0" smtClean="0">
                          <a:latin typeface="Arial"/>
                          <a:ea typeface="Times New Roman"/>
                        </a:rPr>
                        <a:t>0</a:t>
                      </a:r>
                      <a:endParaRPr lang="ru-RU" sz="1800" dirty="0">
                        <a:latin typeface="Arial"/>
                        <a:ea typeface="Times New Roman"/>
                      </a:endParaRPr>
                    </a:p>
                  </a:txBody>
                  <a:tcPr marL="10441" marR="1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r>
            </a:tbl>
          </a:graphicData>
        </a:graphic>
      </p:graphicFrame>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357158" y="357166"/>
          <a:ext cx="8501122" cy="6215109"/>
        </p:xfrm>
        <a:graphic>
          <a:graphicData uri="http://schemas.openxmlformats.org/drawingml/2006/table">
            <a:tbl>
              <a:tblPr/>
              <a:tblGrid>
                <a:gridCol w="428628"/>
                <a:gridCol w="6786610"/>
                <a:gridCol w="1285884"/>
              </a:tblGrid>
              <a:tr h="327111">
                <a:tc>
                  <a:txBody>
                    <a:bodyPr/>
                    <a:lstStyle/>
                    <a:p>
                      <a:pPr marL="12065">
                        <a:spcAft>
                          <a:spcPts val="0"/>
                        </a:spcAft>
                      </a:pPr>
                      <a:r>
                        <a:rPr lang="en-US" sz="1800" i="1" dirty="0">
                          <a:solidFill>
                            <a:srgbClr val="000000"/>
                          </a:solidFill>
                          <a:latin typeface="Times New Roman"/>
                          <a:ea typeface="Times New Roman"/>
                          <a:cs typeface="Times New Roman"/>
                        </a:rPr>
                        <a:t>III</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i="1" spc="85" dirty="0">
                          <a:solidFill>
                            <a:srgbClr val="000000"/>
                          </a:solidFill>
                          <a:latin typeface="Times New Roman"/>
                          <a:ea typeface="Times New Roman"/>
                          <a:cs typeface="Times New Roman"/>
                        </a:rPr>
                        <a:t>Грамотность</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600" dirty="0" smtClean="0">
                          <a:latin typeface="Times New Roman" pitchFamily="18" charset="0"/>
                          <a:ea typeface="Times New Roman"/>
                          <a:cs typeface="Times New Roman" pitchFamily="18" charset="0"/>
                        </a:rPr>
                        <a:t>Баллы</a:t>
                      </a:r>
                      <a:endParaRPr lang="ru-RU" sz="1600" dirty="0">
                        <a:latin typeface="Times New Roman" pitchFamily="18" charset="0"/>
                        <a:ea typeface="Times New Roman"/>
                        <a:cs typeface="Times New Roman" pitchFamily="18" charset="0"/>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marL="21590">
                        <a:spcAft>
                          <a:spcPts val="0"/>
                        </a:spcAft>
                      </a:pPr>
                      <a:r>
                        <a:rPr lang="ru-RU" sz="1800">
                          <a:solidFill>
                            <a:srgbClr val="000000"/>
                          </a:solidFill>
                          <a:latin typeface="Times New Roman"/>
                          <a:ea typeface="Times New Roman"/>
                          <a:cs typeface="Times New Roman"/>
                        </a:rPr>
                        <a:t>К7</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80" dirty="0">
                          <a:solidFill>
                            <a:srgbClr val="000000"/>
                          </a:solidFill>
                          <a:latin typeface="Times New Roman"/>
                          <a:ea typeface="Times New Roman"/>
                          <a:cs typeface="Times New Roman"/>
                        </a:rPr>
                        <a:t>Соблюдение орфографических норм</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rowSpan="4">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40" dirty="0">
                          <a:solidFill>
                            <a:srgbClr val="000000"/>
                          </a:solidFill>
                          <a:latin typeface="Times New Roman"/>
                          <a:ea typeface="Times New Roman"/>
                          <a:cs typeface="Times New Roman"/>
                        </a:rPr>
                        <a:t>орфографических ошибок нет (или 1 негрубая ошибка)</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3</a:t>
                      </a: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vMerge="1">
                  <a:txBody>
                    <a:bodyPr/>
                    <a:lstStyle/>
                    <a:p>
                      <a:endParaRPr lang="ru-RU"/>
                    </a:p>
                  </a:txBody>
                  <a:tcPr/>
                </a:tc>
                <a:tc>
                  <a:txBody>
                    <a:bodyPr/>
                    <a:lstStyle/>
                    <a:p>
                      <a:pPr>
                        <a:spcAft>
                          <a:spcPts val="0"/>
                        </a:spcAft>
                      </a:pPr>
                      <a:r>
                        <a:rPr lang="ru-RU" sz="1800" spc="45" dirty="0">
                          <a:solidFill>
                            <a:srgbClr val="000000"/>
                          </a:solidFill>
                          <a:latin typeface="Times New Roman"/>
                          <a:ea typeface="Times New Roman"/>
                          <a:cs typeface="Times New Roman"/>
                        </a:rPr>
                        <a:t>допущено не более 2-х ошибок</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2</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vMerge="1">
                  <a:txBody>
                    <a:bodyPr/>
                    <a:lstStyle/>
                    <a:p>
                      <a:endParaRPr lang="ru-RU"/>
                    </a:p>
                  </a:txBody>
                  <a:tcPr/>
                </a:tc>
                <a:tc>
                  <a:txBody>
                    <a:bodyPr/>
                    <a:lstStyle/>
                    <a:p>
                      <a:pPr>
                        <a:spcAft>
                          <a:spcPts val="0"/>
                        </a:spcAft>
                      </a:pPr>
                      <a:r>
                        <a:rPr lang="ru-RU" sz="1800" spc="60" dirty="0">
                          <a:solidFill>
                            <a:srgbClr val="000000"/>
                          </a:solidFill>
                          <a:latin typeface="Times New Roman"/>
                          <a:ea typeface="Times New Roman"/>
                          <a:cs typeface="Times New Roman"/>
                        </a:rPr>
                        <a:t>допущено 3-4 ошибки</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1</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vMerge="1">
                  <a:txBody>
                    <a:bodyPr/>
                    <a:lstStyle/>
                    <a:p>
                      <a:endParaRPr lang="ru-RU"/>
                    </a:p>
                  </a:txBody>
                  <a:tcPr/>
                </a:tc>
                <a:tc>
                  <a:txBody>
                    <a:bodyPr/>
                    <a:lstStyle/>
                    <a:p>
                      <a:pPr>
                        <a:spcAft>
                          <a:spcPts val="0"/>
                        </a:spcAft>
                      </a:pPr>
                      <a:r>
                        <a:rPr lang="ru-RU" sz="1800" spc="45" dirty="0">
                          <a:solidFill>
                            <a:srgbClr val="000000"/>
                          </a:solidFill>
                          <a:latin typeface="Times New Roman"/>
                          <a:ea typeface="Times New Roman"/>
                          <a:cs typeface="Times New Roman"/>
                        </a:rPr>
                        <a:t>допущено более 4-х ошибок</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0</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marL="15240">
                        <a:spcAft>
                          <a:spcPts val="0"/>
                        </a:spcAft>
                      </a:pPr>
                      <a:r>
                        <a:rPr lang="ru-RU" sz="1800">
                          <a:solidFill>
                            <a:srgbClr val="000000"/>
                          </a:solidFill>
                          <a:latin typeface="Times New Roman"/>
                          <a:ea typeface="Times New Roman"/>
                          <a:cs typeface="Times New Roman"/>
                        </a:rPr>
                        <a:t>К8</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85" dirty="0">
                          <a:solidFill>
                            <a:srgbClr val="000000"/>
                          </a:solidFill>
                          <a:latin typeface="Times New Roman"/>
                          <a:ea typeface="Times New Roman"/>
                          <a:cs typeface="Times New Roman"/>
                        </a:rPr>
                        <a:t>Соблюдение пунктуационных норм</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45" dirty="0">
                          <a:solidFill>
                            <a:srgbClr val="000000"/>
                          </a:solidFill>
                          <a:latin typeface="Times New Roman"/>
                          <a:ea typeface="Times New Roman"/>
                          <a:cs typeface="Times New Roman"/>
                        </a:rPr>
                        <a:t>пунктуационных ошибок нет (или 1 негрубая ошибка)</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3</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60" dirty="0">
                          <a:solidFill>
                            <a:srgbClr val="000000"/>
                          </a:solidFill>
                          <a:latin typeface="Times New Roman"/>
                          <a:ea typeface="Times New Roman"/>
                          <a:cs typeface="Times New Roman"/>
                        </a:rPr>
                        <a:t>допущено 1-3 ошибки</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2</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60" dirty="0">
                          <a:solidFill>
                            <a:srgbClr val="000000"/>
                          </a:solidFill>
                          <a:latin typeface="Times New Roman"/>
                          <a:ea typeface="Times New Roman"/>
                          <a:cs typeface="Times New Roman"/>
                        </a:rPr>
                        <a:t>допущено 4-5 ошибок</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1</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35" dirty="0">
                          <a:solidFill>
                            <a:srgbClr val="000000"/>
                          </a:solidFill>
                          <a:latin typeface="Times New Roman"/>
                          <a:ea typeface="Times New Roman"/>
                          <a:cs typeface="Times New Roman"/>
                        </a:rPr>
                        <a:t>допущено более 5 -и ошибок</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0</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marL="12065">
                        <a:spcAft>
                          <a:spcPts val="0"/>
                        </a:spcAft>
                      </a:pPr>
                      <a:r>
                        <a:rPr lang="ru-RU" sz="1800">
                          <a:solidFill>
                            <a:srgbClr val="000000"/>
                          </a:solidFill>
                          <a:latin typeface="Times New Roman"/>
                          <a:ea typeface="Times New Roman"/>
                          <a:cs typeface="Times New Roman"/>
                        </a:rPr>
                        <a:t>К9</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85" dirty="0">
                          <a:solidFill>
                            <a:srgbClr val="000000"/>
                          </a:solidFill>
                          <a:latin typeface="Times New Roman"/>
                          <a:ea typeface="Times New Roman"/>
                          <a:cs typeface="Times New Roman"/>
                        </a:rPr>
                        <a:t>Соблюдение языковых норм</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45" dirty="0">
                          <a:solidFill>
                            <a:srgbClr val="000000"/>
                          </a:solidFill>
                          <a:latin typeface="Times New Roman"/>
                          <a:ea typeface="Times New Roman"/>
                          <a:cs typeface="Times New Roman"/>
                        </a:rPr>
                        <a:t>грамматических ошибок нет</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2</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55" dirty="0">
                          <a:solidFill>
                            <a:srgbClr val="000000"/>
                          </a:solidFill>
                          <a:latin typeface="Times New Roman"/>
                          <a:ea typeface="Times New Roman"/>
                          <a:cs typeface="Times New Roman"/>
                        </a:rPr>
                        <a:t>допущено 1-2 ошибки</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1</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45" dirty="0">
                          <a:solidFill>
                            <a:srgbClr val="000000"/>
                          </a:solidFill>
                          <a:latin typeface="Times New Roman"/>
                          <a:ea typeface="Times New Roman"/>
                          <a:cs typeface="Times New Roman"/>
                        </a:rPr>
                        <a:t>допущено более 2-х ошибок</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0</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marL="8890">
                        <a:spcAft>
                          <a:spcPts val="0"/>
                        </a:spcAft>
                      </a:pPr>
                      <a:r>
                        <a:rPr lang="ru-RU" sz="1800">
                          <a:solidFill>
                            <a:srgbClr val="000000"/>
                          </a:solidFill>
                          <a:latin typeface="Times New Roman"/>
                          <a:ea typeface="Times New Roman"/>
                          <a:cs typeface="Times New Roman"/>
                        </a:rPr>
                        <a:t>К10</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80">
                          <a:solidFill>
                            <a:srgbClr val="000000"/>
                          </a:solidFill>
                          <a:latin typeface="Times New Roman"/>
                          <a:ea typeface="Times New Roman"/>
                          <a:cs typeface="Times New Roman"/>
                        </a:rPr>
                        <a:t>Соблюдение речевых норм</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45">
                          <a:solidFill>
                            <a:srgbClr val="000000"/>
                          </a:solidFill>
                          <a:latin typeface="Times New Roman"/>
                          <a:ea typeface="Times New Roman"/>
                          <a:cs typeface="Times New Roman"/>
                        </a:rPr>
                        <a:t>допущено не более 1 речевой ошибки</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2</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60">
                          <a:solidFill>
                            <a:srgbClr val="000000"/>
                          </a:solidFill>
                          <a:latin typeface="Times New Roman"/>
                          <a:ea typeface="Times New Roman"/>
                          <a:cs typeface="Times New Roman"/>
                        </a:rPr>
                        <a:t>допущено 2-3 ошибки</a:t>
                      </a: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1</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7111">
                <a:tc>
                  <a:txBody>
                    <a:bodyPr/>
                    <a:lstStyle/>
                    <a:p>
                      <a:pPr>
                        <a:spcAft>
                          <a:spcPts val="0"/>
                        </a:spcAft>
                      </a:pPr>
                      <a:endParaRPr lang="ru-RU" sz="160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45" dirty="0">
                          <a:solidFill>
                            <a:srgbClr val="000000"/>
                          </a:solidFill>
                          <a:latin typeface="Times New Roman"/>
                          <a:ea typeface="Times New Roman"/>
                          <a:cs typeface="Times New Roman"/>
                        </a:rPr>
                        <a:t>допущено более 3-х ошибок</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600" dirty="0" smtClean="0">
                          <a:latin typeface="Arial"/>
                          <a:ea typeface="Times New Roman"/>
                          <a:cs typeface="Times New Roman"/>
                        </a:rPr>
                        <a:t>0</a:t>
                      </a:r>
                      <a:endParaRPr lang="ru-RU" sz="1600" dirty="0">
                        <a:latin typeface="Arial"/>
                        <a:ea typeface="Times New Roman"/>
                        <a:cs typeface="Times New Roman"/>
                      </a:endParaRPr>
                    </a:p>
                  </a:txBody>
                  <a:tcPr marL="14615" marR="14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85720" y="214288"/>
          <a:ext cx="8572561" cy="2743200"/>
        </p:xfrm>
        <a:graphic>
          <a:graphicData uri="http://schemas.openxmlformats.org/drawingml/2006/table">
            <a:tbl>
              <a:tblPr/>
              <a:tblGrid>
                <a:gridCol w="455135"/>
                <a:gridCol w="7232154"/>
                <a:gridCol w="885272"/>
              </a:tblGrid>
              <a:tr h="258128">
                <a:tc>
                  <a:txBody>
                    <a:bodyPr/>
                    <a:lstStyle/>
                    <a:p>
                      <a:pPr>
                        <a:spcAft>
                          <a:spcPts val="0"/>
                        </a:spcAft>
                      </a:pPr>
                      <a:r>
                        <a:rPr lang="ru-RU" sz="1800" dirty="0">
                          <a:solidFill>
                            <a:srgbClr val="000000"/>
                          </a:solidFill>
                          <a:latin typeface="Times New Roman"/>
                          <a:ea typeface="Times New Roman"/>
                          <a:cs typeface="Times New Roman"/>
                        </a:rPr>
                        <a:t>№</a:t>
                      </a:r>
                      <a:endParaRPr lang="ru-RU" sz="1800" dirty="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024255">
                        <a:spcAft>
                          <a:spcPts val="0"/>
                        </a:spcAft>
                      </a:pPr>
                      <a:r>
                        <a:rPr lang="ru-RU" sz="1800" spc="25">
                          <a:solidFill>
                            <a:srgbClr val="000000"/>
                          </a:solidFill>
                          <a:latin typeface="Times New Roman"/>
                          <a:ea typeface="Times New Roman"/>
                          <a:cs typeface="Times New Roman"/>
                        </a:rPr>
                        <a:t>Критерии оценивания ответа на задание С1</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800" spc="95">
                          <a:solidFill>
                            <a:srgbClr val="000000"/>
                          </a:solidFill>
                          <a:latin typeface="Times New Roman"/>
                          <a:ea typeface="Times New Roman"/>
                          <a:cs typeface="Times New Roman"/>
                        </a:rPr>
                        <a:t>Баллы</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128">
                <a:tc>
                  <a:txBody>
                    <a:bodyPr/>
                    <a:lstStyle/>
                    <a:p>
                      <a:pPr>
                        <a:spcAft>
                          <a:spcPts val="0"/>
                        </a:spcAft>
                      </a:pPr>
                      <a:r>
                        <a:rPr lang="ru-RU" sz="1800">
                          <a:solidFill>
                            <a:srgbClr val="000000"/>
                          </a:solidFill>
                          <a:latin typeface="Times New Roman"/>
                          <a:ea typeface="Times New Roman"/>
                          <a:cs typeface="Times New Roman"/>
                        </a:rPr>
                        <a:t>К11</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25" dirty="0">
                          <a:solidFill>
                            <a:srgbClr val="000000"/>
                          </a:solidFill>
                          <a:latin typeface="Times New Roman"/>
                          <a:ea typeface="Times New Roman"/>
                          <a:cs typeface="Times New Roman"/>
                        </a:rPr>
                        <a:t>Соблюдение этических норм</a:t>
                      </a:r>
                      <a:endParaRPr lang="ru-RU" sz="1800" dirty="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128">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5">
                          <a:solidFill>
                            <a:srgbClr val="000000"/>
                          </a:solidFill>
                          <a:latin typeface="Times New Roman"/>
                          <a:ea typeface="Times New Roman"/>
                          <a:cs typeface="Times New Roman"/>
                        </a:rPr>
                        <a:t>этические ошибки в работе отсутствуют</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128">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5">
                          <a:solidFill>
                            <a:srgbClr val="000000"/>
                          </a:solidFill>
                          <a:latin typeface="Times New Roman"/>
                          <a:ea typeface="Times New Roman"/>
                          <a:cs typeface="Times New Roman"/>
                        </a:rPr>
                        <a:t>допущены этические ошибки (1 и более)</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128">
                <a:tc>
                  <a:txBody>
                    <a:bodyPr/>
                    <a:lstStyle/>
                    <a:p>
                      <a:pPr>
                        <a:spcAft>
                          <a:spcPts val="0"/>
                        </a:spcAft>
                      </a:pPr>
                      <a:r>
                        <a:rPr lang="ru-RU" sz="1800">
                          <a:solidFill>
                            <a:srgbClr val="000000"/>
                          </a:solidFill>
                          <a:latin typeface="Times New Roman"/>
                          <a:ea typeface="Times New Roman"/>
                          <a:cs typeface="Times New Roman"/>
                        </a:rPr>
                        <a:t>К12</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35">
                          <a:solidFill>
                            <a:srgbClr val="000000"/>
                          </a:solidFill>
                          <a:latin typeface="Times New Roman"/>
                          <a:ea typeface="Times New Roman"/>
                          <a:cs typeface="Times New Roman"/>
                        </a:rPr>
                        <a:t>Соблюдение фактологической точности в фоновом материале</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8128">
                <a:tc>
                  <a:txBody>
                    <a:bodyPr/>
                    <a:lstStyle/>
                    <a:p>
                      <a:pPr>
                        <a:spcAft>
                          <a:spcPts val="0"/>
                        </a:spcAft>
                      </a:pP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a:solidFill>
                            <a:srgbClr val="000000"/>
                          </a:solidFill>
                          <a:latin typeface="Times New Roman"/>
                          <a:ea typeface="Times New Roman"/>
                          <a:cs typeface="Times New Roman"/>
                        </a:rPr>
                        <a:t>фактические ошибки в фоновом материале отсутствуют</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800">
                          <a:solidFill>
                            <a:srgbClr val="000000"/>
                          </a:solidFill>
                          <a:latin typeface="Times New Roman"/>
                          <a:ea typeface="Times New Roman"/>
                          <a:cs typeface="Times New Roman"/>
                        </a:rPr>
                        <a:t>1</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6255">
                <a:tc>
                  <a:txBody>
                    <a:bodyPr/>
                    <a:lstStyle/>
                    <a:p>
                      <a:pPr>
                        <a:spcAft>
                          <a:spcPts val="0"/>
                        </a:spcAft>
                        <a:tabLst>
                          <a:tab pos="509270" algn="l"/>
                        </a:tabLst>
                      </a:pPr>
                      <a:r>
                        <a:rPr lang="ru-RU" sz="1800">
                          <a:solidFill>
                            <a:srgbClr val="000000"/>
                          </a:solidFill>
                          <a:latin typeface="Times New Roman"/>
                          <a:ea typeface="Times New Roman"/>
                          <a:cs typeface="Times New Roman"/>
                        </a:rPr>
                        <a:t>1 	</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ru-RU" sz="1800" spc="5" dirty="0">
                          <a:solidFill>
                            <a:srgbClr val="000000"/>
                          </a:solidFill>
                          <a:latin typeface="Times New Roman"/>
                          <a:ea typeface="Times New Roman"/>
                          <a:cs typeface="Times New Roman"/>
                        </a:rPr>
                        <a:t>допущены фактические ошибки (1 и более) в фоновом материале</a:t>
                      </a:r>
                      <a:endParaRPr lang="ru-RU" sz="1800" dirty="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ru-RU" sz="1800">
                          <a:solidFill>
                            <a:srgbClr val="000000"/>
                          </a:solidFill>
                          <a:latin typeface="Times New Roman"/>
                          <a:ea typeface="Times New Roman"/>
                          <a:cs typeface="Times New Roman"/>
                        </a:rPr>
                        <a:t>0</a:t>
                      </a:r>
                      <a:endParaRPr lang="ru-RU" sz="180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6255">
                <a:tc gridSpan="2">
                  <a:txBody>
                    <a:bodyPr/>
                    <a:lstStyle/>
                    <a:p>
                      <a:pPr>
                        <a:spcAft>
                          <a:spcPts val="0"/>
                        </a:spcAft>
                      </a:pPr>
                      <a:r>
                        <a:rPr lang="ru-RU" sz="1800" spc="-15" dirty="0">
                          <a:solidFill>
                            <a:srgbClr val="000000"/>
                          </a:solidFill>
                          <a:latin typeface="Times New Roman"/>
                          <a:ea typeface="Times New Roman"/>
                          <a:cs typeface="Times New Roman"/>
                        </a:rPr>
                        <a:t>Максимальное количество баллов за всю письменную работу</a:t>
                      </a:r>
                      <a:endParaRPr lang="ru-RU" sz="1800" dirty="0">
                        <a:latin typeface="Times New Roman"/>
                        <a:ea typeface="Times New Roman"/>
                        <a:cs typeface="Times New Roman"/>
                      </a:endParaRPr>
                    </a:p>
                    <a:p>
                      <a:pPr>
                        <a:spcAft>
                          <a:spcPts val="0"/>
                        </a:spcAft>
                      </a:pPr>
                      <a:r>
                        <a:rPr lang="ru-RU" sz="1800" spc="-120" dirty="0">
                          <a:solidFill>
                            <a:srgbClr val="000000"/>
                          </a:solidFill>
                          <a:latin typeface="Times New Roman"/>
                          <a:ea typeface="Times New Roman"/>
                          <a:cs typeface="Times New Roman"/>
                        </a:rPr>
                        <a:t>(К1-К12)</a:t>
                      </a:r>
                      <a:endParaRPr lang="ru-RU" sz="1800" dirty="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a:txBody>
                    <a:bodyPr/>
                    <a:lstStyle/>
                    <a:p>
                      <a:pPr algn="ctr">
                        <a:spcAft>
                          <a:spcPts val="0"/>
                        </a:spcAft>
                      </a:pPr>
                      <a:r>
                        <a:rPr lang="ru-RU" sz="1800" dirty="0">
                          <a:solidFill>
                            <a:srgbClr val="000000"/>
                          </a:solidFill>
                          <a:latin typeface="Times New Roman"/>
                          <a:ea typeface="Times New Roman"/>
                          <a:cs typeface="Times New Roman"/>
                        </a:rPr>
                        <a:t>23</a:t>
                      </a:r>
                      <a:endParaRPr lang="ru-RU" sz="1800" dirty="0">
                        <a:latin typeface="Times New Roman"/>
                        <a:ea typeface="Times New Roman"/>
                        <a:cs typeface="Times New Roman"/>
                      </a:endParaRPr>
                    </a:p>
                  </a:txBody>
                  <a:tcPr marL="24519" marR="245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Содержимое 2"/>
          <p:cNvSpPr txBox="1">
            <a:spLocks/>
          </p:cNvSpPr>
          <p:nvPr/>
        </p:nvSpPr>
        <p:spPr>
          <a:xfrm>
            <a:off x="642910" y="3500438"/>
            <a:ext cx="7286676" cy="2428892"/>
          </a:xfrm>
          <a:prstGeom prst="rect">
            <a:avLst/>
          </a:prstGeom>
        </p:spPr>
        <p:txBody>
          <a:bodyPr>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При оценке грамотности (К7-К10) следует учитывать объём сочинения. Указанные в таблице нормы оценивания разработаны для сочинения объёмом в 150-300 слов.</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Если в сочинении менее 70 слов, то такая работа не засчитывается и оценивается нулём баллов, задание считается невыполненным.</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При оценке сочинения объёмом от 70 до 150 слов число допустимых ошибок четырёх видов (К7-К10) уменьшается.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l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685</TotalTime>
  <Words>4897</Words>
  <Application>Microsoft Office PowerPoint</Application>
  <PresentationFormat>Экран (4:3)</PresentationFormat>
  <Paragraphs>473</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Тема Office</vt:lpstr>
      <vt:lpstr>Сочинение С1 ЕГЭ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Сформулировать проблему можно двумя способами:</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Позиция автора</vt:lpstr>
      <vt:lpstr>Слайд 33</vt:lpstr>
      <vt:lpstr>Слайд 34</vt:lpstr>
      <vt:lpstr>Слайд 35</vt:lpstr>
      <vt:lpstr>Слайд 36</vt:lpstr>
      <vt:lpstr>Слайд 37</vt:lpstr>
      <vt:lpstr>Формулирование собственного мнения</vt:lpstr>
      <vt:lpstr>Слайд 39</vt:lpstr>
      <vt:lpstr>Слайд 40</vt:lpstr>
      <vt:lpstr>Доказательство собственной точки зрения</vt:lpstr>
      <vt:lpstr>Слайд 42</vt:lpstr>
      <vt:lpstr>Слайд 43</vt:lpstr>
      <vt:lpstr>Слайд 44</vt:lpstr>
      <vt:lpstr>Заключение</vt:lpstr>
      <vt:lpstr>Слайд 46</vt:lpstr>
      <vt:lpstr>Образцы сочинений, написанных по предложенному выше плану в соответствии с критериями оценивания части С:</vt:lpstr>
      <vt:lpstr>Слайд 48</vt:lpstr>
      <vt:lpstr>Сочинение № 1 </vt:lpstr>
      <vt:lpstr>Слайд 50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Шаторная</dc:creator>
  <cp:lastModifiedBy>Шаторная</cp:lastModifiedBy>
  <cp:revision>51</cp:revision>
  <dcterms:created xsi:type="dcterms:W3CDTF">2013-02-24T17:53:28Z</dcterms:created>
  <dcterms:modified xsi:type="dcterms:W3CDTF">2013-02-28T19:42:26Z</dcterms:modified>
</cp:coreProperties>
</file>