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16ABB852-B378-4980-A142-577A392437C6}">
          <p14:sldIdLst>
            <p14:sldId id="256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  <p14:sldId id="268"/>
            <p14:sldId id="269"/>
            <p14:sldId id="270"/>
            <p14:sldId id="271"/>
            <p14:sldId id="272"/>
            <p14:sldId id="273"/>
            <p14:sldId id="274"/>
            <p14:sldId id="275"/>
            <p14:sldId id="276"/>
            <p14:sldId id="277"/>
            <p14:sldId id="278"/>
            <p14:sldId id="279"/>
            <p14:sldId id="280"/>
            <p14:sldId id="281"/>
            <p14:sldId id="282"/>
            <p14:sldId id="28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6" autoAdjust="0"/>
    <p:restoredTop sz="94660"/>
  </p:normalViewPr>
  <p:slideViewPr>
    <p:cSldViewPr>
      <p:cViewPr varScale="1">
        <p:scale>
          <a:sx n="90" d="100"/>
          <a:sy n="90" d="100"/>
        </p:scale>
        <p:origin x="-18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ED8D2-3D39-4CD6-A0A2-C7C7A156BEDC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DC693-6FAE-47F2-8742-A2F51EE34D5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580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DC693-6FAE-47F2-8742-A2F51EE34D59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00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E4AE753-6AF7-4D2E-B247-4D795F47F7F7}" type="datetimeFigureOut">
              <a:rPr lang="ru-RU" smtClean="0"/>
              <a:t>27.02.2013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8627E-708A-4CBE-90C4-50AA1AEA699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65618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Подготовка к выполнению задания С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Теория и практика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3657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440"/>
    </mc:Choice>
    <mc:Fallback xmlns="">
      <p:transition spd="slow" advTm="544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806023"/>
              </p:ext>
            </p:extLst>
          </p:nvPr>
        </p:nvGraphicFramePr>
        <p:xfrm>
          <a:off x="457200" y="332657"/>
          <a:ext cx="8229600" cy="6485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4400"/>
                <a:gridCol w="4248472"/>
                <a:gridCol w="792088"/>
                <a:gridCol w="2674640"/>
              </a:tblGrid>
              <a:tr h="555588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</a:p>
                    <a:p>
                      <a:pPr algn="ctr"/>
                      <a:r>
                        <a:rPr lang="ru-RU" sz="1200" dirty="0" smtClean="0"/>
                        <a:t>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Тексты фрагментов сочинений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Замечания</a:t>
                      </a:r>
                      <a:endParaRPr lang="ru-RU" dirty="0"/>
                    </a:p>
                  </a:txBody>
                  <a:tcPr/>
                </a:tc>
              </a:tr>
              <a:tr h="144453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Проблема, рассмотренная М. Лобановым, заключается в определении истинной науки, её истоков.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Формулировка проблемы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Проблема текста сформулирована, фактических ошибок нет.</a:t>
                      </a:r>
                      <a:endParaRPr lang="ru-RU" dirty="0"/>
                    </a:p>
                  </a:txBody>
                  <a:tcPr/>
                </a:tc>
              </a:tr>
              <a:tr h="31112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Автор считает, что для истинной науки не представляет первостепенно важности интеллектуальное усилие. Гораздо важнее для исследователя быть гражданином и патриотом.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Формулировка позиции автора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Позиция автора искажена. Автор не умаляет роли интеллектуальных усилий учёного, а говорит о том, что не одно это лежит в основе научного поиска.</a:t>
                      </a:r>
                      <a:endParaRPr lang="ru-RU" dirty="0"/>
                    </a:p>
                  </a:txBody>
                  <a:tcPr/>
                </a:tc>
              </a:tr>
              <a:tr h="137393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Автор прочитанного мною текста рассуждает о том, что такое наука.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Формулировка проблемы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Экзаменуемый расширил проблему текста.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0773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254549"/>
              </p:ext>
            </p:extLst>
          </p:nvPr>
        </p:nvGraphicFramePr>
        <p:xfrm>
          <a:off x="457200" y="620688"/>
          <a:ext cx="8229600" cy="3168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4104456"/>
                <a:gridCol w="792088"/>
                <a:gridCol w="2746648"/>
              </a:tblGrid>
              <a:tr h="627657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</a:t>
                      </a:r>
                    </a:p>
                    <a:p>
                      <a:pPr algn="ctr"/>
                      <a:r>
                        <a:rPr lang="ru-RU" sz="1200" dirty="0" smtClean="0"/>
                        <a:t>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Тексты фрагментов сочинений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Замечания</a:t>
                      </a:r>
                      <a:endParaRPr lang="ru-RU" dirty="0"/>
                    </a:p>
                  </a:txBody>
                  <a:tcPr/>
                </a:tc>
              </a:tr>
              <a:tr h="254069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Автор считает, что наука связана с жизнью.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Формулировка позиции автора</a:t>
                      </a:r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Позиция автора сформулирована очень </a:t>
                      </a:r>
                      <a:r>
                        <a:rPr lang="ru-RU" dirty="0" err="1" smtClean="0"/>
                        <a:t>общо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050" name="Picture 2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437112"/>
            <a:ext cx="1829714" cy="156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4908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93192" lvl="1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Таким образом, правильное отражение в тексте сочинения позиции автора связано с умением определять позитивное, негативное, двоякое отношение автора к рассматриваемой проблеме, а также с умением выделить и прокомментировать аргументы автора, которые поясняют позицию.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pic>
        <p:nvPicPr>
          <p:cNvPr id="3074" name="Picture 2" descr="C:\Program Files\Microsoft Office\MEDIA\CAGCAT10\j021769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4463" y="4344988"/>
            <a:ext cx="1747837" cy="1693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7396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988840"/>
            <a:ext cx="7859216" cy="401845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/>
              <a:t>Структура аргументации</a:t>
            </a:r>
          </a:p>
          <a:p>
            <a:pPr algn="ctr"/>
            <a:r>
              <a:rPr lang="ru-RU" sz="2000" dirty="0" smtClean="0"/>
              <a:t>Тезис</a:t>
            </a:r>
          </a:p>
          <a:p>
            <a:pPr algn="ctr"/>
            <a:endParaRPr lang="ru-RU" sz="2000" dirty="0" smtClean="0"/>
          </a:p>
          <a:p>
            <a:r>
              <a:rPr lang="ru-RU" sz="2000" dirty="0" smtClean="0"/>
              <a:t>Довод 1						Довод 2</a:t>
            </a:r>
          </a:p>
          <a:p>
            <a:endParaRPr lang="ru-RU" sz="2000" dirty="0"/>
          </a:p>
          <a:p>
            <a:pPr lvl="2"/>
            <a:r>
              <a:rPr lang="ru-RU" sz="2000" dirty="0" smtClean="0"/>
              <a:t>Иллюстрация(и)			Иллюстрация(и</a:t>
            </a:r>
            <a:r>
              <a:rPr lang="ru-RU" sz="1400" dirty="0" smtClean="0"/>
              <a:t>)</a:t>
            </a:r>
          </a:p>
          <a:p>
            <a:endParaRPr lang="ru-RU" sz="2000" dirty="0"/>
          </a:p>
          <a:p>
            <a:pPr lvl="8"/>
            <a:r>
              <a:rPr lang="ru-RU" sz="900" dirty="0" smtClean="0"/>
              <a:t> 		</a:t>
            </a:r>
            <a:r>
              <a:rPr lang="ru-RU" sz="2000" dirty="0" smtClean="0"/>
              <a:t>Вывод</a:t>
            </a:r>
            <a:endParaRPr lang="ru-RU" sz="2000" dirty="0"/>
          </a:p>
          <a:p>
            <a:endParaRPr lang="ru-RU" sz="2000" dirty="0" smtClean="0"/>
          </a:p>
          <a:p>
            <a:pPr lvl="8"/>
            <a:endParaRPr lang="ru-RU" sz="900" dirty="0" smtClean="0"/>
          </a:p>
          <a:p>
            <a:pPr lvl="8"/>
            <a:endParaRPr lang="ru-RU" sz="900" dirty="0"/>
          </a:p>
          <a:p>
            <a:pPr lvl="8"/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71420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Аргументация экзаменуемым собственного мнения по проблеме</a:t>
            </a: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843808" y="2924944"/>
            <a:ext cx="187220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148064" y="2924944"/>
            <a:ext cx="180020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619672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7740352" y="357301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2339752" y="4269686"/>
            <a:ext cx="194421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5508104" y="4293096"/>
            <a:ext cx="158417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106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/>
              <a:t>	Тезисом может быть только спорная мысль, относительно которой выдвигаются разные суждения. «Нельзя мусорить» – это нравственная аксиома и доказывать её бессмысленно. Но в жизни часто этот принцип нарушается, что противоречит здравому смыслу, законам, принятым людьми, моральным нормам. Значит, аргументированно надо доказать незыблемость этой истины и тот вред, который может быть нанесён в случае её нарушения.</a:t>
            </a:r>
          </a:p>
          <a:p>
            <a:pPr marL="109728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Работа над доводами состоит из нескольких этапов. Во-первых, следует сформулировать два-три утверждения, которые доказывают справедливость тезиса. Во-вторых, подобрать к ним иллюстрации, конкретные примеры. 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1026" name="Picture 2" descr="C:\Program Files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9613" y="4449763"/>
            <a:ext cx="1100137" cy="1804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8000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2779752"/>
              </p:ext>
            </p:extLst>
          </p:nvPr>
        </p:nvGraphicFramePr>
        <p:xfrm>
          <a:off x="457200" y="404813"/>
          <a:ext cx="82296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Тезис</a:t>
                      </a:r>
                    </a:p>
                    <a:p>
                      <a:pPr algn="ctr"/>
                      <a:r>
                        <a:rPr lang="ru-RU" i="1" dirty="0" smtClean="0"/>
                        <a:t>Истинная красота человека определяется богатством его внутреннего мира</a:t>
                      </a:r>
                      <a:endParaRPr lang="ru-RU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Довод 1</a:t>
                      </a:r>
                    </a:p>
                    <a:p>
                      <a:pPr algn="l"/>
                      <a:r>
                        <a:rPr lang="ru-RU" i="1" dirty="0" smtClean="0"/>
                        <a:t>Если у человека доброе сердце, он великодушен, благороден, способен мыслить и творить, он красив. Если же он, наделённый от природы хорошими внешними данными, холоден, высокомерен, способен жить за счёт других, его красота меркнет и не оценивается по достоинству.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Довод 2</a:t>
                      </a:r>
                    </a:p>
                    <a:p>
                      <a:r>
                        <a:rPr lang="ru-RU" b="0" i="1" dirty="0" smtClean="0"/>
                        <a:t>Лишь в творчестве и деятельности проявляется истинная красота. Человек прекрасен в минуты творческого подъёма, эмоциональной напряжённости.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Довод 3</a:t>
                      </a:r>
                    </a:p>
                    <a:p>
                      <a:r>
                        <a:rPr lang="ru-RU" b="0" i="1" dirty="0" smtClean="0"/>
                        <a:t>Красота человека с богатым внутренним миром не меркнет со временем.</a:t>
                      </a:r>
                      <a:endParaRPr lang="ru-RU" b="0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1168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912376"/>
              </p:ext>
            </p:extLst>
          </p:nvPr>
        </p:nvGraphicFramePr>
        <p:xfrm>
          <a:off x="457200" y="404813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Тезис</a:t>
                      </a:r>
                    </a:p>
                    <a:p>
                      <a:pPr algn="ctr"/>
                      <a:r>
                        <a:rPr lang="ru-RU" i="1" dirty="0" smtClean="0"/>
                        <a:t>Истинная красота человека определяется богатством его внутреннего мира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Иллюстрация 1</a:t>
                      </a:r>
                    </a:p>
                    <a:p>
                      <a:r>
                        <a:rPr lang="ru-RU" b="0" i="1" dirty="0" smtClean="0"/>
                        <a:t>Героини романа «Война и мир» Наташа Ростова и Элен Курагина.</a:t>
                      </a:r>
                      <a:endParaRPr lang="ru-RU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Иллюстрация 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i="1" dirty="0" smtClean="0"/>
                        <a:t>Примеры из жизни известных актрис, которые не обладая внешними данными, отвечающими принятым представлениям о красоте.  Добились успеха и считаются звёздами, в том числе исполняют роли красавиц (например, Барбара </a:t>
                      </a:r>
                      <a:r>
                        <a:rPr lang="ru-RU" b="0" i="1" dirty="0" err="1" smtClean="0"/>
                        <a:t>Стрейзанд</a:t>
                      </a:r>
                      <a:r>
                        <a:rPr lang="ru-RU" b="0" i="1" dirty="0" smtClean="0"/>
                        <a:t>).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/>
                        <a:t>Иллюстрация 3</a:t>
                      </a:r>
                    </a:p>
                    <a:p>
                      <a:r>
                        <a:rPr lang="ru-RU" dirty="0" smtClean="0"/>
                        <a:t>Примеры из жизни великих людей, родных и знакомых, которые даже в преклонном возрасте сохранили способность удивляться, любить, жить яркой эмоциональной жизнью и могут быть названы красивыми.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923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02627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	</a:t>
            </a:r>
            <a:r>
              <a:rPr lang="ru-RU" sz="2000" dirty="0" smtClean="0"/>
              <a:t>Аргументы следует располагать по восходящей, чтобы их сила постепенно возрастала, самый сильный аргумент должен быть последним.</a:t>
            </a:r>
          </a:p>
          <a:p>
            <a:pPr marL="109728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Аргументация обязательно завершается выводом, который напрямую связан с тезисом. Но если тезис возможно справедливая мысль, которую ещё предстоит доказать, то вывод – это мысль доказанная, в справедливости которой трудно сомневаться. Поэтому вывод есть перефразированный тезис, снабжённый словами уверенности (например, вводным словом, выражающим уверенность).</a:t>
            </a:r>
          </a:p>
          <a:p>
            <a:pPr marL="109728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Переход от тезиса, выражающего позицию, к доводам может осуществляться с помощью фраз:</a:t>
            </a:r>
          </a:p>
          <a:p>
            <a:pPr marL="109728" indent="0">
              <a:buNone/>
            </a:pPr>
            <a:r>
              <a:rPr lang="ru-RU" sz="2000" i="1" dirty="0" smtClean="0"/>
              <a:t>	- Попытаюсь доказать это.</a:t>
            </a:r>
          </a:p>
          <a:p>
            <a:pPr marL="109728" indent="0">
              <a:buNone/>
            </a:pPr>
            <a:r>
              <a:rPr lang="ru-RU" sz="2000" i="1" dirty="0"/>
              <a:t>	</a:t>
            </a:r>
            <a:r>
              <a:rPr lang="ru-RU" sz="2000" i="1" dirty="0" smtClean="0"/>
              <a:t>- Справедливость собственной позиции могу доказать с помощью таких доводов.</a:t>
            </a:r>
          </a:p>
          <a:p>
            <a:pPr>
              <a:buFontTx/>
              <a:buChar char="-"/>
            </a:pP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4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	</a:t>
            </a:r>
            <a:r>
              <a:rPr lang="ru-RU" sz="2000" dirty="0" smtClean="0"/>
              <a:t>Рассмотрим примеры аргументации.</a:t>
            </a:r>
          </a:p>
          <a:p>
            <a:pPr marL="109728" indent="0">
              <a:buNone/>
            </a:pP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911312"/>
              </p:ext>
            </p:extLst>
          </p:nvPr>
        </p:nvGraphicFramePr>
        <p:xfrm>
          <a:off x="1475656" y="980728"/>
          <a:ext cx="6144344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348004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Фрагмент сочинения</a:t>
                      </a:r>
                      <a:endParaRPr lang="ru-RU" dirty="0"/>
                    </a:p>
                  </a:txBody>
                  <a:tcPr/>
                </a:tc>
              </a:tr>
              <a:tr h="869072">
                <a:tc>
                  <a:txBody>
                    <a:bodyPr/>
                    <a:lstStyle/>
                    <a:p>
                      <a:r>
                        <a:rPr lang="ru-RU" dirty="0" smtClean="0"/>
                        <a:t>Выражение согласия с автором исходного текста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i="1" dirty="0" smtClean="0"/>
                        <a:t>Я полностью согласна с мнением автора относительно опасности компьютерной зависимости.</a:t>
                      </a:r>
                      <a:endParaRPr lang="ru-RU" sz="18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Формулировка собственной позиции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Мне кажется, что Паутина действует губительно на многих людей, несмотря на то, что в целом она позволяет экономить время и быстро находить нужную информацию, обмениваться сообщениями.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Связка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Попробую доказать собственное мнение.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Довод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Во-первых, виртуальное общение затягивает больше, чем реальное, потому что позволяет спрятать собственные комплексы.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900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8644809"/>
              </p:ext>
            </p:extLst>
          </p:nvPr>
        </p:nvGraphicFramePr>
        <p:xfrm>
          <a:off x="457200" y="333375"/>
          <a:ext cx="8229600" cy="567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6728"/>
                <a:gridCol w="4762872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Фрагмент сочинения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b="0" dirty="0" smtClean="0"/>
                        <a:t>Иллюстрация 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Например, застенчивый человек, критически оценивающий собственную внешность, испытывающий проблемы в реальном общении, может, общаясь в сети, чувствовать себя героем дня, мудрым советчиком, интересным собеседником. Это чувство начинает нравиться, и человек проводит часы, дни в сети. А родные, друзья, близкие теряют его, им не хватает общения, они обижаются.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Довод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Во-вторых, Интернет – удовольствие не бесплатное.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/>
                        <a:t>Иллюстрация 2</a:t>
                      </a:r>
                    </a:p>
                    <a:p>
                      <a:pPr algn="l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Конечно, из-за одного часа из семейного бюджета много не убудет, однако зависимые люди проводят в сети столько времени, что это бьёт их по кошельку.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Довод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В-третьих, от многочасового сидения перед монитором портится зрение.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7182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93192" lvl="1" indent="0" algn="just">
              <a:buNone/>
            </a:pPr>
            <a:r>
              <a:rPr lang="ru-RU" sz="2000" dirty="0" smtClean="0"/>
              <a:t>	Время, очевидно, идёт быстрее, чем человеку кажется. </a:t>
            </a:r>
          </a:p>
          <a:p>
            <a:pPr marL="393192" lvl="1" indent="0" algn="just">
              <a:buNone/>
            </a:pPr>
            <a:r>
              <a:rPr lang="ru-RU" sz="2000" dirty="0" smtClean="0"/>
              <a:t>	Заметьте: если вы спросите у кого бы то ни было, сколько времени идти до такого-то места, никогда вам не скажут больше, а скажут меньше. Если вам скажут, что идти туда минут двадцать пять, значит, знайте, что на самом деле вы затратите на дорогу не меньше сорока.</a:t>
            </a:r>
          </a:p>
          <a:p>
            <a:pPr marL="393192" lvl="1" indent="0" algn="just">
              <a:buNone/>
            </a:pPr>
            <a:r>
              <a:rPr lang="ru-RU" sz="2000" dirty="0"/>
              <a:t>	</a:t>
            </a:r>
            <a:r>
              <a:rPr lang="ru-RU" sz="2000" dirty="0" smtClean="0"/>
              <a:t>Но ещё более это заметно на другом. «Я приду через пять минут», - говорит человек. Будьте уверены, что он придёт в лучшем случае через 15 минут, хотя, когда он говорил, ему казалось, что он придёт именно через пять минут.</a:t>
            </a:r>
          </a:p>
          <a:p>
            <a:pPr marL="393192" lvl="1" indent="0" algn="just">
              <a:buNone/>
            </a:pPr>
            <a:r>
              <a:rPr lang="ru-RU" sz="2000" dirty="0"/>
              <a:t>	</a:t>
            </a:r>
            <a:r>
              <a:rPr lang="ru-RU" sz="2000" dirty="0" smtClean="0"/>
              <a:t>Всегда кажется, что времени у нас больше, чем на самом деле, и что идёт оно медленнее, чем нам это кажется.</a:t>
            </a:r>
          </a:p>
          <a:p>
            <a:pPr marL="393192" lvl="1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				(В. Солоухин)				</a:t>
            </a:r>
          </a:p>
          <a:p>
            <a:pPr lvl="2"/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Исходный текст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21595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537"/>
    </mc:Choice>
    <mc:Fallback xmlns="">
      <p:transition spd="slow" advTm="4153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3397267"/>
              </p:ext>
            </p:extLst>
          </p:nvPr>
        </p:nvGraphicFramePr>
        <p:xfrm>
          <a:off x="468313" y="476250"/>
          <a:ext cx="8229600" cy="302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1599"/>
                <a:gridCol w="491800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Фрагмент сочинения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Иллюстрация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Когда человек общается в чатах по 5-7 часов, зрение так напрягается, что глаза ломят, они краснеют.  Я лично знаю людей, которые носят очки в результате длительного сидения за компьютером.</a:t>
                      </a:r>
                      <a:endParaRPr lang="ru-RU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Вывод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Таким образом, Интернет может причинять вред человеку, если им пользоваться неумеренно, не находить в себе силы вовремя остановиться.</a:t>
                      </a:r>
                      <a:endParaRPr lang="ru-RU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35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/>
          <a:lstStyle/>
          <a:p>
            <a:pPr marL="109728" indent="0" algn="ctr">
              <a:buNone/>
            </a:pPr>
            <a:r>
              <a:rPr lang="ru-RU" dirty="0" smtClean="0"/>
              <a:t>	Возможные ошибки при аргументации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2000" dirty="0"/>
              <a:t>	</a:t>
            </a:r>
            <a:r>
              <a:rPr lang="ru-RU" sz="2000" i="1" dirty="0" smtClean="0"/>
              <a:t>Пожалуй, я соглашусь с автором в том, что мы перестали писать письма, заменяя их телефонными звонками или СМС, и от этого мы многое потеряли. Вот раньше я получала письма  от подруги из Саратова, и мне было очень приятно получить конверт. Мы обменивались новостями, посылали друг другу открытки и фотографии, ждали прихода писем. А ещё я посылала письма бабушке. Правда, письма долго идут к адресату, но их  получать приятно.	Давайте же снова начнём писать письма!</a:t>
            </a:r>
          </a:p>
          <a:p>
            <a:pPr marL="108000" indent="0" algn="just">
              <a:spcBef>
                <a:spcPts val="0"/>
              </a:spcBef>
              <a:buNone/>
            </a:pPr>
            <a:r>
              <a:rPr lang="ru-RU" sz="1600" dirty="0"/>
              <a:t>	</a:t>
            </a:r>
            <a:endParaRPr lang="ru-RU" sz="1600" dirty="0" smtClean="0"/>
          </a:p>
          <a:p>
            <a:pPr marL="108000" indent="0" algn="just">
              <a:spcBef>
                <a:spcPts val="0"/>
              </a:spcBef>
              <a:buNone/>
            </a:pPr>
            <a:r>
              <a:rPr lang="ru-RU" sz="1600" dirty="0"/>
              <a:t>	</a:t>
            </a:r>
            <a:r>
              <a:rPr lang="ru-RU" sz="1800" dirty="0" smtClean="0"/>
              <a:t>Аргументация выглядит односторонней: экзаменуемый не сравнил письма с другими способами передачи информации (электронные письма, звонки), не показал, почему же всё-таки, несмотря на долгий путь к адресату, письмо получать приятно, что мы потеряли с разрушением традиции писать письма. Аргументы основаны только на личных впечатлениях экзаменуемого, не отличаются яркостью. Аргументация не структурирована, 2 довода однотипны, нет вывода.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0439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4958011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dirty="0" smtClean="0"/>
              <a:t>	</a:t>
            </a:r>
            <a:r>
              <a:rPr lang="ru-RU" sz="1800" dirty="0" smtClean="0"/>
              <a:t>Во внешней человеческой красоте воплощены наши представления об идеале прекрасного. Внешняя красота – это не только антропологическое совершенство всех элементов тела, не только здоровье. Это внутренняя одухотворённость, богатый мир мыслей и чувств, нравственного достоинства, уважения к людям и к себе… Чем выше нравственное развитие и общий уровень духовной культуры человека, тем ярче отражается внутренний духовный мир во внешних чертах. Это свечение души, по выражению Гегеля, всё больше понимается, проявляется и чувствуется современным человеком.  Внутренняя красота отражается во внешнем облике…</a:t>
            </a:r>
          </a:p>
          <a:p>
            <a:pPr marL="109728" indent="0" algn="just">
              <a:buNone/>
            </a:pPr>
            <a:r>
              <a:rPr lang="ru-RU" sz="1800" dirty="0"/>
              <a:t>	</a:t>
            </a:r>
            <a:r>
              <a:rPr lang="ru-RU" sz="1800" dirty="0" smtClean="0"/>
              <a:t>Единство внутренней и внешней красоты – это эстетическое выражение нравственного достоинства человека. Нет ничего зазорного в том, что человек стремится быть красивым, хочет выглядеть красивым. Но, мне кажется, надо иметь моральное право на это желание. Нравственность этого стремления определяется тем, в какой мере эта  красота выражает творческую, деятельную сущность человека. Ярче всего красота человека проявляется тогда, когда он занят любимой деятельностью, которая по своему характеру подчёркивает в нём что-то хорошее, свойственное его личности.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Исходный  текст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6833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674635"/>
          </a:xfrm>
        </p:spPr>
        <p:txBody>
          <a:bodyPr>
            <a:normAutofit lnSpcReduction="10000"/>
          </a:bodyPr>
          <a:lstStyle/>
          <a:p>
            <a:pPr marL="109728" indent="0" algn="just">
              <a:buNone/>
            </a:pPr>
            <a:r>
              <a:rPr lang="ru-RU" sz="1800" dirty="0" smtClean="0"/>
              <a:t>При этом его внешний облик озарён внутренним вдохновением. Не случайно красоту дискобола Мирон воплотил в тот момент, когда напряжение внутренних духовных сил сочетается с напряжением сил физических, в этом сочетании – апофеоз красоте…</a:t>
            </a:r>
          </a:p>
          <a:p>
            <a:pPr marL="109728" indent="0" algn="just">
              <a:buNone/>
            </a:pPr>
            <a:r>
              <a:rPr lang="ru-RU" sz="1800" dirty="0"/>
              <a:t>	</a:t>
            </a:r>
            <a:r>
              <a:rPr lang="ru-RU" sz="1800" dirty="0" smtClean="0"/>
              <a:t>Внешняя красота имеет свои внутренние, нравственные истоки.  Любимое творчество делает человека красивым, преобразует черты его лица – делает их тонкими, выразительными.</a:t>
            </a:r>
          </a:p>
          <a:p>
            <a:pPr marL="109728" indent="0" algn="just">
              <a:buNone/>
            </a:pPr>
            <a:r>
              <a:rPr lang="ru-RU" sz="1800" dirty="0"/>
              <a:t>	</a:t>
            </a:r>
            <a:r>
              <a:rPr lang="ru-RU" sz="1800" dirty="0" smtClean="0"/>
              <a:t>Красоту создаёт и тревога, забота – то, что обычно называют «муками творчества». Как горе откладывает на лице неизгладимые морщины, так и творческие заботы являются тонким, самым искусным скульптором, делающим лицо красивым. И наоборот, внутренняя пустота придаёт внешним чертам лица выражение тупого равнодушия.</a:t>
            </a:r>
          </a:p>
          <a:p>
            <a:pPr marL="109728" indent="0" algn="just">
              <a:buNone/>
            </a:pPr>
            <a:r>
              <a:rPr lang="ru-RU" sz="1800" dirty="0"/>
              <a:t>	</a:t>
            </a:r>
            <a:r>
              <a:rPr lang="ru-RU" sz="1800" dirty="0" smtClean="0"/>
              <a:t>Если внутреннее духовное богатство создаёт человеческую красоту, то бездеятельность и тем более безнравственная деятельность эту красоту губят.</a:t>
            </a:r>
          </a:p>
          <a:p>
            <a:pPr marL="109728" indent="0" algn="just">
              <a:buNone/>
            </a:pPr>
            <a:r>
              <a:rPr lang="ru-RU" sz="1800" dirty="0"/>
              <a:t>	 </a:t>
            </a:r>
            <a:r>
              <a:rPr lang="ru-RU" sz="1800" dirty="0" smtClean="0"/>
              <a:t>Безнравственная </a:t>
            </a:r>
            <a:r>
              <a:rPr lang="ru-RU" sz="1800" dirty="0"/>
              <a:t>деятельность </a:t>
            </a:r>
            <a:r>
              <a:rPr lang="ru-RU" sz="1800" dirty="0" smtClean="0"/>
              <a:t>уродует. Привычка лгать, лицемерить, пустословить создаёт блуждающий взгляд: человек избегает смотреть в глаза другим людям4 в его глазах трудно увидеть мысль, он прячет её…  Зависть, эгоизм, подозрительность, боязнь того, что «меня не оценят», - все эти чувства постепенно огрубляют черты лица, придают ему угрюмость, нелюдимость. Быть самим собой, дорожить своим 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57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332656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1800" dirty="0" smtClean="0"/>
              <a:t>достоинством – это живая кровь подлинной человеческой красоты.</a:t>
            </a:r>
          </a:p>
          <a:p>
            <a:pPr marL="109728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Идеал человеческой красоты – это вместе с тем идеал нравственности. Единство физического, нравственного, эстетического совершенства – это и есть та гармония, о которой так много говорится.</a:t>
            </a:r>
          </a:p>
          <a:p>
            <a:pPr marL="109728" indent="0">
              <a:buNone/>
            </a:pPr>
            <a:r>
              <a:rPr lang="ru-RU" sz="1800" dirty="0"/>
              <a:t>	</a:t>
            </a:r>
            <a:r>
              <a:rPr lang="ru-RU" sz="1800" dirty="0" smtClean="0"/>
              <a:t>				(В. А. Сухомлинский)</a:t>
            </a:r>
            <a:endParaRPr lang="ru-RU" sz="1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313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 smtClean="0"/>
              <a:t>	</a:t>
            </a:r>
            <a:r>
              <a:rPr lang="ru-RU" sz="1800" i="1" dirty="0" smtClean="0"/>
              <a:t>Автор данного текста – советский педагог Василий Александрович Сухомлинский – известен не только как теоретик педагогической науки, но и как педагог-практик, который свой жизненный опыт и нравственные убеждения стремился передать детям. Он рассматривает актуальную проблему: что такое истинная красота человека. Каждое новое поколение  старается по-своему осмыслить истоки красоты человека. Так происходит и сегодня: ещё двадцать лет назад идея устройства конкурсов красоты не была актуальной, тогда как сегодня потрясает воображения многих, причём не только представительниц прекрасного пола.</a:t>
            </a:r>
          </a:p>
          <a:p>
            <a:pPr marL="109728" indent="0"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Есть ли справедливость в оценке красоты человека? Где найти критерий для такой оценки? В поисках ответа на эти вопросы рассуждения В. А. Сухомлинского могут оказать значительную помощь.</a:t>
            </a:r>
          </a:p>
          <a:p>
            <a:pPr marL="109728" indent="0"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Размышления об истинной красоте автор строит на сопоставлении двух типов красоты – внутренней и внешней. Противопоставляя антропологическое совершенство всех элементов тела, лишённое внутренней одухотворённости, истинной красоте как гармоничному сочетанию внешнего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3813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/>
              <a:t>Сочинение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16757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530619"/>
          </a:xfrm>
        </p:spPr>
        <p:txBody>
          <a:bodyPr/>
          <a:lstStyle/>
          <a:p>
            <a:pPr marL="109728" indent="0" algn="just">
              <a:spcBef>
                <a:spcPts val="0"/>
              </a:spcBef>
              <a:buNone/>
            </a:pPr>
            <a:r>
              <a:rPr lang="ru-RU" sz="1800" i="1" dirty="0" smtClean="0"/>
              <a:t>и внутреннего, автор убеждён, что стремление быть внешне красивым тогда имеет должную оценку, когда отражает «творческую, деятельную сущность человека». Именно творчество, любимое дело способствуют раскрытию прекрасного в человеке: его лицо становится выразительным, тонким. Противопоставляет же автор такой работе «скульптора красоты» – творчества – иное, разрушительное действие безнравственных поступков. Я не могу не согласиться с выводами автора: люди, не видящие смысла в нравственном совершенствовании и труде, кажутся мне безликими. В этих оценках я сторонник идей В. А. Сухомлинского.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Мне видится красивым тот человек, который умеет выразить свой внутренний мир не через эпатажные аксессуары или шокирующую причёску, а через творчество. Чувство вкуса, которое воспитывается с детства, усилия, затрачиваемые на создание собственного имиджа, изысканность манер и, конечно, доброта, уважительность к людям, великодушие – вот что делает человека прекрасным. Причём такая красота не стареет – вспомним Аллу </a:t>
            </a:r>
            <a:r>
              <a:rPr lang="ru-RU" sz="1800" i="1" dirty="0" err="1" smtClean="0"/>
              <a:t>Баянову</a:t>
            </a:r>
            <a:r>
              <a:rPr lang="ru-RU" sz="1800" i="1" dirty="0" smtClean="0"/>
              <a:t> или Майю Плисецкую!</a:t>
            </a:r>
          </a:p>
          <a:p>
            <a:pPr marL="109728" indent="0" algn="just">
              <a:spcBef>
                <a:spcPts val="0"/>
              </a:spcBef>
              <a:buNone/>
            </a:pPr>
            <a:r>
              <a:rPr lang="ru-RU" sz="1800" i="1" dirty="0"/>
              <a:t>	</a:t>
            </a:r>
            <a:r>
              <a:rPr lang="ru-RU" sz="1800" i="1" dirty="0" smtClean="0"/>
              <a:t>«Внешняя красота имеет свои внутренние нравственные истоки», - пишет автор. И эта мудрость мною воспринимается как аксиома.  </a:t>
            </a:r>
            <a:r>
              <a:rPr lang="ru-RU" i="1" dirty="0" smtClean="0"/>
              <a:t>	</a:t>
            </a: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9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000" dirty="0" smtClean="0"/>
              <a:t>	Сочинение части «С» - это особое речевое произведение, которое является синтезом анализа исходного текста и изложения собственного мнения относительно проблемы, поднятой автором. Это скрытый диалог экзаменуемого с автором исходного текста. Это текст, который должен соответствовать заданным критериям, потому что именно по этим критериям выставляются баллы за работу. В противном случае, какими бы достоинствами не обладала работа, за неё не выставят  высоких оценок. 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Итоги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75128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Используемая литература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AutoNum type="arabicPeriod"/>
            </a:pPr>
            <a:r>
              <a:rPr lang="ru-RU" dirty="0" smtClean="0"/>
              <a:t>Е. С. Симакова. Русский язык. Экспресс-репетитор для подготовки к ЕГЭ «Сочинение». АСТ-</a:t>
            </a:r>
            <a:r>
              <a:rPr lang="ru-RU" dirty="0" err="1" smtClean="0"/>
              <a:t>Астрель</a:t>
            </a:r>
            <a:r>
              <a:rPr lang="ru-RU" dirty="0" smtClean="0"/>
              <a:t>. Москва.</a:t>
            </a:r>
          </a:p>
          <a:p>
            <a:pPr marL="624078" indent="-514350">
              <a:buFont typeface="Wingdings 3"/>
              <a:buAutoNum type="arabicPeriod"/>
            </a:pPr>
            <a:r>
              <a:rPr lang="ru-RU" dirty="0" smtClean="0"/>
              <a:t>Т. И. </a:t>
            </a:r>
            <a:r>
              <a:rPr lang="ru-RU" dirty="0" err="1" smtClean="0"/>
              <a:t>Максимович,Ю</a:t>
            </a:r>
            <a:r>
              <a:rPr lang="ru-RU" dirty="0" smtClean="0"/>
              <a:t> И. А. Пугачев. Пособие для подготовки к ЕГЭ. Русский язык: Выполнение части 3 (часть С). </a:t>
            </a:r>
            <a:r>
              <a:rPr lang="ru-RU" dirty="0"/>
              <a:t>АСТ-</a:t>
            </a:r>
            <a:r>
              <a:rPr lang="ru-RU" dirty="0" err="1"/>
              <a:t>Астрель</a:t>
            </a:r>
            <a:r>
              <a:rPr lang="ru-RU" dirty="0"/>
              <a:t>. </a:t>
            </a:r>
            <a:r>
              <a:rPr lang="ru-RU"/>
              <a:t>Москва.</a:t>
            </a:r>
          </a:p>
          <a:p>
            <a:pPr marL="624078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99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842658"/>
              </p:ext>
            </p:extLst>
          </p:nvPr>
        </p:nvGraphicFramePr>
        <p:xfrm>
          <a:off x="457200" y="1481138"/>
          <a:ext cx="8229600" cy="37916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95216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текста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Формулировка проблемы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916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Точная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Узкая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Широкая</a:t>
                      </a:r>
                      <a:endParaRPr lang="ru-RU" dirty="0"/>
                    </a:p>
                  </a:txBody>
                  <a:tcPr/>
                </a:tc>
              </a:tr>
              <a:tr h="2347795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Время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Восприятие времени человеком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Почему люди опаздывают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Человек и время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Формулировка проблемы текста</a:t>
            </a:r>
            <a:endParaRPr lang="ru-R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100915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48"/>
    </mc:Choice>
    <mc:Fallback xmlns="">
      <p:transition spd="slow" advTm="41248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just">
              <a:buNone/>
            </a:pPr>
            <a:r>
              <a:rPr lang="ru-RU" sz="2000" dirty="0" smtClean="0"/>
              <a:t>	Около тысячи лет назад в Киеве, при Ярославле Мудром, под сводами Софийского храма, была создана первая у нас библиотека. В ней трудились  переводчики, писцы и художники. Много заморских книг тогда было переведено на славянский язык. Сначала книги переписывались в Киеве и Новгороде, а потом и в других местах Руси – Чернигове, Галиче Суздале, Ростове Великом, во Владимире, старой Рязани и, наконец, книжный свет пришёл в Москву. Восторженная похвала книгам была создана в Киеве. Её повторяли несколько столетий подряд и помнят в наше время: «Велика бывает польза от учения книжного». Книги – «реки,  </a:t>
            </a:r>
            <a:r>
              <a:rPr lang="ru-RU" sz="2000" dirty="0" err="1" smtClean="0"/>
              <a:t>напояющие</a:t>
            </a:r>
            <a:r>
              <a:rPr lang="ru-RU" sz="2000" dirty="0" smtClean="0"/>
              <a:t> вселенную» мудростью. В книгах – несчётная глубина, ими мы в «печали утешаемся…»</a:t>
            </a:r>
          </a:p>
          <a:p>
            <a:pPr marL="109728" indent="0" algn="just">
              <a:buNone/>
            </a:pPr>
            <a:r>
              <a:rPr lang="ru-RU" sz="2000" dirty="0"/>
              <a:t>	</a:t>
            </a:r>
            <a:r>
              <a:rPr lang="ru-RU" sz="2000" dirty="0" smtClean="0"/>
              <a:t>Жизнь книги, как и жизнь человека, была полна опасностей. Рукописные творения гибли при нашествиях врагов, в походах и странствиях, при пожарах, наводнениях и других бедствиях. Когда приближался неприятель, люди уносили за надёжные крепостные стены не только хлеб и воду, но и книги. Книги укрепляли дух, утешали, вселяли надежду.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Исходный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05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263805"/>
              </p:ext>
            </p:extLst>
          </p:nvPr>
        </p:nvGraphicFramePr>
        <p:xfrm>
          <a:off x="467544" y="1080213"/>
          <a:ext cx="8229600" cy="576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0784"/>
                <a:gridCol w="864096"/>
                <a:gridCol w="33947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Текст фрагмента сочинения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Замечания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/>
                      <a:r>
                        <a:rPr lang="ru-RU" sz="1800" i="1" dirty="0" smtClean="0"/>
                        <a:t>Известный писатель и библиофил Евгений Осетров посвящает текст теме книги. Читая его я понял, что проблема отношения к книге актуальна всегда.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dirty="0" smtClean="0"/>
                        <a:t>Формулировка проблемы</a:t>
                      </a:r>
                      <a:endParaRPr lang="ru-RU" sz="14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dirty="0" smtClean="0"/>
                        <a:t>Названа тема, правильно сформулирована проблема, указана её актуальность. Нет пояснения, почему проблема актуальна всегда.</a:t>
                      </a:r>
                      <a:endParaRPr lang="ru-RU" dirty="0"/>
                    </a:p>
                  </a:txBody>
                  <a:tcPr/>
                </a:tc>
              </a:tr>
              <a:tr h="3931920">
                <a:tc>
                  <a:txBody>
                    <a:bodyPr/>
                    <a:lstStyle/>
                    <a:p>
                      <a:pPr algn="l"/>
                      <a:r>
                        <a:rPr lang="ru-RU" sz="1800" i="1" dirty="0" smtClean="0"/>
                        <a:t>Исторический экскурс, предпринятый автором, интересен тем, что читающему текст даётся возможность понять, что испокон веку « велика бывает польза от учения книжного». Внимание автора привлекает исторический аспект проблемы, потому что историческая книга неразрывно связана с историей народа, её изучение позволяет увидеть истоки уважения к книге, которые оказывали ей образованные люди в любое время. Автор текста – </a:t>
                      </a:r>
                      <a:endParaRPr lang="ru-RU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Комментирование  проблемы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Прокомментирована проблема отношения к книге, важность применённого автором исторического подхода к рассмотрению темы. Правильно понят моральный смысл текста и его воспитательное значение. Искажений в смысле текста нет. О верной интерпретации текста говорят уместные ссылки на конкретные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Анализ фрагмента сочинения по исходному тексту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94885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0101958"/>
              </p:ext>
            </p:extLst>
          </p:nvPr>
        </p:nvGraphicFramePr>
        <p:xfrm>
          <a:off x="457200" y="1481138"/>
          <a:ext cx="8229600" cy="4851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6808"/>
                <a:gridCol w="792088"/>
                <a:gridCol w="325070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Текст фрагмента сочинения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Замечания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i="1" dirty="0" smtClean="0"/>
                        <a:t>истинный  ценитель и знаток книг. Рассматривая проблему, упоминает об интересных фактах, например, о создании первой на Руси Софийской библиотеки в Киеве. Возможно, автор посетил это уникальное место или желает посетить святые для нас места в Киеве. Мне кажется, что проблема, которую поднимает автор, актуальна сегодня потому, что интерес к книге падает, особенно это заметно в среде молодёжи. Однако автор не читает нотаций, а пытается заинтересовать читателя, вызвать уважение к книге.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Комментирование  проблемы</a:t>
                      </a:r>
                    </a:p>
                    <a:p>
                      <a:endParaRPr lang="ru-RU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предложения. Экзаменуемый пытается понять причину интереса автора к данной проблеме. </a:t>
                      </a:r>
                    </a:p>
                    <a:p>
                      <a:pPr algn="l"/>
                      <a:r>
                        <a:rPr lang="ru-RU" dirty="0" smtClean="0"/>
                        <a:t>Возможно, улучшит текст изменение порядка предложений.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10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Отражение позиции автора исходного текста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93192" lvl="1" indent="0">
              <a:buNone/>
            </a:pPr>
            <a:r>
              <a:rPr lang="ru-RU" sz="2000" dirty="0" smtClean="0"/>
              <a:t>	Правильно, без искажений, понятая позиция автора отражает его убеждение, его мнение по рассматриваемой проблеме. Автор может либо давать оценку каким-либо событиям или явлениям, причём наряду с открытой  оценкой встречается и скрытая, когда авторское мнение следует искать в подтексте. Для этого надо уметь видеть потаённый смысл, понимать метафоры, вскрывать аллегории, чувствовать, с какой целью автор использует конкретные слова и выражения. В других текстах автор не ограничивается оценками, а предлагает пути разрешения проблемы. И авторские выводы, и предлагаемые им способы разрешения проблемы – всё это отражает его позицию.</a:t>
            </a:r>
          </a:p>
          <a:p>
            <a:pPr marL="393192" lvl="1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Для формулировки позиции можно использовать следующие выражения: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Автор считает, что …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Автор глубоко убеждён в том, что …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С автором трудно спорить относительно …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Позиция автора сформулирована весьма чётко: …</a:t>
            </a:r>
          </a:p>
          <a:p>
            <a:pPr lvl="1">
              <a:buFont typeface="Arial" pitchFamily="34" charset="0"/>
              <a:buChar char="•"/>
            </a:pPr>
            <a:r>
              <a:rPr lang="ru-RU" sz="2000" dirty="0" smtClean="0"/>
              <a:t>Автор выступает против того, чтобы …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758080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	</a:t>
            </a:r>
            <a:r>
              <a:rPr lang="ru-RU" sz="2000" dirty="0" smtClean="0"/>
              <a:t>Подлинная наука всегда связана с жизнью, из неё, собственно, и рождается, а не из голых мозговых акций. Всякая отвлечённая, лишённая связей с природой, с жизнью, мысль обескровливает себя, закупоривается, лишается жизненных соков, подлинно человеческого прозрения. Ведь творческая мысль – не одно только интеллектуальное усилие. Это проявление всей полноты личности учёного (или художника), соединение его духовно-умственных, волевых, эмоционально-душевных, нравственных усилий. Без «человеческих чувств» учёного, без его качеств гражданина и патриота обедняется и сама творческая мысль.</a:t>
            </a:r>
          </a:p>
          <a:p>
            <a:pPr marL="109728" indent="0">
              <a:buNone/>
            </a:pPr>
            <a:r>
              <a:rPr lang="ru-RU" sz="2000" dirty="0"/>
              <a:t>	</a:t>
            </a:r>
            <a:r>
              <a:rPr lang="ru-RU" sz="2000" dirty="0" smtClean="0"/>
              <a:t>					(М. Лобанов)  </a:t>
            </a:r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Исходный текст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08619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8666823"/>
              </p:ext>
            </p:extLst>
          </p:nvPr>
        </p:nvGraphicFramePr>
        <p:xfrm>
          <a:off x="457200" y="1052736"/>
          <a:ext cx="8229600" cy="59046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392"/>
                <a:gridCol w="3960440"/>
                <a:gridCol w="1512168"/>
                <a:gridCol w="2314600"/>
              </a:tblGrid>
              <a:tr h="492054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№п/п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Тексты фрагментов сочинений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Блок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Замечания</a:t>
                      </a:r>
                      <a:endParaRPr lang="ru-RU" dirty="0"/>
                    </a:p>
                  </a:txBody>
                  <a:tcPr/>
                </a:tc>
              </a:tr>
              <a:tr h="5412603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i="1" dirty="0" smtClean="0"/>
                        <a:t>Текст М. Лобанова посвящён теме науки. Проблема, которую рассматривает автор, заключается в связи науки с жизнью, в нежизнеспособности той науки, которая зовётся «отвлечённой». </a:t>
                      </a:r>
                    </a:p>
                    <a:p>
                      <a:pPr algn="just"/>
                      <a:r>
                        <a:rPr lang="ru-RU" i="1" dirty="0" smtClean="0"/>
                        <a:t>Мнение автора предельно понятно: Лобанов считает, что научные открытия рождаются из самой жизни. Истинный учёный, по мнению автора ,собирает накопленный человечеством опыт, пропускает его через собственные убеждения и моральные основания и лишь на основании этого делает обобщения. В тексте отрицательно оценивается отрыв науки от моральных оснований.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Формулировка позиции автора       Формулировка</a:t>
                      </a:r>
                    </a:p>
                    <a:p>
                      <a:pPr algn="ctr"/>
                      <a:r>
                        <a:rPr lang="ru-RU" sz="1600" dirty="0" smtClean="0"/>
                        <a:t>                                                                     проблемы</a:t>
                      </a:r>
                      <a:endParaRPr lang="ru-RU" sz="16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Названа тема, правильно сформулирована проблема.</a:t>
                      </a:r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Позиция автора сформулирована верно, авторские аргументы прокомментированы 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pPr algn="ctr"/>
            <a:r>
              <a:rPr lang="ru-RU" sz="3200" dirty="0"/>
              <a:t>Анализ </a:t>
            </a:r>
            <a:r>
              <a:rPr lang="ru-RU" sz="3200" dirty="0" smtClean="0"/>
              <a:t>фрагментов </a:t>
            </a:r>
            <a:r>
              <a:rPr lang="ru-RU" sz="3200" dirty="0"/>
              <a:t>сочинения по исходному текст</a:t>
            </a:r>
          </a:p>
        </p:txBody>
      </p:sp>
    </p:spTree>
    <p:extLst>
      <p:ext uri="{BB962C8B-B14F-4D97-AF65-F5344CB8AC3E}">
        <p14:creationId xmlns:p14="http://schemas.microsoft.com/office/powerpoint/2010/main" val="333954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0.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543</TotalTime>
  <Words>1238</Words>
  <Application>Microsoft Office PowerPoint</Application>
  <PresentationFormat>Экран (4:3)</PresentationFormat>
  <Paragraphs>178</Paragraphs>
  <Slides>28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Открытая</vt:lpstr>
      <vt:lpstr>Подготовка к выполнению задания С</vt:lpstr>
      <vt:lpstr>Исходный текст</vt:lpstr>
      <vt:lpstr>Формулировка проблемы текста</vt:lpstr>
      <vt:lpstr>Исходный текст</vt:lpstr>
      <vt:lpstr>Анализ фрагмента сочинения по исходному тексту</vt:lpstr>
      <vt:lpstr>Презентация PowerPoint</vt:lpstr>
      <vt:lpstr>Отражение позиции автора исходного текста</vt:lpstr>
      <vt:lpstr>Исходный текст</vt:lpstr>
      <vt:lpstr>Анализ фрагментов сочинения по исходному текст</vt:lpstr>
      <vt:lpstr>Презентация PowerPoint</vt:lpstr>
      <vt:lpstr>Презентация PowerPoint</vt:lpstr>
      <vt:lpstr>Вывод</vt:lpstr>
      <vt:lpstr>Аргументация экзаменуемым собственного мнения по проблеме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Исходный  текст</vt:lpstr>
      <vt:lpstr>Презентация PowerPoint</vt:lpstr>
      <vt:lpstr>Презентация PowerPoint</vt:lpstr>
      <vt:lpstr>Сочинение</vt:lpstr>
      <vt:lpstr>Презентация PowerPoint</vt:lpstr>
      <vt:lpstr>Итоги</vt:lpstr>
      <vt:lpstr>Используемая литература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Формулировка и комментирование проблемы исходного текста</dc:title>
  <dc:creator>SMART</dc:creator>
  <cp:lastModifiedBy>SMART</cp:lastModifiedBy>
  <cp:revision>58</cp:revision>
  <dcterms:created xsi:type="dcterms:W3CDTF">2012-08-30T10:44:40Z</dcterms:created>
  <dcterms:modified xsi:type="dcterms:W3CDTF">2013-02-27T06:35:27Z</dcterms:modified>
</cp:coreProperties>
</file>