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76" r:id="rId10"/>
    <p:sldId id="286" r:id="rId11"/>
    <p:sldId id="263" r:id="rId12"/>
    <p:sldId id="291" r:id="rId13"/>
    <p:sldId id="265" r:id="rId14"/>
    <p:sldId id="287" r:id="rId15"/>
    <p:sldId id="288" r:id="rId16"/>
    <p:sldId id="289" r:id="rId17"/>
    <p:sldId id="278" r:id="rId18"/>
    <p:sldId id="279" r:id="rId19"/>
    <p:sldId id="280" r:id="rId20"/>
    <p:sldId id="281" r:id="rId21"/>
    <p:sldId id="282" r:id="rId22"/>
    <p:sldId id="267" r:id="rId23"/>
    <p:sldId id="283" r:id="rId24"/>
    <p:sldId id="269" r:id="rId25"/>
    <p:sldId id="284" r:id="rId26"/>
    <p:sldId id="290" r:id="rId27"/>
    <p:sldId id="271" r:id="rId28"/>
    <p:sldId id="272" r:id="rId29"/>
    <p:sldId id="27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54" autoAdjust="0"/>
    <p:restoredTop sz="9466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AC89C-4518-411B-B008-F11E1577DA89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F24D0-C945-4E15-8430-26B828FC4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F24D0-C945-4E15-8430-26B828FC4BB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4E1CA1-FCC9-4D66-BCB8-E4B837083643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DE7E48-D0B3-4F49-A8E8-7D3E67F0C1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&#1040;&#1090;&#1090;&#1077;&#1089;&#1090;&#1072;&#1094;&#1080;&#1103;%20&#1057;&#1077;&#1088;&#1075;&#1077;&#1077;&#1074;&#1086;&#1081;%20&#1048;.&#1045;.%20&#1052;&#1041;&#1054;&#1059;%20&#1057;&#1054;&#1064;%209\&#1091;&#1088;&#1086;&#1082;%20&#1057;&#1077;&#1088;&#1075;&#1077;&#1077;&#1074;&#1086;&#1081;%20&#1048;.&#1045;.%20&#1052;&#1041;&#1054;&#1059;%20&#1057;&#1054;&#1064;%209\&#1084;&#1091;&#1083;&#1100;&#1090;&#1092;&#1080;&#1083;&#1100;&#1084;.wmv" TargetMode="External"/><Relationship Id="rId5" Type="http://schemas.openxmlformats.org/officeDocument/2006/relationships/slide" Target="slide2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7772400" cy="2928958"/>
          </a:xfr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Сергеевой Ирины Евгеньевны,</a:t>
            </a:r>
          </a:p>
          <a:p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и литературы</a:t>
            </a:r>
          </a:p>
          <a:p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№9»</a:t>
            </a:r>
          </a:p>
          <a:p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Нефтеюганска</a:t>
            </a:r>
            <a:endParaRPr lang="ru-RU" sz="32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58246" cy="1857364"/>
          </a:xfr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</a:rPr>
              <a:t>Мультимедийная</a:t>
            </a:r>
            <a:r>
              <a:rPr lang="ru-RU" sz="4400" b="1" spc="5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</a:rPr>
              <a:t> презентация </a:t>
            </a:r>
            <a:br>
              <a:rPr lang="ru-RU" sz="4400" b="1" spc="5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4400" b="1" spc="5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</a:rPr>
              <a:t>урока русского языка</a:t>
            </a:r>
            <a:endParaRPr lang="ru-RU" sz="4400" b="1" spc="50" dirty="0">
              <a:ln w="1143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сформировать понятие - «лексическое и грамматическое значение»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786710" y="6429396"/>
            <a:ext cx="1143008" cy="428604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86874" cy="4972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Обучающая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устанавливать различия между лексическим и грамматическим значениями.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Подготовиться к итоговой аттестации по русскому языку (ЕГЭ): задания  А5.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умения: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лингвистический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анализировать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исследуемое языковое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явление;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делать выводы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включаться в рефлексию 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любовь и интерес к родному языку,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 у обучающихся пытливость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научное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рвение.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Создание проблемной ситуации 1</a:t>
            </a:r>
            <a:endParaRPr lang="ru-RU" sz="36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1752" y="2857496"/>
            <a:ext cx="4198810" cy="35004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демонстрирует на слайде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предложение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ученого-языковеда Л.В. Щербы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группы: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«Ассоциативное восприятие»;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«Лингвисты»;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«Аналитики»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1357298"/>
            <a:ext cx="8572500" cy="150018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17780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включить обучающихся в решение проблемной ситуации через</a:t>
            </a:r>
          </a:p>
          <a:p>
            <a:pPr marL="0" indent="177800"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предъявление искусственно созданного для студентов-филологов предложения ученого-языковеда Л.В. Щербы</a:t>
            </a:r>
          </a:p>
          <a:p>
            <a:pPr marL="0" indent="177800"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групповую работу по восприятию, пониманию этого предложения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786314" y="2857496"/>
            <a:ext cx="4071937" cy="35004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обучающихся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выбирают группу, в составе которой будут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работать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пониманием предложения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предъявляют результаты работы в группе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«Ассоциативное восприятие»;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«Лингвисты»;</a:t>
            </a:r>
          </a:p>
          <a:p>
            <a:pPr marL="663575" lvl="1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 группа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«Аналитики»</a:t>
            </a:r>
          </a:p>
          <a:p>
            <a:pPr marL="263525" indent="-263525">
              <a:buClr>
                <a:srgbClr val="000099"/>
              </a:buClr>
              <a:buSzPct val="100000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81200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98622" y="1527175"/>
            <a:ext cx="611024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858148" y="6143644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694"/>
          </a:xfr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 fontScale="900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Глокая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куздра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штеко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будланула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бокра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курдячит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бокренка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8-______ ______ - _______ ___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5929322" cy="39948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858148" y="6000768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1 группе «Ассоциативное восприятие»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455998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предложение и восстановите его смысл через определение лексических значений слов, т.е. соотнесённость этих слов с предметом или явлением действительности.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 группе «Лингвисты»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предложение, определите общее значение слов как частей речи и докажите свою точку зрения.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3 группе «Аналитики»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Предположите, с помощью каких способов первая и вторая группы восстановят смысл предложения.</a:t>
            </a:r>
          </a:p>
          <a:p>
            <a:pPr marL="0" indent="3556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Найдите ответ на вопрос, как соотносятся грамматическое и лексическое значение.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1 группы «Ассоциативное восприятие»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429684" cy="490063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2635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высказывают предположения о смысле услышанного, составив конструкции, похожие на данную, заменив слова известными: 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глокая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большая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куздра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корова 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штеко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больно, шибко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будланула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боднула 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бокра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бычка</a:t>
            </a:r>
          </a:p>
          <a:p>
            <a:pPr marL="800100" lvl="2" indent="0">
              <a:buNone/>
            </a:pP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куздрячит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данному слову трудно подобрать звуковое соответствие, но обучающиеся предлагают: задирает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58148" y="6215082"/>
            <a:ext cx="1071538" cy="428604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2 группы</a:t>
            </a:r>
            <a:b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«Лингвисты»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86874" cy="468632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2635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выступая в роли координатора, просит представителей группы соотнести версию 1 (условно, «Корова»)  и версию 2  (условно, «Она»).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Версия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Учащиеся обнаружат: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 вопрос «что?» или «кто?» отвечает слово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куздра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вопрос «что сделала?» - слово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будланула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Именно на вопрос «что сделала?», а не «что делала». Иначе было бы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будлала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Выяснили, что можно даже установить, что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живое существо, а не вещь. Не будь он живым,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куздра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будланула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(именительный и винительный неодушевленных существительных совпадает ).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4286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2 группы</a:t>
            </a:r>
            <a:b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«Лингвисты»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48708" cy="35719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263525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установят, что по отношению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версии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доказательства, и составят схему простого предложения, осложненного однородными сказуемыми, причем укажут, что первое сказуемое выражено глаголом прошедшего времени, т.к. имеет суффикс –л-, а второе – глаголом настоящего времени, т.к. имеет окончание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з-е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л.ед.ч.); очевидно, что подлежащее – женского рода, т.к. согласуется в роде и числе со сказуемым, которое  имеет окончание –а.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43900" y="6429396"/>
            <a:ext cx="857256" cy="4286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214686"/>
            <a:ext cx="8501122" cy="2357454"/>
          </a:xfr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 fontScale="92500" lnSpcReduction="100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№</a:t>
            </a:r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Лексическое </a:t>
            </a:r>
            <a:r>
              <a:rPr lang="ru-RU" sz="4000" b="1" spc="50" dirty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грамматическое значение слова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001156" cy="200026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«Лексика» 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(УМК: учебник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10-11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учреждений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усский язык. Грамматика. Текст. Стили речи»/ А.И.Власенков,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Л.М.Рыбченкова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12-е изд. – М.: Просвещение, 2006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программа по русскому языку: федеральные государственные стандарты 2004)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2 группы</a:t>
            </a:r>
            <a:b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«Лингвисты»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1"/>
            <a:ext cx="8572560" cy="111441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Глокая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куздра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штеко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будланула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бокра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курдячит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бокренка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7158" y="4214818"/>
            <a:ext cx="8429684" cy="584775"/>
            <a:chOff x="357158" y="4214818"/>
            <a:chExt cx="8429684" cy="584775"/>
          </a:xfrm>
        </p:grpSpPr>
        <p:sp>
          <p:nvSpPr>
            <p:cNvPr id="5" name="Полилиния 4"/>
            <p:cNvSpPr/>
            <p:nvPr/>
          </p:nvSpPr>
          <p:spPr>
            <a:xfrm>
              <a:off x="357158" y="4572008"/>
              <a:ext cx="1017270" cy="121920"/>
            </a:xfrm>
            <a:custGeom>
              <a:avLst/>
              <a:gdLst>
                <a:gd name="connsiteX0" fmla="*/ 0 w 1017270"/>
                <a:gd name="connsiteY0" fmla="*/ 91440 h 121920"/>
                <a:gd name="connsiteX1" fmla="*/ 11430 w 1017270"/>
                <a:gd name="connsiteY1" fmla="*/ 57150 h 121920"/>
                <a:gd name="connsiteX2" fmla="*/ 80010 w 1017270"/>
                <a:gd name="connsiteY2" fmla="*/ 11430 h 121920"/>
                <a:gd name="connsiteX3" fmla="*/ 160020 w 1017270"/>
                <a:gd name="connsiteY3" fmla="*/ 45720 h 121920"/>
                <a:gd name="connsiteX4" fmla="*/ 217170 w 1017270"/>
                <a:gd name="connsiteY4" fmla="*/ 102870 h 121920"/>
                <a:gd name="connsiteX5" fmla="*/ 297180 w 1017270"/>
                <a:gd name="connsiteY5" fmla="*/ 91440 h 121920"/>
                <a:gd name="connsiteX6" fmla="*/ 331470 w 1017270"/>
                <a:gd name="connsiteY6" fmla="*/ 80010 h 121920"/>
                <a:gd name="connsiteX7" fmla="*/ 400050 w 1017270"/>
                <a:gd name="connsiteY7" fmla="*/ 11430 h 121920"/>
                <a:gd name="connsiteX8" fmla="*/ 582930 w 1017270"/>
                <a:gd name="connsiteY8" fmla="*/ 57150 h 121920"/>
                <a:gd name="connsiteX9" fmla="*/ 617220 w 1017270"/>
                <a:gd name="connsiteY9" fmla="*/ 80010 h 121920"/>
                <a:gd name="connsiteX10" fmla="*/ 651510 w 1017270"/>
                <a:gd name="connsiteY10" fmla="*/ 57150 h 121920"/>
                <a:gd name="connsiteX11" fmla="*/ 685800 w 1017270"/>
                <a:gd name="connsiteY11" fmla="*/ 45720 h 121920"/>
                <a:gd name="connsiteX12" fmla="*/ 731520 w 1017270"/>
                <a:gd name="connsiteY12" fmla="*/ 0 h 121920"/>
                <a:gd name="connsiteX13" fmla="*/ 822960 w 1017270"/>
                <a:gd name="connsiteY13" fmla="*/ 22860 h 121920"/>
                <a:gd name="connsiteX14" fmla="*/ 925830 w 1017270"/>
                <a:gd name="connsiteY14" fmla="*/ 80010 h 121920"/>
                <a:gd name="connsiteX15" fmla="*/ 971550 w 1017270"/>
                <a:gd name="connsiteY15" fmla="*/ 68580 h 121920"/>
                <a:gd name="connsiteX16" fmla="*/ 1017270 w 1017270"/>
                <a:gd name="connsiteY16" fmla="*/ 3429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7270" h="121920">
                  <a:moveTo>
                    <a:pt x="0" y="91440"/>
                  </a:moveTo>
                  <a:cubicBezTo>
                    <a:pt x="3810" y="80010"/>
                    <a:pt x="2911" y="65669"/>
                    <a:pt x="11430" y="57150"/>
                  </a:cubicBezTo>
                  <a:cubicBezTo>
                    <a:pt x="30857" y="37723"/>
                    <a:pt x="80010" y="11430"/>
                    <a:pt x="80010" y="11430"/>
                  </a:cubicBezTo>
                  <a:cubicBezTo>
                    <a:pt x="114986" y="20174"/>
                    <a:pt x="133708" y="19408"/>
                    <a:pt x="160020" y="45720"/>
                  </a:cubicBezTo>
                  <a:cubicBezTo>
                    <a:pt x="236220" y="121920"/>
                    <a:pt x="125730" y="41910"/>
                    <a:pt x="217170" y="102870"/>
                  </a:cubicBezTo>
                  <a:cubicBezTo>
                    <a:pt x="243840" y="99060"/>
                    <a:pt x="270762" y="96724"/>
                    <a:pt x="297180" y="91440"/>
                  </a:cubicBezTo>
                  <a:cubicBezTo>
                    <a:pt x="308994" y="89077"/>
                    <a:pt x="321960" y="87407"/>
                    <a:pt x="331470" y="80010"/>
                  </a:cubicBezTo>
                  <a:cubicBezTo>
                    <a:pt x="356989" y="60162"/>
                    <a:pt x="400050" y="11430"/>
                    <a:pt x="400050" y="11430"/>
                  </a:cubicBezTo>
                  <a:cubicBezTo>
                    <a:pt x="416537" y="14727"/>
                    <a:pt x="552804" y="37066"/>
                    <a:pt x="582930" y="57150"/>
                  </a:cubicBezTo>
                  <a:lnTo>
                    <a:pt x="617220" y="80010"/>
                  </a:lnTo>
                  <a:cubicBezTo>
                    <a:pt x="628650" y="72390"/>
                    <a:pt x="639223" y="63293"/>
                    <a:pt x="651510" y="57150"/>
                  </a:cubicBezTo>
                  <a:cubicBezTo>
                    <a:pt x="662286" y="51762"/>
                    <a:pt x="675996" y="52723"/>
                    <a:pt x="685800" y="45720"/>
                  </a:cubicBezTo>
                  <a:cubicBezTo>
                    <a:pt x="703338" y="33193"/>
                    <a:pt x="716280" y="15240"/>
                    <a:pt x="731520" y="0"/>
                  </a:cubicBezTo>
                  <a:cubicBezTo>
                    <a:pt x="747354" y="3167"/>
                    <a:pt x="803190" y="11877"/>
                    <a:pt x="822960" y="22860"/>
                  </a:cubicBezTo>
                  <a:cubicBezTo>
                    <a:pt x="940867" y="88364"/>
                    <a:pt x="848240" y="54147"/>
                    <a:pt x="925830" y="80010"/>
                  </a:cubicBezTo>
                  <a:cubicBezTo>
                    <a:pt x="941070" y="76200"/>
                    <a:pt x="957111" y="74768"/>
                    <a:pt x="971550" y="68580"/>
                  </a:cubicBezTo>
                  <a:cubicBezTo>
                    <a:pt x="994168" y="58887"/>
                    <a:pt x="1002463" y="49097"/>
                    <a:pt x="1017270" y="34290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571604" y="4643446"/>
              <a:ext cx="85725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643174" y="4643446"/>
              <a:ext cx="1285884" cy="1588"/>
            </a:xfrm>
            <a:prstGeom prst="line">
              <a:avLst/>
            </a:prstGeom>
            <a:ln w="571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214810" y="4643446"/>
              <a:ext cx="714380" cy="1588"/>
            </a:xfrm>
            <a:prstGeom prst="line">
              <a:avLst/>
            </a:prstGeom>
            <a:ln w="228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143504" y="4643446"/>
              <a:ext cx="1071570" cy="1588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5074" y="4214818"/>
              <a:ext cx="5000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и</a:t>
              </a:r>
              <a:endParaRPr lang="ru-RU" sz="3200" b="1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786578" y="4643446"/>
              <a:ext cx="714380" cy="1588"/>
            </a:xfrm>
            <a:prstGeom prst="line">
              <a:avLst/>
            </a:prstGeom>
            <a:ln w="2286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715272" y="4643446"/>
              <a:ext cx="1071570" cy="1588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927868" y="3929066"/>
            <a:ext cx="930282" cy="500860"/>
            <a:chOff x="927868" y="3929066"/>
            <a:chExt cx="930282" cy="500860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1607323" y="4179099"/>
              <a:ext cx="50006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928662" y="3929066"/>
              <a:ext cx="92869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rot="5400000">
              <a:off x="713554" y="4143380"/>
              <a:ext cx="429422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4714876" y="3929066"/>
            <a:ext cx="930282" cy="500066"/>
            <a:chOff x="927868" y="3929066"/>
            <a:chExt cx="930282" cy="57150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5400000" flipH="1" flipV="1">
              <a:off x="1607323" y="4179099"/>
              <a:ext cx="500066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10800000">
              <a:off x="928662" y="3929066"/>
              <a:ext cx="92869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5400000">
              <a:off x="642513" y="4214421"/>
              <a:ext cx="571504" cy="79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285984" y="3929066"/>
            <a:ext cx="2214578" cy="500066"/>
            <a:chOff x="927868" y="3929066"/>
            <a:chExt cx="930282" cy="571504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1607323" y="4179099"/>
              <a:ext cx="500066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10800000">
              <a:off x="928662" y="3929066"/>
              <a:ext cx="92869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5400000">
              <a:off x="642513" y="4214421"/>
              <a:ext cx="571504" cy="79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7215206" y="3857628"/>
            <a:ext cx="930282" cy="500066"/>
            <a:chOff x="927868" y="3929066"/>
            <a:chExt cx="930282" cy="571504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1607323" y="4179099"/>
              <a:ext cx="500066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0800000">
              <a:off x="928662" y="3929066"/>
              <a:ext cx="92869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rot="5400000">
              <a:off x="642513" y="4214421"/>
              <a:ext cx="571504" cy="79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2071676" y="3500438"/>
            <a:ext cx="4929222" cy="928696"/>
            <a:chOff x="927869" y="3929064"/>
            <a:chExt cx="930282" cy="675415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16200000" flipV="1">
              <a:off x="1546818" y="4241192"/>
              <a:ext cx="622665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10800000">
              <a:off x="928662" y="3929066"/>
              <a:ext cx="92869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5400000">
              <a:off x="590558" y="4266375"/>
              <a:ext cx="675415" cy="79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Овал 56"/>
          <p:cNvSpPr/>
          <p:nvPr/>
        </p:nvSpPr>
        <p:spPr>
          <a:xfrm>
            <a:off x="4071934" y="4071942"/>
            <a:ext cx="1000132" cy="1000132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43702" y="4071942"/>
            <a:ext cx="1000132" cy="1000132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работы 3 группы</a:t>
            </a:r>
            <a:b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«Аналитики»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6696" y="1857371"/>
            <a:ext cx="8248708" cy="278607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263525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Аналитики делают вывод: слова предложения </a:t>
            </a:r>
            <a:r>
              <a:rPr lang="ru-RU" dirty="0" smtClean="0"/>
              <a:t>ученого-языковеда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Л.В.Щербы имеют грамматическое значение, лексического значения  у слов данного предложения нет или они не известны.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858148" y="6072206"/>
            <a:ext cx="1071538" cy="571480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Создание проблемной ситуации 2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1752" y="2285992"/>
            <a:ext cx="5270380" cy="407196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учителя 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демонстрирует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мультфильм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 сказке Л.Петрушевской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 фронтальную беседу по восприятию мультфильма;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предлагает ознакомиться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текстом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 Л.Петрушевской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63525" indent="-263525">
              <a:lnSpc>
                <a:spcPct val="120000"/>
              </a:lnSpc>
              <a:spcBef>
                <a:spcPts val="0"/>
              </a:spcBef>
              <a:buClrTx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организует работу над текстом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учебника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«Русский язык. Грамматика. Текст. Стили речи» под редакцией А.И.Власенкова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Л.М.Рыбченковой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(стр.20)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1428736"/>
            <a:ext cx="8143875" cy="8175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2730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понять, может ли грамматическое значение являться средством художественной выразительности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715000" y="2428868"/>
            <a:ext cx="3429000" cy="392909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/>
              <a:t>Деятельность учащихся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000" dirty="0" smtClean="0"/>
              <a:t>воспринимают мультфильм;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000" dirty="0" smtClean="0"/>
              <a:t>соотносят с текстом сказки;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000" dirty="0" smtClean="0"/>
              <a:t>готовят выступающих с лингвистическим </a:t>
            </a:r>
            <a:r>
              <a:rPr lang="ru-RU" sz="2000" dirty="0" smtClean="0">
                <a:hlinkClick r:id="rId5" action="ppaction://hlinksldjump"/>
              </a:rPr>
              <a:t>текстом </a:t>
            </a:r>
            <a:r>
              <a:rPr lang="ru-RU" sz="2000" dirty="0" smtClean="0"/>
              <a:t>о лексическом и грамматическом значении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льт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214290"/>
            <a:ext cx="7500990" cy="5625743"/>
          </a:xfrm>
          <a:prstGeom prst="rect">
            <a:avLst/>
          </a:prstGeom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7715240" y="6357958"/>
            <a:ext cx="1428760" cy="500042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назад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ПУСЬКИ БЯТЫЕ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8858312" cy="492922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Сяпала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Калуша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напушке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увазила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присяпали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стрямкали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Калуша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Бутявка-то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некузявая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вычучили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вздребезнулась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сопритюкнулась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усяпала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Калуша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трямкайте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дюбые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зюмо-зюмо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некузявые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дудонятся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Бутявка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напушкой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Калушата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подудонились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Зюмо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некузявые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500958" y="6215082"/>
            <a:ext cx="1428760" cy="500042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400" b="1" spc="5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 «Русский язык. Грамматика. Текст. Стили речи» под редакцией А.И.Власенкова и </a:t>
            </a:r>
            <a:r>
              <a:rPr lang="ru-RU" sz="2400" b="1" spc="50" dirty="0" err="1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Л.М.Рыбченковой</a:t>
            </a:r>
            <a:r>
              <a:rPr lang="ru-RU" sz="2400" b="1" spc="50" dirty="0" smtClean="0">
                <a:ln w="1143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(стр.20)</a:t>
            </a:r>
            <a:endParaRPr lang="ru-RU" sz="2400" b="1" spc="50" dirty="0">
              <a:ln w="1143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 contrast="10000"/>
          </a:blip>
          <a:srcRect l="3184" t="7737" r="3458" b="26122"/>
          <a:stretch>
            <a:fillRect/>
          </a:stretch>
        </p:blipFill>
        <p:spPr>
          <a:xfrm>
            <a:off x="357158" y="1643050"/>
            <a:ext cx="8417778" cy="328614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500958" y="6143644"/>
            <a:ext cx="1428760" cy="500042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Лингвистический текст «Грамматическое значение как средство художественной выразительности»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Грамматическое значение может являться средством художественной выразительности. Это средство писатели используют в различных ситуациях: 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если невозможно сказать о действительности прямо;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если автор предполагает, что целевой аудиторией понимающих текст должны стать не только взрослые, образованные люди, но и дети;</a:t>
            </a:r>
          </a:p>
          <a:p>
            <a:pPr marL="0" indent="35560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если позиция автора специально завуалирована (например, Саша Черный «Мирная война», Людмила Петрушевская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др.)</a:t>
            </a:r>
          </a:p>
          <a:p>
            <a:pPr marL="0" indent="35560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500958" y="6143644"/>
            <a:ext cx="1428760" cy="500042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9018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Проведение лингвистического эксперимента</a:t>
            </a:r>
            <a:endParaRPr lang="ru-RU" sz="32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2214554"/>
            <a:ext cx="3770182" cy="395593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учителя </a:t>
            </a:r>
          </a:p>
          <a:p>
            <a:pPr marL="0" indent="18256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Предлагается выполнить наблюдение над словосочетаниями:</a:t>
            </a:r>
          </a:p>
          <a:p>
            <a:pPr lvl="0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глухой согласный и глухой голос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группа; </a:t>
            </a:r>
          </a:p>
          <a:p>
            <a:pPr lvl="0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просторная  столовая и столовый нож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группа;</a:t>
            </a:r>
          </a:p>
          <a:p>
            <a:pPr lvl="0">
              <a:buClrTx/>
              <a:buSzPct val="100000"/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целая десятка и красивая десятка  -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группа.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14282" y="1428736"/>
            <a:ext cx="8643937" cy="711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выяснить, приводит ли изменение лексического значения слова к изменению его грамматического значения и наоборот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3929058" y="2143116"/>
            <a:ext cx="5000628" cy="446881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обучащихся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«изобретают» версии, как можно выяснить, приводит ли изменение лексического значения слова к изменению его грамматического значения и наоборот (например,  версии 1, 2, 3):</a:t>
            </a: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Посмотреть в толковом словаре лексическое значение.</a:t>
            </a: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Определить, как лексическое значение влияет на отнесенность слова к той или другой части речи.</a:t>
            </a:r>
          </a:p>
          <a:p>
            <a:pPr marL="457200" indent="-457200">
              <a:buClrTx/>
              <a:buSzPct val="100000"/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Изменить слово по родам, числам, падежам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 и рефлексия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3071810"/>
            <a:ext cx="3841620" cy="302723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организует этап рефлексии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14282" y="1571612"/>
            <a:ext cx="8715436" cy="89376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определить, сформированы ли понятия «грамматическое значение» и «лексическое значение»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786314" y="3071810"/>
            <a:ext cx="4041775" cy="314325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учащихся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высказывают отношение к происходившему на уроке;</a:t>
            </a:r>
          </a:p>
          <a:p>
            <a:pPr marL="263525" indent="-263525"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сообщают,  с помощью каких способов они сформировали понятия.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Домашнее </a:t>
            </a:r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3556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(страница 21). 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Выпишите из стихотворения все слова, обозначающие понятие судна, лодки. Укажите общие признаки всех этих слов, объясните их лексическое значение (каждого в отдельности).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разница в обозначении предметов?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использовать словарь иностранных слов, толковый и этимологический словари.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Индивидуальное задание: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используя различные средства информации (учебник, электронный учебник, интернет), создать мультимедийную презентацию по теме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8572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 сформировать понятие - «лексическое и грамматическое значение»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72560" cy="49720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Обучающая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устанавливать различия между лексическим и грамматическим значениями.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Подготовиться к итоговой аттестации по русскому языку (ЕГЭ): задания  А5.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умения: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лингвистический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анализировать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исследуемое языковое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явление;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делать выводы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1700" lvl="1" indent="-27305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включаться в рефлексию 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marL="0" indent="2730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любовь и интерес к родному языку,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 у обучающихся пытливость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научное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рвение.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Самоанализ урока</a:t>
            </a:r>
            <a:endParaRPr lang="ru-RU" sz="36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86874" cy="485778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2730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Все требования программы по данной теме получили отражение в уроке. Содержание урока соответствовало требованиям государственного образовательного стандарта.</a:t>
            </a:r>
          </a:p>
          <a:p>
            <a:pPr marL="0" indent="273050">
              <a:buNone/>
            </a:pPr>
            <a:r>
              <a:rPr lang="ru-RU" sz="1400" dirty="0" smtClean="0">
                <a:latin typeface="Times New Roman" pitchFamily="18" charset="0"/>
              </a:rPr>
              <a:t>Для достижения поставленных целей и задач мною был организован урок-исследование как один из типов уроков формирования ключевых компетентностей обучающихся. </a:t>
            </a:r>
          </a:p>
          <a:p>
            <a:pPr marL="0" indent="273050">
              <a:buNone/>
            </a:pPr>
            <a:r>
              <a:rPr lang="ru-RU" sz="1400" dirty="0" smtClean="0">
                <a:latin typeface="Times New Roman" pitchFamily="18" charset="0"/>
              </a:rPr>
              <a:t>Важнейшим признаком исследовательского метода, отражающим его сущность, явилась самостоятельность деятельности обучающихся при выходе из проблемной ситуации  и поиске способа действия. Используемый на уроке материал научен, соответствует учебным возможностям,  возрастным и психологическим особенностям детей. </a:t>
            </a:r>
          </a:p>
          <a:p>
            <a:pPr marL="0" indent="273050">
              <a:buNone/>
            </a:pPr>
            <a:r>
              <a:rPr lang="ru-RU" sz="1400" dirty="0" smtClean="0">
                <a:latin typeface="Times New Roman" pitchFamily="18" charset="0"/>
              </a:rPr>
              <a:t>Нестандартное начало было направлено на преодоление некоторой разобщенности обучающихся, на создание условий для адаптации учеников – выпускников разных школ города.</a:t>
            </a:r>
          </a:p>
          <a:p>
            <a:pPr marL="0" indent="2730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Учебная активность вела к формированию научного рвения, обучающиеся прошли путь исследования языковых явлений – от минимизированных выкладок учебника – к составлению понятия.</a:t>
            </a:r>
          </a:p>
          <a:p>
            <a:pPr marL="0" indent="2730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Практическая направленность урока прослеживалась в том, что ученики выполняли задания,  включенные в ЕГЭ (А-5), овладевали умениями анализировать, делать выводы, устанавливать связи между языковыми явлениями. Материал усвоен. Оценивание обучающихся происходило по предъявлению результатов групповой работы, обучающиеся вели карту самооценки. </a:t>
            </a:r>
          </a:p>
          <a:p>
            <a:pPr marL="0" indent="27305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</a:rPr>
              <a:t>Характер домашнего задания соответствовал нестандартному тексту сказки Л.Петрушевской – упражнение 30 учебника также основано на «детском» тексте, однако содержало сложные в языковом смысле обобщения.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71472" y="214290"/>
            <a:ext cx="800105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latin typeface="Times New Roman" pitchFamily="18" charset="0"/>
              </a:rPr>
              <a:t>Тип урока</a:t>
            </a:r>
            <a:r>
              <a:rPr lang="ru-RU" sz="4000" b="1" spc="50" dirty="0" smtClean="0">
                <a:ln w="11430"/>
                <a:latin typeface="Times New Roman" pitchFamily="18" charset="0"/>
              </a:rPr>
              <a:t>: урок-исследование</a:t>
            </a:r>
            <a:endParaRPr lang="ru-RU" sz="4800" b="1" spc="50" dirty="0">
              <a:ln w="11430"/>
              <a:latin typeface="Times New Roman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571472" y="1357298"/>
            <a:ext cx="7786742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Методы обучения</a:t>
            </a:r>
            <a:r>
              <a:rPr lang="ru-RU" sz="3200" dirty="0">
                <a:latin typeface="Times New Roman" pitchFamily="18" charset="0"/>
              </a:rPr>
              <a:t>:</a:t>
            </a:r>
          </a:p>
          <a:p>
            <a:pPr marL="273050" indent="-273050"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исследовательский (лингвистический эксперимент);</a:t>
            </a:r>
            <a:endParaRPr lang="ru-RU" sz="3200" dirty="0">
              <a:latin typeface="Times New Roman" pitchFamily="18" charset="0"/>
            </a:endParaRPr>
          </a:p>
          <a:p>
            <a:pPr marL="273050" indent="-273050"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 наглядно-иллюстративный</a:t>
            </a:r>
            <a:r>
              <a:rPr lang="ru-RU" sz="3200" dirty="0" smtClean="0">
                <a:latin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71472" y="3857628"/>
            <a:ext cx="7643866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Формы </a:t>
            </a:r>
            <a:r>
              <a:rPr lang="ru-RU" sz="3200" b="1" dirty="0">
                <a:latin typeface="Times New Roman" pitchFamily="18" charset="0"/>
              </a:rPr>
              <a:t>обучения</a:t>
            </a:r>
            <a:r>
              <a:rPr lang="ru-RU" sz="3200" b="1" dirty="0" smtClean="0">
                <a:latin typeface="Times New Roman" pitchFamily="18" charset="0"/>
              </a:rPr>
              <a:t>: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</a:rPr>
              <a:t>фронтальная работа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</a:rPr>
              <a:t>групповая работа</a:t>
            </a:r>
          </a:p>
          <a:p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</a:rPr>
              <a:t>Оборудование</a:t>
            </a:r>
            <a:endParaRPr lang="ru-RU" b="1" spc="50" dirty="0">
              <a:ln w="11430"/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715436" cy="5000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бутявку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сказке Л.Петрушевской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Пуськи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бятые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дидактический материал (текст для наблюдения  и словосочетания для лингвистического эксперимента);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язык: грамматика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Текст. Стили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речи: учеб. для 10-11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учреждений/ А.И.Власенков,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Л.М.Рыбченкова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12-е изд. – М.: Просвещение, 2006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толковый словарь русского языка/ Гл. ред. С.А.Кузнецов – СПб., 1998;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толковый словарь русского языка/ М.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Лапатухин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– М., 1999;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языка/ С.И. Ожегов, Н.Ю.Шведова – М., 1994;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компьютер, проектор, экран.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7143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урока</a:t>
            </a:r>
            <a:endParaRPr lang="ru-RU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72560" cy="500066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571500" lvl="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 мин.)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 мин.)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Проблемная ситуация 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(9 мин.)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Проблемная ситуация 2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 мин.)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Лингвистический эксперимент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(10 мин.)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Итоги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мин.)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Tx/>
              <a:buSzPct val="100000"/>
              <a:buFont typeface="+mj-lt"/>
              <a:buAutoNum type="romanU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Домашнее задание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 мин.)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429000"/>
            <a:ext cx="3913058" cy="267004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Обращается к обучающимся, используя нестандартный текст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приветствия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14282" y="1643050"/>
            <a:ext cx="8715375" cy="135732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35560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благоприятный микроклимат в классном коллективе; создать психологический настрой на исследовательскую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857752" y="3429000"/>
            <a:ext cx="4038600" cy="276701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обучающихся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Воспринимают речь учителя (1 стадия восприятия, согласно В.Г. Белинскому, - стадия восторга).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858312" cy="507209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0" indent="2635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обращаясь к классу, произносит:</a:t>
            </a:r>
          </a:p>
          <a:p>
            <a:pPr marL="0" indent="2635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Хайрете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пайдес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Каллой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агатой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Здравствуйте, прекрасные и совершенные. Именно так обращался к своим ученикам учитель древнегреческой школы. Представляю, каково было бы ваше удивление, если бы я обратилась к аудитории  с вопросом: «Ели вы сегодня? Здоров ли ваш скот?»  Так приветствовали друг друга жители Древнего Египта и Древнего Китая. </a:t>
            </a:r>
          </a:p>
          <a:p>
            <a:pPr marL="0" indent="2635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Пусть звучит удивительно нежное и мелодичное украинское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Здоровэньк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!» или очень звонкое русское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Здравствуйте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marL="0" indent="26352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По-разному люди отмечают самое простое и самое важное событие в своей жизни – встречу с другим человеком. Но во всех словах, фразах приветствия заключено большое и  важное содержание: «я вижу тебя, ЧЕЛОВЕК. Ты мне приятен. Я желаю тебе самого доброго – здоровья, мира, благополучия. Я несу тебе свой мир и хочу понять твой безграничный 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500958" y="6143644"/>
            <a:ext cx="1428760" cy="500042"/>
          </a:xfrm>
          <a:prstGeom prst="actionButtonBlank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назад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Этап </a:t>
            </a:r>
            <a:r>
              <a:rPr lang="ru-RU" sz="40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целеполагания</a:t>
            </a:r>
            <a:endParaRPr lang="ru-RU" sz="40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2928934"/>
            <a:ext cx="4055934" cy="328614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 учителя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объявляет тему урока;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предлагает обучающимся сформулировать задачи, решение которых способствует её раскрытию.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85720" y="1714488"/>
            <a:ext cx="8501063" cy="5715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Clr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создать ситуацию присвоения целей и задач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572000" y="2928934"/>
            <a:ext cx="4286280" cy="332581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 обучающихся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>
              <a:spcBef>
                <a:spcPts val="0"/>
              </a:spcBef>
              <a:buClr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формулируют те задачи, решение которых поможет раскрыть тему;</a:t>
            </a:r>
          </a:p>
          <a:p>
            <a:pPr marL="263525" indent="-263525">
              <a:spcBef>
                <a:spcPts val="0"/>
              </a:spcBef>
              <a:buClr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вступают в коммуникацию по выделению главных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задач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подзадач к ним.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1">
      <a:dk1>
        <a:sysClr val="windowText" lastClr="000000"/>
      </a:dk1>
      <a:lt1>
        <a:sysClr val="window" lastClr="FFFFFF"/>
      </a:lt1>
      <a:dk2>
        <a:srgbClr val="000000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516B"/>
      </a:hlink>
      <a:folHlink>
        <a:srgbClr val="00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585</TotalTime>
  <Words>1804</Words>
  <Application>Microsoft Office PowerPoint</Application>
  <PresentationFormat>Экран (4:3)</PresentationFormat>
  <Paragraphs>189</Paragraphs>
  <Slides>30</Slides>
  <Notes>1</Notes>
  <HiddenSlides>16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Мультимедийная презентация  урока русского языка</vt:lpstr>
      <vt:lpstr>Раздел «Лексика»    (УМК: учебник для 10-11 кл. общеобразоват. учреждений «Русский язык. Грамматика. Текст. Стили речи»/ А.И.Власенков, Л.М.Рыбченкова. – 12-е изд. – М.: Просвещение, 2006 примерная программа по русскому языку: федеральные государственные стандарты 2004)</vt:lpstr>
      <vt:lpstr>Цель урока: сформировать понятие - «лексическое и грамматическое значение»</vt:lpstr>
      <vt:lpstr>Слайд 4</vt:lpstr>
      <vt:lpstr>Оборудование</vt:lpstr>
      <vt:lpstr>Этапы урока</vt:lpstr>
      <vt:lpstr>I. Организационный момент</vt:lpstr>
      <vt:lpstr>Приветствие</vt:lpstr>
      <vt:lpstr>II. Этап целеполагания</vt:lpstr>
      <vt:lpstr>Цель урока: сформировать понятие - «лексическое и грамматическое значение»</vt:lpstr>
      <vt:lpstr>III. Создание проблемной ситуации 1</vt:lpstr>
      <vt:lpstr>Слайд 12</vt:lpstr>
      <vt:lpstr>Глокая куздра штеко будланула бокра и курдячит бокренка</vt:lpstr>
      <vt:lpstr>Задание 1 группе «Ассоциативное восприятие»</vt:lpstr>
      <vt:lpstr>Задание 2 группе «Лингвисты»</vt:lpstr>
      <vt:lpstr>Задание 3 группе «Аналитики»</vt:lpstr>
      <vt:lpstr>Результат работы 1 группы «Ассоциативное восприятие»</vt:lpstr>
      <vt:lpstr>Результат работы 2 группы «Лингвисты»</vt:lpstr>
      <vt:lpstr>Результат работы 2 группы «Лингвисты»</vt:lpstr>
      <vt:lpstr>Результат работы 2 группы «Лингвисты»</vt:lpstr>
      <vt:lpstr>Результат работы 3 группы «Аналитики»</vt:lpstr>
      <vt:lpstr>IV. Создание проблемной ситуации 2</vt:lpstr>
      <vt:lpstr>Слайд 23</vt:lpstr>
      <vt:lpstr>ПУСЬКИ БЯТЫЕ</vt:lpstr>
      <vt:lpstr>Учебник «Русский язык. Грамматика. Текст. Стили речи» под редакцией А.И.Власенкова и Л.М.Рыбченковой (стр.20)</vt:lpstr>
      <vt:lpstr>Лингвистический текст «Грамматическое значение как средство художественной выразительности»</vt:lpstr>
      <vt:lpstr>V. Проведение лингвистического эксперимента</vt:lpstr>
      <vt:lpstr>VI. Подведение итогов работы и рефлексия</vt:lpstr>
      <vt:lpstr>VII.  Домашнее задание</vt:lpstr>
      <vt:lpstr>Самоанализ урока</vt:lpstr>
    </vt:vector>
  </TitlesOfParts>
  <Company>квартира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презентация  урока русского языка</dc:title>
  <dc:creator>user</dc:creator>
  <cp:lastModifiedBy>user</cp:lastModifiedBy>
  <cp:revision>86</cp:revision>
  <dcterms:created xsi:type="dcterms:W3CDTF">2011-09-24T12:07:03Z</dcterms:created>
  <dcterms:modified xsi:type="dcterms:W3CDTF">2011-10-03T15:00:30Z</dcterms:modified>
</cp:coreProperties>
</file>