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0" r:id="rId6"/>
    <p:sldId id="261" r:id="rId7"/>
    <p:sldId id="263" r:id="rId8"/>
    <p:sldId id="264" r:id="rId9"/>
    <p:sldId id="267" r:id="rId10"/>
    <p:sldId id="265" r:id="rId11"/>
    <p:sldId id="266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90A5ED-B8C5-4F42-AE22-7CC7238DB00E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4EEDC86-38A6-4F8B-A80E-ECF11A480921}">
      <dgm:prSet custT="1"/>
      <dgm:spPr/>
      <dgm:t>
        <a:bodyPr/>
        <a:lstStyle/>
        <a:p>
          <a:pPr algn="ctr" rtl="0"/>
          <a:r>
            <a:rPr lang="ru-RU" sz="2800" b="1" dirty="0" smtClean="0"/>
            <a:t>Пунктуация</a:t>
          </a:r>
          <a:endParaRPr lang="ru-RU" sz="2800" b="1" dirty="0"/>
        </a:p>
      </dgm:t>
    </dgm:pt>
    <dgm:pt modelId="{0AC4DD15-6908-4669-AC2A-049465688F6A}" type="parTrans" cxnId="{86B37C1B-41FB-4C39-BCAC-729AE12FD180}">
      <dgm:prSet/>
      <dgm:spPr/>
      <dgm:t>
        <a:bodyPr/>
        <a:lstStyle/>
        <a:p>
          <a:pPr algn="ctr"/>
          <a:endParaRPr lang="ru-RU" sz="2800" b="1"/>
        </a:p>
      </dgm:t>
    </dgm:pt>
    <dgm:pt modelId="{479DB9FC-3769-4F0D-8C35-708D16DCFB1F}" type="sibTrans" cxnId="{86B37C1B-41FB-4C39-BCAC-729AE12FD180}">
      <dgm:prSet/>
      <dgm:spPr/>
      <dgm:t>
        <a:bodyPr/>
        <a:lstStyle/>
        <a:p>
          <a:pPr algn="ctr"/>
          <a:endParaRPr lang="ru-RU" sz="2800" b="1"/>
        </a:p>
      </dgm:t>
    </dgm:pt>
    <dgm:pt modelId="{1AA18BCC-DFBE-4FFD-BFB2-9CA354626D4E}">
      <dgm:prSet custT="1"/>
      <dgm:spPr/>
      <dgm:t>
        <a:bodyPr/>
        <a:lstStyle/>
        <a:p>
          <a:pPr algn="ctr" rtl="0"/>
          <a:r>
            <a:rPr lang="ru-RU" sz="2800" b="1" dirty="0" smtClean="0"/>
            <a:t>Синтаксис</a:t>
          </a:r>
          <a:endParaRPr lang="ru-RU" sz="2800" b="1" dirty="0"/>
        </a:p>
      </dgm:t>
    </dgm:pt>
    <dgm:pt modelId="{23291CE3-7268-45B8-8ACF-95C61F68F09E}" type="parTrans" cxnId="{8A937EB9-42F3-4B84-9990-4D66FCA982DE}">
      <dgm:prSet/>
      <dgm:spPr/>
      <dgm:t>
        <a:bodyPr/>
        <a:lstStyle/>
        <a:p>
          <a:pPr algn="ctr"/>
          <a:endParaRPr lang="ru-RU" sz="2800" b="1"/>
        </a:p>
      </dgm:t>
    </dgm:pt>
    <dgm:pt modelId="{3D5B6BCB-2337-4135-A454-5FBC0DFDFC16}" type="sibTrans" cxnId="{8A937EB9-42F3-4B84-9990-4D66FCA982DE}">
      <dgm:prSet/>
      <dgm:spPr/>
      <dgm:t>
        <a:bodyPr/>
        <a:lstStyle/>
        <a:p>
          <a:pPr algn="ctr"/>
          <a:endParaRPr lang="ru-RU" sz="2800" b="1"/>
        </a:p>
      </dgm:t>
    </dgm:pt>
    <dgm:pt modelId="{B3099629-4817-44D7-8429-DC2B87316C1F}">
      <dgm:prSet custT="1"/>
      <dgm:spPr/>
      <dgm:t>
        <a:bodyPr/>
        <a:lstStyle/>
        <a:p>
          <a:pPr algn="ctr" rtl="0"/>
          <a:r>
            <a:rPr lang="ru-RU" sz="2800" b="1" dirty="0" smtClean="0"/>
            <a:t>Морфология</a:t>
          </a:r>
          <a:endParaRPr lang="ru-RU" sz="2800" b="1" dirty="0"/>
        </a:p>
      </dgm:t>
    </dgm:pt>
    <dgm:pt modelId="{2158D824-281A-48A3-BE80-687D62C26001}" type="parTrans" cxnId="{D8E3BC5C-A0CE-4012-9260-997D0070CFDF}">
      <dgm:prSet/>
      <dgm:spPr/>
      <dgm:t>
        <a:bodyPr/>
        <a:lstStyle/>
        <a:p>
          <a:pPr algn="ctr"/>
          <a:endParaRPr lang="ru-RU" sz="2800" b="1"/>
        </a:p>
      </dgm:t>
    </dgm:pt>
    <dgm:pt modelId="{51714899-479F-4975-B1B9-D1537BFA2216}" type="sibTrans" cxnId="{D8E3BC5C-A0CE-4012-9260-997D0070CFDF}">
      <dgm:prSet/>
      <dgm:spPr/>
      <dgm:t>
        <a:bodyPr/>
        <a:lstStyle/>
        <a:p>
          <a:pPr algn="ctr"/>
          <a:endParaRPr lang="ru-RU" sz="2800" b="1"/>
        </a:p>
      </dgm:t>
    </dgm:pt>
    <dgm:pt modelId="{791F45EC-D800-4A52-AF2E-BF2422EF96C0}">
      <dgm:prSet custT="1"/>
      <dgm:spPr/>
      <dgm:t>
        <a:bodyPr/>
        <a:lstStyle/>
        <a:p>
          <a:pPr algn="ctr" rtl="0"/>
          <a:r>
            <a:rPr lang="ru-RU" sz="2800" b="1" dirty="0" smtClean="0"/>
            <a:t>Лексика</a:t>
          </a:r>
          <a:endParaRPr lang="ru-RU" sz="2800" b="1" dirty="0"/>
        </a:p>
      </dgm:t>
    </dgm:pt>
    <dgm:pt modelId="{5B616143-C9F9-4413-B5CA-DA78A5D70B4C}" type="parTrans" cxnId="{B0678C6B-17E1-4306-9B46-AA6FCB9AF62E}">
      <dgm:prSet/>
      <dgm:spPr/>
      <dgm:t>
        <a:bodyPr/>
        <a:lstStyle/>
        <a:p>
          <a:pPr algn="ctr"/>
          <a:endParaRPr lang="ru-RU" sz="2800" b="1"/>
        </a:p>
      </dgm:t>
    </dgm:pt>
    <dgm:pt modelId="{732823FE-CBF3-4CB2-B09E-2B31269F59DD}" type="sibTrans" cxnId="{B0678C6B-17E1-4306-9B46-AA6FCB9AF62E}">
      <dgm:prSet/>
      <dgm:spPr/>
      <dgm:t>
        <a:bodyPr/>
        <a:lstStyle/>
        <a:p>
          <a:pPr algn="ctr"/>
          <a:endParaRPr lang="ru-RU" sz="2800" b="1"/>
        </a:p>
      </dgm:t>
    </dgm:pt>
    <dgm:pt modelId="{65935844-9EDA-4165-8599-BA26E71471EC}">
      <dgm:prSet custT="1"/>
      <dgm:spPr/>
      <dgm:t>
        <a:bodyPr/>
        <a:lstStyle/>
        <a:p>
          <a:pPr algn="ctr" rtl="0"/>
          <a:r>
            <a:rPr lang="ru-RU" sz="2800" b="1" dirty="0" smtClean="0"/>
            <a:t>Словообразование</a:t>
          </a:r>
          <a:endParaRPr lang="ru-RU" sz="2800" b="1" dirty="0"/>
        </a:p>
      </dgm:t>
    </dgm:pt>
    <dgm:pt modelId="{1E1BEBDD-7F12-4C44-BBC9-0A74C0C5D82B}" type="parTrans" cxnId="{CFA89C4D-57C6-4C36-A2EF-37FDF1C7038B}">
      <dgm:prSet/>
      <dgm:spPr/>
      <dgm:t>
        <a:bodyPr/>
        <a:lstStyle/>
        <a:p>
          <a:pPr algn="ctr"/>
          <a:endParaRPr lang="ru-RU" sz="2800" b="1"/>
        </a:p>
      </dgm:t>
    </dgm:pt>
    <dgm:pt modelId="{154DE516-E1BE-450E-9ACE-7B058E3616D2}" type="sibTrans" cxnId="{CFA89C4D-57C6-4C36-A2EF-37FDF1C7038B}">
      <dgm:prSet/>
      <dgm:spPr/>
      <dgm:t>
        <a:bodyPr/>
        <a:lstStyle/>
        <a:p>
          <a:pPr algn="ctr"/>
          <a:endParaRPr lang="ru-RU" sz="2800" b="1"/>
        </a:p>
      </dgm:t>
    </dgm:pt>
    <dgm:pt modelId="{CF0FC4A1-42C6-4E02-BB0B-EB8899369AA1}">
      <dgm:prSet custT="1"/>
      <dgm:spPr/>
      <dgm:t>
        <a:bodyPr/>
        <a:lstStyle/>
        <a:p>
          <a:pPr algn="ctr" rtl="0"/>
          <a:r>
            <a:rPr lang="ru-RU" sz="2800" b="1" dirty="0" err="1" smtClean="0"/>
            <a:t>Морфемика</a:t>
          </a:r>
          <a:endParaRPr lang="ru-RU" sz="2800" b="1" dirty="0"/>
        </a:p>
      </dgm:t>
    </dgm:pt>
    <dgm:pt modelId="{17BD8222-9E0B-479F-BAF8-0BCACF93ADEF}" type="parTrans" cxnId="{CBA678B1-FC5B-465C-8CFB-A25091C2141C}">
      <dgm:prSet/>
      <dgm:spPr/>
      <dgm:t>
        <a:bodyPr/>
        <a:lstStyle/>
        <a:p>
          <a:pPr algn="ctr"/>
          <a:endParaRPr lang="ru-RU" sz="2800" b="1"/>
        </a:p>
      </dgm:t>
    </dgm:pt>
    <dgm:pt modelId="{6B442DA8-1C03-45B5-849F-ED822C0DB54C}" type="sibTrans" cxnId="{CBA678B1-FC5B-465C-8CFB-A25091C2141C}">
      <dgm:prSet/>
      <dgm:spPr/>
      <dgm:t>
        <a:bodyPr/>
        <a:lstStyle/>
        <a:p>
          <a:pPr algn="ctr"/>
          <a:endParaRPr lang="ru-RU" sz="2800" b="1"/>
        </a:p>
      </dgm:t>
    </dgm:pt>
    <dgm:pt modelId="{46DD84F1-E2B3-4C25-910C-33039A94ED61}">
      <dgm:prSet custT="1"/>
      <dgm:spPr/>
      <dgm:t>
        <a:bodyPr/>
        <a:lstStyle/>
        <a:p>
          <a:pPr algn="ctr" rtl="0"/>
          <a:r>
            <a:rPr lang="ru-RU" sz="2800" b="1" dirty="0" smtClean="0"/>
            <a:t>Орфоэпия</a:t>
          </a:r>
          <a:endParaRPr lang="ru-RU" sz="2800" b="1" dirty="0"/>
        </a:p>
      </dgm:t>
    </dgm:pt>
    <dgm:pt modelId="{BF5F255B-C474-40BA-8CCA-4228EF4E5F6C}" type="parTrans" cxnId="{3E27EF3E-DFCE-449A-85FC-894C0E962286}">
      <dgm:prSet/>
      <dgm:spPr/>
      <dgm:t>
        <a:bodyPr/>
        <a:lstStyle/>
        <a:p>
          <a:pPr algn="ctr"/>
          <a:endParaRPr lang="ru-RU" sz="2800" b="1"/>
        </a:p>
      </dgm:t>
    </dgm:pt>
    <dgm:pt modelId="{D1F89048-0258-48E9-B9F2-2EC1F23FB5CD}" type="sibTrans" cxnId="{3E27EF3E-DFCE-449A-85FC-894C0E962286}">
      <dgm:prSet/>
      <dgm:spPr/>
      <dgm:t>
        <a:bodyPr/>
        <a:lstStyle/>
        <a:p>
          <a:pPr algn="ctr"/>
          <a:endParaRPr lang="ru-RU" sz="2800" b="1"/>
        </a:p>
      </dgm:t>
    </dgm:pt>
    <dgm:pt modelId="{3623A9DF-8249-4D1D-B9A8-A9B62C49186A}">
      <dgm:prSet custT="1"/>
      <dgm:spPr/>
      <dgm:t>
        <a:bodyPr/>
        <a:lstStyle/>
        <a:p>
          <a:pPr algn="ctr" rtl="0"/>
          <a:r>
            <a:rPr lang="ru-RU" sz="2800" b="1" dirty="0" smtClean="0"/>
            <a:t>Фонетика</a:t>
          </a:r>
          <a:endParaRPr lang="ru-RU" sz="2800" b="1" dirty="0"/>
        </a:p>
      </dgm:t>
    </dgm:pt>
    <dgm:pt modelId="{95E757D2-3034-4644-808C-FD13806A5967}" type="parTrans" cxnId="{3FCC08A7-2424-471E-9D58-9AFFDD60350B}">
      <dgm:prSet/>
      <dgm:spPr/>
      <dgm:t>
        <a:bodyPr/>
        <a:lstStyle/>
        <a:p>
          <a:pPr algn="ctr"/>
          <a:endParaRPr lang="ru-RU" sz="2800" b="1"/>
        </a:p>
      </dgm:t>
    </dgm:pt>
    <dgm:pt modelId="{599EAA7B-7BD3-482A-A377-7897B21EED92}" type="sibTrans" cxnId="{3FCC08A7-2424-471E-9D58-9AFFDD60350B}">
      <dgm:prSet/>
      <dgm:spPr/>
      <dgm:t>
        <a:bodyPr/>
        <a:lstStyle/>
        <a:p>
          <a:pPr algn="ctr"/>
          <a:endParaRPr lang="ru-RU" sz="2800" b="1"/>
        </a:p>
      </dgm:t>
    </dgm:pt>
    <dgm:pt modelId="{FE253B89-EAA3-42CC-84B2-81FB882E0785}" type="pres">
      <dgm:prSet presAssocID="{3390A5ED-B8C5-4F42-AE22-7CC7238DB0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90B71B-A590-4BD6-A88C-485B840D5460}" type="pres">
      <dgm:prSet presAssocID="{54EEDC86-38A6-4F8B-A80E-ECF11A480921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2CB8D-4479-4B69-8A7C-0BF60C967613}" type="pres">
      <dgm:prSet presAssocID="{479DB9FC-3769-4F0D-8C35-708D16DCFB1F}" presName="spacer" presStyleCnt="0"/>
      <dgm:spPr/>
    </dgm:pt>
    <dgm:pt modelId="{C9D4AC83-225F-44A1-ADF9-4EE074E18709}" type="pres">
      <dgm:prSet presAssocID="{1AA18BCC-DFBE-4FFD-BFB2-9CA354626D4E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DDE4B-9D9E-4F07-8D6C-A2B7BB94FFA4}" type="pres">
      <dgm:prSet presAssocID="{3D5B6BCB-2337-4135-A454-5FBC0DFDFC16}" presName="spacer" presStyleCnt="0"/>
      <dgm:spPr/>
    </dgm:pt>
    <dgm:pt modelId="{4C605EA3-1613-472F-8EFF-1258AEAE5DF8}" type="pres">
      <dgm:prSet presAssocID="{B3099629-4817-44D7-8429-DC2B87316C1F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3243ED-A4F5-48E3-AF18-C1CC891AE0C3}" type="pres">
      <dgm:prSet presAssocID="{51714899-479F-4975-B1B9-D1537BFA2216}" presName="spacer" presStyleCnt="0"/>
      <dgm:spPr/>
    </dgm:pt>
    <dgm:pt modelId="{058E9C67-C7C8-430C-89A1-C1B99F4DDA1A}" type="pres">
      <dgm:prSet presAssocID="{791F45EC-D800-4A52-AF2E-BF2422EF96C0}" presName="parentText" presStyleLbl="node1" presStyleIdx="3" presStyleCnt="8" custLinFactY="727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799353-C8CC-4FD4-9D6E-FF524C2358B4}" type="pres">
      <dgm:prSet presAssocID="{732823FE-CBF3-4CB2-B09E-2B31269F59DD}" presName="spacer" presStyleCnt="0"/>
      <dgm:spPr/>
    </dgm:pt>
    <dgm:pt modelId="{BBAEC48F-D81D-448B-BBC9-36582D646DC2}" type="pres">
      <dgm:prSet presAssocID="{65935844-9EDA-4165-8599-BA26E71471EC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CCF7A3-6CB9-4BC9-87EC-867CA5AB2885}" type="pres">
      <dgm:prSet presAssocID="{154DE516-E1BE-450E-9ACE-7B058E3616D2}" presName="spacer" presStyleCnt="0"/>
      <dgm:spPr/>
    </dgm:pt>
    <dgm:pt modelId="{2E68DEFA-B130-4D61-AEDB-70B190C8F1C3}" type="pres">
      <dgm:prSet presAssocID="{CF0FC4A1-42C6-4E02-BB0B-EB8899369AA1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457DB9-CB41-4B2D-93A3-E3C37F5A2236}" type="pres">
      <dgm:prSet presAssocID="{6B442DA8-1C03-45B5-849F-ED822C0DB54C}" presName="spacer" presStyleCnt="0"/>
      <dgm:spPr/>
    </dgm:pt>
    <dgm:pt modelId="{B39FC633-B84F-4EDB-822A-E6D0D8957CB0}" type="pres">
      <dgm:prSet presAssocID="{46DD84F1-E2B3-4C25-910C-33039A94ED61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83165-02A0-4C93-89D5-ECC870786601}" type="pres">
      <dgm:prSet presAssocID="{D1F89048-0258-48E9-B9F2-2EC1F23FB5CD}" presName="spacer" presStyleCnt="0"/>
      <dgm:spPr/>
    </dgm:pt>
    <dgm:pt modelId="{BED45D22-8F36-47A9-90AC-D920A334159F}" type="pres">
      <dgm:prSet presAssocID="{3623A9DF-8249-4D1D-B9A8-A9B62C49186A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251603-BB54-46F9-ACBC-20DC84AC2292}" type="presOf" srcId="{B3099629-4817-44D7-8429-DC2B87316C1F}" destId="{4C605EA3-1613-472F-8EFF-1258AEAE5DF8}" srcOrd="0" destOrd="0" presId="urn:microsoft.com/office/officeart/2005/8/layout/vList2"/>
    <dgm:cxn modelId="{D8E3BC5C-A0CE-4012-9260-997D0070CFDF}" srcId="{3390A5ED-B8C5-4F42-AE22-7CC7238DB00E}" destId="{B3099629-4817-44D7-8429-DC2B87316C1F}" srcOrd="2" destOrd="0" parTransId="{2158D824-281A-48A3-BE80-687D62C26001}" sibTransId="{51714899-479F-4975-B1B9-D1537BFA2216}"/>
    <dgm:cxn modelId="{F738105A-EF63-4766-A20A-CEC6066ABD73}" type="presOf" srcId="{1AA18BCC-DFBE-4FFD-BFB2-9CA354626D4E}" destId="{C9D4AC83-225F-44A1-ADF9-4EE074E18709}" srcOrd="0" destOrd="0" presId="urn:microsoft.com/office/officeart/2005/8/layout/vList2"/>
    <dgm:cxn modelId="{A1E08A0C-EC37-4A0E-8BC6-8A5B0F4E5833}" type="presOf" srcId="{CF0FC4A1-42C6-4E02-BB0B-EB8899369AA1}" destId="{2E68DEFA-B130-4D61-AEDB-70B190C8F1C3}" srcOrd="0" destOrd="0" presId="urn:microsoft.com/office/officeart/2005/8/layout/vList2"/>
    <dgm:cxn modelId="{3E27EF3E-DFCE-449A-85FC-894C0E962286}" srcId="{3390A5ED-B8C5-4F42-AE22-7CC7238DB00E}" destId="{46DD84F1-E2B3-4C25-910C-33039A94ED61}" srcOrd="6" destOrd="0" parTransId="{BF5F255B-C474-40BA-8CCA-4228EF4E5F6C}" sibTransId="{D1F89048-0258-48E9-B9F2-2EC1F23FB5CD}"/>
    <dgm:cxn modelId="{3FCC08A7-2424-471E-9D58-9AFFDD60350B}" srcId="{3390A5ED-B8C5-4F42-AE22-7CC7238DB00E}" destId="{3623A9DF-8249-4D1D-B9A8-A9B62C49186A}" srcOrd="7" destOrd="0" parTransId="{95E757D2-3034-4644-808C-FD13806A5967}" sibTransId="{599EAA7B-7BD3-482A-A377-7897B21EED92}"/>
    <dgm:cxn modelId="{8C112CBB-91D7-4972-8450-A435D6AF093D}" type="presOf" srcId="{3623A9DF-8249-4D1D-B9A8-A9B62C49186A}" destId="{BED45D22-8F36-47A9-90AC-D920A334159F}" srcOrd="0" destOrd="0" presId="urn:microsoft.com/office/officeart/2005/8/layout/vList2"/>
    <dgm:cxn modelId="{37EB1B5C-7AC9-43C3-9285-A5AA49EF1EE6}" type="presOf" srcId="{3390A5ED-B8C5-4F42-AE22-7CC7238DB00E}" destId="{FE253B89-EAA3-42CC-84B2-81FB882E0785}" srcOrd="0" destOrd="0" presId="urn:microsoft.com/office/officeart/2005/8/layout/vList2"/>
    <dgm:cxn modelId="{CFA89C4D-57C6-4C36-A2EF-37FDF1C7038B}" srcId="{3390A5ED-B8C5-4F42-AE22-7CC7238DB00E}" destId="{65935844-9EDA-4165-8599-BA26E71471EC}" srcOrd="4" destOrd="0" parTransId="{1E1BEBDD-7F12-4C44-BBC9-0A74C0C5D82B}" sibTransId="{154DE516-E1BE-450E-9ACE-7B058E3616D2}"/>
    <dgm:cxn modelId="{8A937EB9-42F3-4B84-9990-4D66FCA982DE}" srcId="{3390A5ED-B8C5-4F42-AE22-7CC7238DB00E}" destId="{1AA18BCC-DFBE-4FFD-BFB2-9CA354626D4E}" srcOrd="1" destOrd="0" parTransId="{23291CE3-7268-45B8-8ACF-95C61F68F09E}" sibTransId="{3D5B6BCB-2337-4135-A454-5FBC0DFDFC16}"/>
    <dgm:cxn modelId="{B0678C6B-17E1-4306-9B46-AA6FCB9AF62E}" srcId="{3390A5ED-B8C5-4F42-AE22-7CC7238DB00E}" destId="{791F45EC-D800-4A52-AF2E-BF2422EF96C0}" srcOrd="3" destOrd="0" parTransId="{5B616143-C9F9-4413-B5CA-DA78A5D70B4C}" sibTransId="{732823FE-CBF3-4CB2-B09E-2B31269F59DD}"/>
    <dgm:cxn modelId="{CBA678B1-FC5B-465C-8CFB-A25091C2141C}" srcId="{3390A5ED-B8C5-4F42-AE22-7CC7238DB00E}" destId="{CF0FC4A1-42C6-4E02-BB0B-EB8899369AA1}" srcOrd="5" destOrd="0" parTransId="{17BD8222-9E0B-479F-BAF8-0BCACF93ADEF}" sibTransId="{6B442DA8-1C03-45B5-849F-ED822C0DB54C}"/>
    <dgm:cxn modelId="{063F4C83-DB98-4449-B606-DF6E18951992}" type="presOf" srcId="{46DD84F1-E2B3-4C25-910C-33039A94ED61}" destId="{B39FC633-B84F-4EDB-822A-E6D0D8957CB0}" srcOrd="0" destOrd="0" presId="urn:microsoft.com/office/officeart/2005/8/layout/vList2"/>
    <dgm:cxn modelId="{86B37C1B-41FB-4C39-BCAC-729AE12FD180}" srcId="{3390A5ED-B8C5-4F42-AE22-7CC7238DB00E}" destId="{54EEDC86-38A6-4F8B-A80E-ECF11A480921}" srcOrd="0" destOrd="0" parTransId="{0AC4DD15-6908-4669-AC2A-049465688F6A}" sibTransId="{479DB9FC-3769-4F0D-8C35-708D16DCFB1F}"/>
    <dgm:cxn modelId="{99D9FC66-9A4A-49CC-AAE2-6285AEF0959D}" type="presOf" srcId="{791F45EC-D800-4A52-AF2E-BF2422EF96C0}" destId="{058E9C67-C7C8-430C-89A1-C1B99F4DDA1A}" srcOrd="0" destOrd="0" presId="urn:microsoft.com/office/officeart/2005/8/layout/vList2"/>
    <dgm:cxn modelId="{4FA39FED-03CA-41C7-8827-3A3C5907CE84}" type="presOf" srcId="{54EEDC86-38A6-4F8B-A80E-ECF11A480921}" destId="{B790B71B-A590-4BD6-A88C-485B840D5460}" srcOrd="0" destOrd="0" presId="urn:microsoft.com/office/officeart/2005/8/layout/vList2"/>
    <dgm:cxn modelId="{EDA25304-EA53-4F7B-A981-BDA789EF0394}" type="presOf" srcId="{65935844-9EDA-4165-8599-BA26E71471EC}" destId="{BBAEC48F-D81D-448B-BBC9-36582D646DC2}" srcOrd="0" destOrd="0" presId="urn:microsoft.com/office/officeart/2005/8/layout/vList2"/>
    <dgm:cxn modelId="{A04BBC4F-7BA8-4B49-ABE0-01AEF4203BB9}" type="presParOf" srcId="{FE253B89-EAA3-42CC-84B2-81FB882E0785}" destId="{B790B71B-A590-4BD6-A88C-485B840D5460}" srcOrd="0" destOrd="0" presId="urn:microsoft.com/office/officeart/2005/8/layout/vList2"/>
    <dgm:cxn modelId="{71B75176-2CC1-4387-BC21-572A0CF83E49}" type="presParOf" srcId="{FE253B89-EAA3-42CC-84B2-81FB882E0785}" destId="{5A02CB8D-4479-4B69-8A7C-0BF60C967613}" srcOrd="1" destOrd="0" presId="urn:microsoft.com/office/officeart/2005/8/layout/vList2"/>
    <dgm:cxn modelId="{67345AF3-1700-4B60-BDE8-729527ECB125}" type="presParOf" srcId="{FE253B89-EAA3-42CC-84B2-81FB882E0785}" destId="{C9D4AC83-225F-44A1-ADF9-4EE074E18709}" srcOrd="2" destOrd="0" presId="urn:microsoft.com/office/officeart/2005/8/layout/vList2"/>
    <dgm:cxn modelId="{C646B439-0D5A-4696-A442-367352B6B2FE}" type="presParOf" srcId="{FE253B89-EAA3-42CC-84B2-81FB882E0785}" destId="{18EDDE4B-9D9E-4F07-8D6C-A2B7BB94FFA4}" srcOrd="3" destOrd="0" presId="urn:microsoft.com/office/officeart/2005/8/layout/vList2"/>
    <dgm:cxn modelId="{3DD68DF6-8B65-45FD-A481-87E9A266EF11}" type="presParOf" srcId="{FE253B89-EAA3-42CC-84B2-81FB882E0785}" destId="{4C605EA3-1613-472F-8EFF-1258AEAE5DF8}" srcOrd="4" destOrd="0" presId="urn:microsoft.com/office/officeart/2005/8/layout/vList2"/>
    <dgm:cxn modelId="{FA9D98AD-0E71-443E-8FFF-B3713600207B}" type="presParOf" srcId="{FE253B89-EAA3-42CC-84B2-81FB882E0785}" destId="{313243ED-A4F5-48E3-AF18-C1CC891AE0C3}" srcOrd="5" destOrd="0" presId="urn:microsoft.com/office/officeart/2005/8/layout/vList2"/>
    <dgm:cxn modelId="{1C1C21A5-C6CC-41BE-95D0-032B1E9171CF}" type="presParOf" srcId="{FE253B89-EAA3-42CC-84B2-81FB882E0785}" destId="{058E9C67-C7C8-430C-89A1-C1B99F4DDA1A}" srcOrd="6" destOrd="0" presId="urn:microsoft.com/office/officeart/2005/8/layout/vList2"/>
    <dgm:cxn modelId="{77D5B9C1-EF6F-43BF-BDFA-B2FA881803B0}" type="presParOf" srcId="{FE253B89-EAA3-42CC-84B2-81FB882E0785}" destId="{41799353-C8CC-4FD4-9D6E-FF524C2358B4}" srcOrd="7" destOrd="0" presId="urn:microsoft.com/office/officeart/2005/8/layout/vList2"/>
    <dgm:cxn modelId="{D8996EEB-0E12-47B5-9B60-72CE79372B62}" type="presParOf" srcId="{FE253B89-EAA3-42CC-84B2-81FB882E0785}" destId="{BBAEC48F-D81D-448B-BBC9-36582D646DC2}" srcOrd="8" destOrd="0" presId="urn:microsoft.com/office/officeart/2005/8/layout/vList2"/>
    <dgm:cxn modelId="{4F7FD53F-B85D-48A6-9D82-4DD5EE2490B4}" type="presParOf" srcId="{FE253B89-EAA3-42CC-84B2-81FB882E0785}" destId="{5FCCF7A3-6CB9-4BC9-87EC-867CA5AB2885}" srcOrd="9" destOrd="0" presId="urn:microsoft.com/office/officeart/2005/8/layout/vList2"/>
    <dgm:cxn modelId="{F9B1EEF3-D742-4E95-884B-5086FEAB57FD}" type="presParOf" srcId="{FE253B89-EAA3-42CC-84B2-81FB882E0785}" destId="{2E68DEFA-B130-4D61-AEDB-70B190C8F1C3}" srcOrd="10" destOrd="0" presId="urn:microsoft.com/office/officeart/2005/8/layout/vList2"/>
    <dgm:cxn modelId="{3F87F71C-A021-4A16-ABFD-DBB7BF92FE7B}" type="presParOf" srcId="{FE253B89-EAA3-42CC-84B2-81FB882E0785}" destId="{C0457DB9-CB41-4B2D-93A3-E3C37F5A2236}" srcOrd="11" destOrd="0" presId="urn:microsoft.com/office/officeart/2005/8/layout/vList2"/>
    <dgm:cxn modelId="{424097F7-DFF6-48EC-8DDA-C1941949F1B3}" type="presParOf" srcId="{FE253B89-EAA3-42CC-84B2-81FB882E0785}" destId="{B39FC633-B84F-4EDB-822A-E6D0D8957CB0}" srcOrd="12" destOrd="0" presId="urn:microsoft.com/office/officeart/2005/8/layout/vList2"/>
    <dgm:cxn modelId="{86EC572D-6A3F-4062-A9AF-36A4D019177F}" type="presParOf" srcId="{FE253B89-EAA3-42CC-84B2-81FB882E0785}" destId="{04283165-02A0-4C93-89D5-ECC870786601}" srcOrd="13" destOrd="0" presId="urn:microsoft.com/office/officeart/2005/8/layout/vList2"/>
    <dgm:cxn modelId="{9C530AC6-208D-4031-8FCC-3FC88B187481}" type="presParOf" srcId="{FE253B89-EAA3-42CC-84B2-81FB882E0785}" destId="{BED45D22-8F36-47A9-90AC-D920A334159F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90B71B-A590-4BD6-A88C-485B840D5460}">
      <dsp:nvSpPr>
        <dsp:cNvPr id="0" name=""/>
        <dsp:cNvSpPr/>
      </dsp:nvSpPr>
      <dsp:spPr>
        <a:xfrm>
          <a:off x="0" y="1025"/>
          <a:ext cx="5147309" cy="47316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Пунктуация</a:t>
          </a:r>
          <a:endParaRPr lang="ru-RU" sz="2800" b="1" kern="1200" dirty="0"/>
        </a:p>
      </dsp:txBody>
      <dsp:txXfrm>
        <a:off x="0" y="1025"/>
        <a:ext cx="5147309" cy="473164"/>
      </dsp:txXfrm>
    </dsp:sp>
    <dsp:sp modelId="{C9D4AC83-225F-44A1-ADF9-4EE074E18709}">
      <dsp:nvSpPr>
        <dsp:cNvPr id="0" name=""/>
        <dsp:cNvSpPr/>
      </dsp:nvSpPr>
      <dsp:spPr>
        <a:xfrm>
          <a:off x="0" y="484231"/>
          <a:ext cx="5147309" cy="473164"/>
        </a:xfrm>
        <a:prstGeom prst="roundRect">
          <a:avLst/>
        </a:prstGeom>
        <a:gradFill rotWithShape="0">
          <a:gsLst>
            <a:gs pos="0">
              <a:schemeClr val="accent4">
                <a:hueOff val="-637824"/>
                <a:satOff val="3843"/>
                <a:lumOff val="308"/>
                <a:alphaOff val="0"/>
                <a:shade val="51000"/>
                <a:satMod val="130000"/>
              </a:schemeClr>
            </a:gs>
            <a:gs pos="80000">
              <a:schemeClr val="accent4">
                <a:hueOff val="-637824"/>
                <a:satOff val="3843"/>
                <a:lumOff val="308"/>
                <a:alphaOff val="0"/>
                <a:shade val="93000"/>
                <a:satMod val="130000"/>
              </a:schemeClr>
            </a:gs>
            <a:gs pos="100000">
              <a:schemeClr val="accent4">
                <a:hueOff val="-637824"/>
                <a:satOff val="3843"/>
                <a:lumOff val="30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Синтаксис</a:t>
          </a:r>
          <a:endParaRPr lang="ru-RU" sz="2800" b="1" kern="1200" dirty="0"/>
        </a:p>
      </dsp:txBody>
      <dsp:txXfrm>
        <a:off x="0" y="484231"/>
        <a:ext cx="5147309" cy="473164"/>
      </dsp:txXfrm>
    </dsp:sp>
    <dsp:sp modelId="{4C605EA3-1613-472F-8EFF-1258AEAE5DF8}">
      <dsp:nvSpPr>
        <dsp:cNvPr id="0" name=""/>
        <dsp:cNvSpPr/>
      </dsp:nvSpPr>
      <dsp:spPr>
        <a:xfrm>
          <a:off x="0" y="967436"/>
          <a:ext cx="5147309" cy="473164"/>
        </a:xfrm>
        <a:prstGeom prst="roundRect">
          <a:avLst/>
        </a:prstGeom>
        <a:gradFill rotWithShape="0">
          <a:gsLst>
            <a:gs pos="0">
              <a:schemeClr val="accent4">
                <a:hueOff val="-1275649"/>
                <a:satOff val="7685"/>
                <a:lumOff val="616"/>
                <a:alphaOff val="0"/>
                <a:shade val="51000"/>
                <a:satMod val="130000"/>
              </a:schemeClr>
            </a:gs>
            <a:gs pos="80000">
              <a:schemeClr val="accent4">
                <a:hueOff val="-1275649"/>
                <a:satOff val="7685"/>
                <a:lumOff val="616"/>
                <a:alphaOff val="0"/>
                <a:shade val="93000"/>
                <a:satMod val="130000"/>
              </a:schemeClr>
            </a:gs>
            <a:gs pos="100000">
              <a:schemeClr val="accent4">
                <a:hueOff val="-1275649"/>
                <a:satOff val="7685"/>
                <a:lumOff val="61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Морфология</a:t>
          </a:r>
          <a:endParaRPr lang="ru-RU" sz="2800" b="1" kern="1200" dirty="0"/>
        </a:p>
      </dsp:txBody>
      <dsp:txXfrm>
        <a:off x="0" y="967436"/>
        <a:ext cx="5147309" cy="473164"/>
      </dsp:txXfrm>
    </dsp:sp>
    <dsp:sp modelId="{058E9C67-C7C8-430C-89A1-C1B99F4DDA1A}">
      <dsp:nvSpPr>
        <dsp:cNvPr id="0" name=""/>
        <dsp:cNvSpPr/>
      </dsp:nvSpPr>
      <dsp:spPr>
        <a:xfrm>
          <a:off x="0" y="1495104"/>
          <a:ext cx="5147309" cy="473164"/>
        </a:xfrm>
        <a:prstGeom prst="roundRect">
          <a:avLst/>
        </a:prstGeom>
        <a:gradFill rotWithShape="0">
          <a:gsLst>
            <a:gs pos="0">
              <a:schemeClr val="accent4">
                <a:hueOff val="-1913473"/>
                <a:satOff val="11528"/>
                <a:lumOff val="924"/>
                <a:alphaOff val="0"/>
                <a:shade val="51000"/>
                <a:satMod val="130000"/>
              </a:schemeClr>
            </a:gs>
            <a:gs pos="80000">
              <a:schemeClr val="accent4">
                <a:hueOff val="-1913473"/>
                <a:satOff val="11528"/>
                <a:lumOff val="924"/>
                <a:alphaOff val="0"/>
                <a:shade val="93000"/>
                <a:satMod val="130000"/>
              </a:schemeClr>
            </a:gs>
            <a:gs pos="100000">
              <a:schemeClr val="accent4">
                <a:hueOff val="-1913473"/>
                <a:satOff val="11528"/>
                <a:lumOff val="92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Лексика</a:t>
          </a:r>
          <a:endParaRPr lang="ru-RU" sz="2800" b="1" kern="1200" dirty="0"/>
        </a:p>
      </dsp:txBody>
      <dsp:txXfrm>
        <a:off x="0" y="1495104"/>
        <a:ext cx="5147309" cy="473164"/>
      </dsp:txXfrm>
    </dsp:sp>
    <dsp:sp modelId="{BBAEC48F-D81D-448B-BBC9-36582D646DC2}">
      <dsp:nvSpPr>
        <dsp:cNvPr id="0" name=""/>
        <dsp:cNvSpPr/>
      </dsp:nvSpPr>
      <dsp:spPr>
        <a:xfrm>
          <a:off x="0" y="1933846"/>
          <a:ext cx="5147309" cy="473164"/>
        </a:xfrm>
        <a:prstGeom prst="roundRect">
          <a:avLst/>
        </a:prstGeom>
        <a:gradFill rotWithShape="0">
          <a:gsLst>
            <a:gs pos="0">
              <a:schemeClr val="accent4">
                <a:hueOff val="-2551297"/>
                <a:satOff val="15371"/>
                <a:lumOff val="1232"/>
                <a:alphaOff val="0"/>
                <a:shade val="51000"/>
                <a:satMod val="130000"/>
              </a:schemeClr>
            </a:gs>
            <a:gs pos="80000">
              <a:schemeClr val="accent4">
                <a:hueOff val="-2551297"/>
                <a:satOff val="15371"/>
                <a:lumOff val="1232"/>
                <a:alphaOff val="0"/>
                <a:shade val="93000"/>
                <a:satMod val="130000"/>
              </a:schemeClr>
            </a:gs>
            <a:gs pos="100000">
              <a:schemeClr val="accent4">
                <a:hueOff val="-2551297"/>
                <a:satOff val="15371"/>
                <a:lumOff val="123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Словообразование</a:t>
          </a:r>
          <a:endParaRPr lang="ru-RU" sz="2800" b="1" kern="1200" dirty="0"/>
        </a:p>
      </dsp:txBody>
      <dsp:txXfrm>
        <a:off x="0" y="1933846"/>
        <a:ext cx="5147309" cy="473164"/>
      </dsp:txXfrm>
    </dsp:sp>
    <dsp:sp modelId="{2E68DEFA-B130-4D61-AEDB-70B190C8F1C3}">
      <dsp:nvSpPr>
        <dsp:cNvPr id="0" name=""/>
        <dsp:cNvSpPr/>
      </dsp:nvSpPr>
      <dsp:spPr>
        <a:xfrm>
          <a:off x="0" y="2417051"/>
          <a:ext cx="5147309" cy="473164"/>
        </a:xfrm>
        <a:prstGeom prst="roundRect">
          <a:avLst/>
        </a:prstGeom>
        <a:gradFill rotWithShape="0">
          <a:gsLst>
            <a:gs pos="0">
              <a:schemeClr val="accent4">
                <a:hueOff val="-3189121"/>
                <a:satOff val="19214"/>
                <a:lumOff val="1540"/>
                <a:alphaOff val="0"/>
                <a:shade val="51000"/>
                <a:satMod val="130000"/>
              </a:schemeClr>
            </a:gs>
            <a:gs pos="80000">
              <a:schemeClr val="accent4">
                <a:hueOff val="-3189121"/>
                <a:satOff val="19214"/>
                <a:lumOff val="1540"/>
                <a:alphaOff val="0"/>
                <a:shade val="93000"/>
                <a:satMod val="130000"/>
              </a:schemeClr>
            </a:gs>
            <a:gs pos="100000">
              <a:schemeClr val="accent4">
                <a:hueOff val="-3189121"/>
                <a:satOff val="19214"/>
                <a:lumOff val="15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/>
            <a:t>Морфемика</a:t>
          </a:r>
          <a:endParaRPr lang="ru-RU" sz="2800" b="1" kern="1200" dirty="0"/>
        </a:p>
      </dsp:txBody>
      <dsp:txXfrm>
        <a:off x="0" y="2417051"/>
        <a:ext cx="5147309" cy="473164"/>
      </dsp:txXfrm>
    </dsp:sp>
    <dsp:sp modelId="{B39FC633-B84F-4EDB-822A-E6D0D8957CB0}">
      <dsp:nvSpPr>
        <dsp:cNvPr id="0" name=""/>
        <dsp:cNvSpPr/>
      </dsp:nvSpPr>
      <dsp:spPr>
        <a:xfrm>
          <a:off x="0" y="2900256"/>
          <a:ext cx="5147309" cy="473164"/>
        </a:xfrm>
        <a:prstGeom prst="roundRect">
          <a:avLst/>
        </a:prstGeom>
        <a:gradFill rotWithShape="0">
          <a:gsLst>
            <a:gs pos="0">
              <a:schemeClr val="accent4">
                <a:hueOff val="-3826945"/>
                <a:satOff val="23056"/>
                <a:lumOff val="1848"/>
                <a:alphaOff val="0"/>
                <a:shade val="51000"/>
                <a:satMod val="130000"/>
              </a:schemeClr>
            </a:gs>
            <a:gs pos="80000">
              <a:schemeClr val="accent4">
                <a:hueOff val="-3826945"/>
                <a:satOff val="23056"/>
                <a:lumOff val="1848"/>
                <a:alphaOff val="0"/>
                <a:shade val="93000"/>
                <a:satMod val="130000"/>
              </a:schemeClr>
            </a:gs>
            <a:gs pos="100000">
              <a:schemeClr val="accent4">
                <a:hueOff val="-3826945"/>
                <a:satOff val="23056"/>
                <a:lumOff val="184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Орфоэпия</a:t>
          </a:r>
          <a:endParaRPr lang="ru-RU" sz="2800" b="1" kern="1200" dirty="0"/>
        </a:p>
      </dsp:txBody>
      <dsp:txXfrm>
        <a:off x="0" y="2900256"/>
        <a:ext cx="5147309" cy="473164"/>
      </dsp:txXfrm>
    </dsp:sp>
    <dsp:sp modelId="{BED45D22-8F36-47A9-90AC-D920A334159F}">
      <dsp:nvSpPr>
        <dsp:cNvPr id="0" name=""/>
        <dsp:cNvSpPr/>
      </dsp:nvSpPr>
      <dsp:spPr>
        <a:xfrm>
          <a:off x="0" y="3383461"/>
          <a:ext cx="5147309" cy="473164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Фонетика</a:t>
          </a:r>
          <a:endParaRPr lang="ru-RU" sz="2800" b="1" kern="1200" dirty="0"/>
        </a:p>
      </dsp:txBody>
      <dsp:txXfrm>
        <a:off x="0" y="3383461"/>
        <a:ext cx="5147309" cy="4731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5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Одушевлённые – значит живые…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800000"/>
                </a:solidFill>
              </a:rPr>
              <a:t>Борисова Ольга Вячеславовна</a:t>
            </a:r>
          </a:p>
          <a:p>
            <a:pPr>
              <a:defRPr/>
            </a:pPr>
            <a:r>
              <a:rPr lang="ru-RU" b="1" dirty="0" smtClean="0">
                <a:solidFill>
                  <a:srgbClr val="800000"/>
                </a:solidFill>
              </a:rPr>
              <a:t>МБОУ СОШ № 10</a:t>
            </a:r>
          </a:p>
          <a:p>
            <a:pPr>
              <a:defRPr/>
            </a:pPr>
            <a:r>
              <a:rPr lang="ru-RU" b="1" dirty="0" smtClean="0">
                <a:solidFill>
                  <a:srgbClr val="800000"/>
                </a:solidFill>
              </a:rPr>
              <a:t>Урок русского языка в 5 классе</a:t>
            </a:r>
          </a:p>
          <a:p>
            <a:endParaRPr lang="ru-RU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2775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Задание №1</a:t>
            </a:r>
            <a:br>
              <a:rPr lang="ru-RU" b="1" dirty="0" smtClean="0"/>
            </a:br>
            <a:r>
              <a:rPr lang="ru-RU" i="1" dirty="0" smtClean="0"/>
              <a:t>Замените первую букву в словах так, чтобы они отвечали на вопрос КТО?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>Имя существительное</a:t>
            </a:r>
            <a:b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140969"/>
            <a:ext cx="4464496" cy="339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 algn="ctr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400" b="1" u="sng" dirty="0" smtClean="0"/>
              <a:t>Что?</a:t>
            </a:r>
          </a:p>
          <a:p>
            <a:pPr marL="273050" indent="-273050" algn="ctr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К</a:t>
            </a:r>
            <a:r>
              <a:rPr lang="ru-RU" sz="2800" b="1" dirty="0" smtClean="0"/>
              <a:t>ОЛ</a:t>
            </a:r>
          </a:p>
          <a:p>
            <a:pPr marL="273050" indent="-273050" algn="ctr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К</a:t>
            </a:r>
            <a:r>
              <a:rPr lang="ru-RU" sz="2800" b="1" dirty="0" smtClean="0"/>
              <a:t>АПЛЯ</a:t>
            </a:r>
          </a:p>
          <a:p>
            <a:pPr marL="273050" indent="-273050" algn="ctr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Д</a:t>
            </a:r>
            <a:r>
              <a:rPr lang="ru-RU" sz="2800" b="1" dirty="0" smtClean="0"/>
              <a:t>ВЕРЬ</a:t>
            </a:r>
          </a:p>
          <a:p>
            <a:pPr marL="273050" indent="-273050" algn="ctr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М</a:t>
            </a:r>
            <a:r>
              <a:rPr lang="ru-RU" sz="2800" b="1" dirty="0" smtClean="0"/>
              <a:t>АК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3140968"/>
            <a:ext cx="4572000" cy="33916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3050" indent="-273050" algn="ctr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400" b="1" u="sng" dirty="0" smtClean="0"/>
              <a:t>Кто?</a:t>
            </a:r>
          </a:p>
          <a:p>
            <a:pPr marL="273050" indent="-273050" algn="ctr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800" b="1" dirty="0" smtClean="0"/>
              <a:t>ВОЛ</a:t>
            </a:r>
          </a:p>
          <a:p>
            <a:pPr marL="273050" indent="-273050" algn="ctr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800" b="1" dirty="0" smtClean="0"/>
              <a:t>ЦАПЛЯ</a:t>
            </a:r>
          </a:p>
          <a:p>
            <a:pPr marL="273050" indent="-273050" algn="ctr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800" b="1" dirty="0" smtClean="0"/>
              <a:t>ЗВЕРЬ</a:t>
            </a:r>
          </a:p>
          <a:p>
            <a:pPr marL="273050" indent="-273050" algn="ctr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sz="2800" b="1" dirty="0" smtClean="0"/>
              <a:t>РАК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>Имя существительное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2016225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Arial" charset="0"/>
              </a:rPr>
              <a:t>Задание  № 2</a:t>
            </a:r>
          </a:p>
          <a:p>
            <a:pPr algn="just">
              <a:buNone/>
            </a:pPr>
            <a:r>
              <a:rPr lang="ru-RU" dirty="0" smtClean="0">
                <a:latin typeface="Constantia" pitchFamily="18" charset="0"/>
                <a:ea typeface="Times New Roman" pitchFamily="18" charset="0"/>
                <a:cs typeface="Arial" charset="0"/>
              </a:rPr>
              <a:t>«Самый внимательный» </a:t>
            </a:r>
          </a:p>
          <a:p>
            <a:pPr algn="just">
              <a:buFontTx/>
              <a:buChar char="•"/>
            </a:pPr>
            <a:r>
              <a:rPr lang="ru-RU" dirty="0" smtClean="0">
                <a:latin typeface="Constantia" pitchFamily="18" charset="0"/>
                <a:ea typeface="Times New Roman" pitchFamily="18" charset="0"/>
                <a:cs typeface="Arial" charset="0"/>
              </a:rPr>
              <a:t>Найдите имена существительные в заколдованном слове</a:t>
            </a:r>
            <a:r>
              <a:rPr lang="ru-RU" sz="3600" dirty="0" smtClean="0">
                <a:latin typeface="Constantia" pitchFamily="18" charset="0"/>
                <a:ea typeface="Times New Roman" pitchFamily="18" charset="0"/>
                <a:cs typeface="Arial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284985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err="1" smtClean="0"/>
              <a:t>р</a:t>
            </a:r>
            <a:r>
              <a:rPr lang="ru-RU" sz="3600" dirty="0" smtClean="0"/>
              <a:t> л о а </a:t>
            </a:r>
            <a:r>
              <a:rPr lang="ru-RU" sz="3600" dirty="0" err="1" smtClean="0"/>
              <a:t>з</a:t>
            </a:r>
            <a:r>
              <a:rPr lang="ru-RU" sz="3600" dirty="0" smtClean="0"/>
              <a:t> </a:t>
            </a:r>
            <a:r>
              <a:rPr lang="ru-RU" sz="3600" dirty="0" err="1" smtClean="0"/>
              <a:t>н</a:t>
            </a:r>
            <a:r>
              <a:rPr lang="ru-RU" sz="3600" dirty="0" smtClean="0"/>
              <a:t> </a:t>
            </a:r>
            <a:r>
              <a:rPr lang="ru-RU" sz="3600" dirty="0" err="1" smtClean="0"/>
              <a:t>д</a:t>
            </a:r>
            <a:r>
              <a:rPr lang="ru-RU" sz="3600" dirty="0" smtClean="0"/>
              <a:t> </a:t>
            </a:r>
            <a:r>
              <a:rPr lang="ru-RU" sz="3600" dirty="0" err="1" smtClean="0"/>
              <a:t>ы</a:t>
            </a:r>
            <a:r>
              <a:rPr lang="ru-RU" sz="3600" dirty="0" smtClean="0"/>
              <a:t> </a:t>
            </a:r>
            <a:r>
              <a:rPr lang="ru-RU" sz="3600" dirty="0" err="1" smtClean="0"/>
              <a:t>а</a:t>
            </a:r>
            <a:r>
              <a:rPr lang="ru-RU" sz="3600" dirty="0" smtClean="0"/>
              <a:t> </a:t>
            </a:r>
            <a:r>
              <a:rPr lang="ru-RU" sz="3600" dirty="0" err="1" smtClean="0"/>
              <a:t>ш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3284984"/>
            <a:ext cx="2736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Роза</a:t>
            </a:r>
          </a:p>
          <a:p>
            <a:r>
              <a:rPr lang="ru-RU" sz="3200" dirty="0" smtClean="0"/>
              <a:t>Ландыш</a:t>
            </a:r>
            <a:endParaRPr lang="ru-RU" sz="3200" dirty="0"/>
          </a:p>
        </p:txBody>
      </p:sp>
      <p:pic>
        <p:nvPicPr>
          <p:cNvPr id="8" name="Picture 8" descr="2e5272a25a8818a1"/>
          <p:cNvPicPr>
            <a:picLocks noChangeAspect="1" noChangeArrowheads="1"/>
          </p:cNvPicPr>
          <p:nvPr/>
        </p:nvPicPr>
        <p:blipFill>
          <a:blip r:embed="rId3" cstate="print"/>
          <a:srcRect l="3459" t="4222" r="3813" b="3783"/>
          <a:stretch>
            <a:fillRect/>
          </a:stretch>
        </p:blipFill>
        <p:spPr bwMode="auto">
          <a:xfrm>
            <a:off x="5652120" y="4365104"/>
            <a:ext cx="2411760" cy="16997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170" name="Picture 2" descr="http://img1.liveinternet.ru/images/attach/c/4/79/910/79910365_0_795d1_227aa1db_XLjp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4293096"/>
            <a:ext cx="2376264" cy="15915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>Работа с текстом.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Смысл  слова.</a:t>
            </a:r>
          </a:p>
          <a:p>
            <a:pPr>
              <a:buNone/>
            </a:pPr>
            <a:r>
              <a:rPr lang="ru-RU" dirty="0" smtClean="0"/>
              <a:t>		Когда – то словом  </a:t>
            </a:r>
            <a:r>
              <a:rPr lang="ru-RU" b="1" i="1" dirty="0" smtClean="0"/>
              <a:t>пожалуйста</a:t>
            </a:r>
            <a:r>
              <a:rPr lang="ru-RU" dirty="0" smtClean="0"/>
              <a:t>  выражали  п…</a:t>
            </a:r>
            <a:r>
              <a:rPr lang="ru-RU" dirty="0" err="1" smtClean="0"/>
              <a:t>чтительность</a:t>
            </a:r>
            <a:r>
              <a:rPr lang="ru-RU" dirty="0" smtClean="0"/>
              <a:t>  к старшему   по  </a:t>
            </a:r>
            <a:r>
              <a:rPr lang="ru-RU" dirty="0" err="1" smtClean="0"/>
              <a:t>возр</a:t>
            </a:r>
            <a:r>
              <a:rPr lang="ru-RU" dirty="0" smtClean="0"/>
              <a:t>…</a:t>
            </a:r>
            <a:r>
              <a:rPr lang="ru-RU" dirty="0" err="1" smtClean="0"/>
              <a:t>сту</a:t>
            </a:r>
            <a:r>
              <a:rPr lang="ru-RU" dirty="0" smtClean="0"/>
              <a:t> и приглашали  в свой дом  усталого  путника:    П…жалуй   старче!      Друг  спаси  тебя  Бог  - вот, что </a:t>
            </a:r>
            <a:r>
              <a:rPr lang="ru-RU" dirty="0" err="1" smtClean="0"/>
              <a:t>нап</a:t>
            </a:r>
            <a:r>
              <a:rPr lang="ru-RU" dirty="0" smtClean="0"/>
              <a:t>…</a:t>
            </a:r>
            <a:r>
              <a:rPr lang="ru-RU" dirty="0" err="1" smtClean="0"/>
              <a:t>минает</a:t>
            </a:r>
            <a:r>
              <a:rPr lang="ru-RU" dirty="0" smtClean="0"/>
              <a:t> нынешнее  </a:t>
            </a:r>
            <a:r>
              <a:rPr lang="ru-RU" b="1" i="1" dirty="0" smtClean="0"/>
              <a:t>спасибо</a:t>
            </a:r>
            <a:r>
              <a:rPr lang="ru-RU" dirty="0" smtClean="0"/>
              <a:t>,  и оно  поэтому    не   …</a:t>
            </a:r>
            <a:r>
              <a:rPr lang="ru-RU" dirty="0" err="1" smtClean="0"/>
              <a:t>вляет</a:t>
            </a:r>
            <a:r>
              <a:rPr lang="ru-RU" dirty="0" smtClean="0"/>
              <a:t>…</a:t>
            </a:r>
            <a:r>
              <a:rPr lang="ru-RU" dirty="0" err="1" smtClean="0"/>
              <a:t>ся</a:t>
            </a:r>
            <a:r>
              <a:rPr lang="ru-RU" dirty="0" smtClean="0"/>
              <a:t> простой словесной формулой.   Именно </a:t>
            </a:r>
            <a:r>
              <a:rPr lang="ru-RU" dirty="0" err="1" smtClean="0"/>
              <a:t>созн</a:t>
            </a:r>
            <a:r>
              <a:rPr lang="ru-RU" dirty="0" smtClean="0"/>
              <a:t>…тельное  произнесение этих</a:t>
            </a:r>
          </a:p>
          <a:p>
            <a:pPr>
              <a:buNone/>
            </a:pPr>
            <a:r>
              <a:rPr lang="ru-RU" dirty="0" smtClean="0"/>
              <a:t>               слов  одухотворяет нашу  жизнь.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2348880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2852936"/>
            <a:ext cx="288032" cy="2880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44008" y="3284984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876256" y="3789040"/>
            <a:ext cx="36004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164288" y="4365104"/>
            <a:ext cx="288032" cy="2880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(</a:t>
            </a: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84368" y="4365104"/>
            <a:ext cx="288032" cy="2880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)</a:t>
            </a:r>
            <a:endParaRPr lang="ru-RU" sz="3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4725144"/>
            <a:ext cx="216024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я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123728" y="4725144"/>
            <a:ext cx="28803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131840" y="5301208"/>
            <a:ext cx="288032" cy="2880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</a:t>
            </a:r>
            <a:endParaRPr lang="ru-RU" sz="3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067944" y="3356992"/>
            <a:ext cx="216024" cy="2880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«</a:t>
            </a:r>
            <a:endParaRPr lang="ru-RU" sz="3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668344" y="3284984"/>
            <a:ext cx="288032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»</a:t>
            </a:r>
            <a:endParaRPr lang="ru-RU" sz="3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084168" y="3284984"/>
            <a:ext cx="216024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,</a:t>
            </a:r>
            <a:endParaRPr lang="ru-RU" sz="3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691680" y="3861048"/>
            <a:ext cx="216024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,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10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>Проверка по эталону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3754760" cy="4497363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Одушевлённые</a:t>
            </a:r>
          </a:p>
          <a:p>
            <a:pPr>
              <a:buNone/>
            </a:pPr>
            <a:r>
              <a:rPr lang="ru-RU" sz="2800" b="1" dirty="0" smtClean="0"/>
              <a:t>Старший</a:t>
            </a:r>
          </a:p>
          <a:p>
            <a:pPr>
              <a:buNone/>
            </a:pPr>
            <a:r>
              <a:rPr lang="ru-RU" sz="2800" b="1" dirty="0" smtClean="0"/>
              <a:t>Путник</a:t>
            </a:r>
          </a:p>
          <a:p>
            <a:pPr>
              <a:buNone/>
            </a:pPr>
            <a:r>
              <a:rPr lang="ru-RU" sz="2800" b="1" dirty="0" smtClean="0"/>
              <a:t>Старче</a:t>
            </a:r>
          </a:p>
          <a:p>
            <a:pPr>
              <a:buNone/>
            </a:pPr>
            <a:r>
              <a:rPr lang="ru-RU" sz="2800" b="1" dirty="0" smtClean="0"/>
              <a:t>Друг</a:t>
            </a:r>
          </a:p>
          <a:p>
            <a:pPr>
              <a:buNone/>
            </a:pPr>
            <a:r>
              <a:rPr lang="ru-RU" sz="2800" b="1" dirty="0" smtClean="0"/>
              <a:t>Бог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1556792"/>
            <a:ext cx="33123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u="sng" dirty="0" smtClean="0"/>
              <a:t>Неодушевлённые</a:t>
            </a:r>
          </a:p>
          <a:p>
            <a:pPr>
              <a:buNone/>
            </a:pPr>
            <a:r>
              <a:rPr lang="ru-RU" sz="2800" b="1" dirty="0" smtClean="0"/>
              <a:t>Словом</a:t>
            </a:r>
          </a:p>
          <a:p>
            <a:pPr>
              <a:buNone/>
            </a:pPr>
            <a:r>
              <a:rPr lang="ru-RU" sz="2800" b="1" dirty="0" smtClean="0"/>
              <a:t>Возрасту</a:t>
            </a:r>
          </a:p>
          <a:p>
            <a:pPr>
              <a:buNone/>
            </a:pPr>
            <a:r>
              <a:rPr lang="ru-RU" sz="2800" b="1" dirty="0" smtClean="0"/>
              <a:t>Дом</a:t>
            </a:r>
          </a:p>
          <a:p>
            <a:pPr>
              <a:buNone/>
            </a:pPr>
            <a:r>
              <a:rPr lang="ru-RU" sz="2800" b="1" dirty="0" smtClean="0"/>
              <a:t>Формула</a:t>
            </a:r>
          </a:p>
          <a:p>
            <a:pPr>
              <a:buNone/>
            </a:pPr>
            <a:r>
              <a:rPr lang="ru-RU" sz="2800" b="1" dirty="0" smtClean="0"/>
              <a:t>Слов</a:t>
            </a:r>
          </a:p>
          <a:p>
            <a:pPr>
              <a:buNone/>
            </a:pPr>
            <a:r>
              <a:rPr lang="ru-RU" sz="2800" b="1" dirty="0" smtClean="0"/>
              <a:t>жизнь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3816424" cy="3456384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u="sng" dirty="0" smtClean="0"/>
              <a:t>Одушевлённые имена сущ.  </a:t>
            </a:r>
          </a:p>
          <a:p>
            <a:pPr>
              <a:buNone/>
            </a:pPr>
            <a:r>
              <a:rPr lang="ru-RU" dirty="0" smtClean="0"/>
              <a:t>	вопрос	 </a:t>
            </a:r>
            <a:r>
              <a:rPr lang="ru-RU" b="1" u="sng" dirty="0" smtClean="0"/>
              <a:t>кто?</a:t>
            </a:r>
            <a:r>
              <a:rPr lang="ru-RU" dirty="0" smtClean="0"/>
              <a:t> </a:t>
            </a:r>
          </a:p>
          <a:p>
            <a:pPr>
              <a:buFontTx/>
              <a:buChar char="-"/>
            </a:pPr>
            <a:r>
              <a:rPr lang="ru-RU" dirty="0" smtClean="0"/>
              <a:t>Множественное число - </a:t>
            </a:r>
          </a:p>
          <a:p>
            <a:pPr>
              <a:buNone/>
            </a:pPr>
            <a:r>
              <a:rPr lang="ru-RU" dirty="0" smtClean="0"/>
              <a:t>совпадают </a:t>
            </a:r>
            <a:r>
              <a:rPr lang="ru-RU" b="1" u="sng" dirty="0" smtClean="0">
                <a:solidFill>
                  <a:srgbClr val="FF0000"/>
                </a:solidFill>
              </a:rPr>
              <a:t>В.п.</a:t>
            </a:r>
            <a:r>
              <a:rPr lang="ru-RU" b="1" dirty="0" smtClean="0"/>
              <a:t> и </a:t>
            </a:r>
            <a:r>
              <a:rPr lang="ru-RU" b="1" u="sng" dirty="0" smtClean="0">
                <a:solidFill>
                  <a:srgbClr val="FF0000"/>
                </a:solidFill>
              </a:rPr>
              <a:t>Р.п.</a:t>
            </a:r>
            <a:r>
              <a:rPr lang="ru-RU" b="1" u="sng" dirty="0" smtClean="0"/>
              <a:t> </a:t>
            </a:r>
            <a:endParaRPr lang="ru-RU" u="sng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1268760"/>
            <a:ext cx="43924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3200" u="sng" dirty="0" smtClean="0"/>
              <a:t>Неодушевлённые   имена сущ. </a:t>
            </a:r>
          </a:p>
          <a:p>
            <a:r>
              <a:rPr lang="ru-RU" sz="3200" dirty="0" smtClean="0"/>
              <a:t>вопрос	 </a:t>
            </a:r>
            <a:r>
              <a:rPr lang="ru-RU" sz="3200" b="1" u="sng" dirty="0" smtClean="0"/>
              <a:t>что?</a:t>
            </a:r>
            <a:r>
              <a:rPr lang="ru-RU" sz="3200" dirty="0" smtClean="0"/>
              <a:t> </a:t>
            </a:r>
          </a:p>
          <a:p>
            <a:pPr>
              <a:buFontTx/>
              <a:buChar char="-"/>
            </a:pPr>
            <a:r>
              <a:rPr lang="ru-RU" sz="3200" dirty="0" smtClean="0"/>
              <a:t> Множественное </a:t>
            </a:r>
          </a:p>
          <a:p>
            <a:r>
              <a:rPr lang="ru-RU" sz="3200" dirty="0" smtClean="0"/>
              <a:t>   число - </a:t>
            </a:r>
          </a:p>
          <a:p>
            <a:r>
              <a:rPr lang="ru-RU" sz="3200" dirty="0" smtClean="0"/>
              <a:t>совпадают </a:t>
            </a:r>
            <a:r>
              <a:rPr lang="ru-RU" sz="3200" b="1" u="sng" dirty="0" smtClean="0">
                <a:solidFill>
                  <a:srgbClr val="FF0000"/>
                </a:solidFill>
              </a:rPr>
              <a:t>В.п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  <a:r>
              <a:rPr lang="ru-RU" sz="3200" b="1" dirty="0" smtClean="0"/>
              <a:t> и   </a:t>
            </a:r>
            <a:r>
              <a:rPr lang="ru-RU" sz="3200" b="1" u="sng" dirty="0" smtClean="0">
                <a:solidFill>
                  <a:srgbClr val="FF0000"/>
                </a:solidFill>
              </a:rPr>
              <a:t>Им.п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  <a:r>
              <a:rPr lang="ru-RU" sz="3200" b="1" dirty="0" smtClean="0"/>
              <a:t> </a:t>
            </a:r>
            <a:endParaRPr lang="ru-RU" sz="32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4869160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800000"/>
                </a:solidFill>
                <a:latin typeface="Constantia" pitchFamily="18" charset="0"/>
                <a:ea typeface="Times New Roman" pitchFamily="18" charset="0"/>
                <a:cs typeface="Arial" charset="0"/>
              </a:rPr>
              <a:t>Одушевленность или неодушевленность 	– это </a:t>
            </a:r>
            <a:r>
              <a:rPr lang="ru-RU" sz="2800" b="1" u="sng" dirty="0" smtClean="0">
                <a:solidFill>
                  <a:srgbClr val="800000"/>
                </a:solidFill>
                <a:latin typeface="Constantia" pitchFamily="18" charset="0"/>
                <a:ea typeface="Times New Roman" pitchFamily="18" charset="0"/>
                <a:cs typeface="Arial" charset="0"/>
              </a:rPr>
              <a:t>постоянный </a:t>
            </a:r>
            <a:r>
              <a:rPr lang="ru-RU" sz="2800" b="1" dirty="0" smtClean="0">
                <a:solidFill>
                  <a:srgbClr val="800000"/>
                </a:solidFill>
                <a:latin typeface="Constantia" pitchFamily="18" charset="0"/>
                <a:ea typeface="Times New Roman" pitchFamily="18" charset="0"/>
                <a:cs typeface="Arial" charset="0"/>
              </a:rPr>
              <a:t>признак каждого 		имени существительного.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Выписать из словаря  по 10 слов, отвечающих на вопросы кто?, что?</a:t>
            </a:r>
          </a:p>
          <a:p>
            <a:pPr>
              <a:buNone/>
            </a:pPr>
            <a:r>
              <a:rPr lang="ru-RU" dirty="0" smtClean="0"/>
              <a:t>Составить  и разобрать  одно ССП или СПП.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356992"/>
            <a:ext cx="66247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400" b="1" i="1" dirty="0" smtClean="0">
                <a:solidFill>
                  <a:srgbClr val="800000"/>
                </a:solidFill>
              </a:rPr>
              <a:t>ВСЕМ  СПАСИБО ЗА УРОК!</a:t>
            </a:r>
          </a:p>
          <a:p>
            <a:pPr>
              <a:buNone/>
            </a:pPr>
            <a:endParaRPr lang="ru-RU" sz="4400" b="1" dirty="0" smtClean="0">
              <a:solidFill>
                <a:srgbClr val="800000"/>
              </a:solidFill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800000"/>
                </a:solidFill>
              </a:rPr>
              <a:t>МОЛОДЦЫ!</a:t>
            </a:r>
            <a:endParaRPr lang="ru-RU" sz="4400" b="1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</a:rPr>
              <a:t>Источники материалов.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i="1" dirty="0" smtClean="0"/>
              <a:t>1.  Г.П. Лазаренко </a:t>
            </a:r>
          </a:p>
          <a:p>
            <a:pPr>
              <a:buNone/>
            </a:pPr>
            <a:r>
              <a:rPr lang="ru-RU" i="1" dirty="0" smtClean="0"/>
              <a:t>Уроки русского языка в 5 классе: поиски и находки.</a:t>
            </a:r>
          </a:p>
          <a:p>
            <a:pPr>
              <a:buNone/>
            </a:pPr>
            <a:r>
              <a:rPr lang="ru-RU" i="1" dirty="0" smtClean="0"/>
              <a:t>2. Г.А. Богданова</a:t>
            </a:r>
          </a:p>
          <a:p>
            <a:pPr>
              <a:buNone/>
            </a:pPr>
            <a:r>
              <a:rPr lang="ru-RU" i="1" dirty="0" smtClean="0"/>
              <a:t>Уроки русского языка в 5 классе.</a:t>
            </a:r>
          </a:p>
          <a:p>
            <a:pPr>
              <a:buNone/>
            </a:pPr>
            <a:r>
              <a:rPr lang="ru-RU" i="1" dirty="0" smtClean="0"/>
              <a:t>3. Т.А. </a:t>
            </a:r>
            <a:r>
              <a:rPr lang="ru-RU" i="1" dirty="0" err="1" smtClean="0"/>
              <a:t>Ладыженская</a:t>
            </a:r>
            <a:r>
              <a:rPr lang="ru-RU" i="1" dirty="0" smtClean="0"/>
              <a:t>, М.Т. Баранов, Л.А. </a:t>
            </a:r>
            <a:r>
              <a:rPr lang="ru-RU" i="1" dirty="0" err="1" smtClean="0"/>
              <a:t>Тростенцова</a:t>
            </a:r>
            <a:r>
              <a:rPr lang="ru-RU" i="1" dirty="0" smtClean="0"/>
              <a:t>,  Л.Т. Григорян, И.И. </a:t>
            </a:r>
            <a:r>
              <a:rPr lang="ru-RU" i="1" dirty="0" err="1" smtClean="0"/>
              <a:t>Кулибаба</a:t>
            </a:r>
            <a:r>
              <a:rPr lang="ru-RU" i="1" dirty="0" smtClean="0"/>
              <a:t>, Н.В. </a:t>
            </a:r>
            <a:r>
              <a:rPr lang="ru-RU" i="1" dirty="0" err="1" smtClean="0"/>
              <a:t>Ладыженская</a:t>
            </a:r>
            <a:endParaRPr lang="ru-RU" i="1" dirty="0" smtClean="0"/>
          </a:p>
          <a:p>
            <a:pPr>
              <a:buNone/>
            </a:pPr>
            <a:r>
              <a:rPr lang="ru-RU" i="1" dirty="0" smtClean="0"/>
              <a:t>Учебник для 5 класса общеобразовательных учреждений.</a:t>
            </a:r>
          </a:p>
          <a:p>
            <a:pPr>
              <a:buNone/>
            </a:pPr>
            <a:r>
              <a:rPr lang="ru-RU" i="1" dirty="0" smtClean="0"/>
              <a:t>4. </a:t>
            </a:r>
            <a:r>
              <a:rPr lang="ru-RU" i="1" dirty="0" err="1" smtClean="0"/>
              <a:t>Интернетресурсы</a:t>
            </a:r>
            <a:r>
              <a:rPr lang="ru-RU" i="1" dirty="0" smtClean="0"/>
              <a:t>: </a:t>
            </a:r>
            <a:r>
              <a:rPr lang="en-US" i="1" dirty="0" smtClean="0"/>
              <a:t>http://images.yandex.ru</a:t>
            </a:r>
            <a:endParaRPr lang="ru-RU" i="1" dirty="0" smtClean="0"/>
          </a:p>
          <a:p>
            <a:pPr>
              <a:buNone/>
            </a:pPr>
            <a:r>
              <a:rPr lang="ru-RU" i="1" dirty="0" smtClean="0"/>
              <a:t> -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5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Всему название дано-</a:t>
            </a:r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И зверю, и предмету.</a:t>
            </a:r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Вещей вокруг полным- полно,</a:t>
            </a:r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А безымянных нету.</a:t>
            </a:r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И всё, что может видеть глаз,-</a:t>
            </a:r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Над нами и под нами,</a:t>
            </a:r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И всё, что в памяти у нас,-</a:t>
            </a:r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Означено словами.</a:t>
            </a: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043608" y="764704"/>
            <a:ext cx="74009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Имя существительное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5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Содержимое 3"/>
          <p:cNvGrpSpPr>
            <a:grpSpLocks noGrp="1"/>
          </p:cNvGrpSpPr>
          <p:nvPr>
            <p:ph idx="1"/>
          </p:nvPr>
        </p:nvGrpSpPr>
        <p:grpSpPr bwMode="auto">
          <a:xfrm>
            <a:off x="1187450" y="476250"/>
            <a:ext cx="6786563" cy="2428875"/>
            <a:chOff x="1222204" y="928670"/>
            <a:chExt cx="5770866" cy="555140"/>
          </a:xfrm>
        </p:grpSpPr>
        <p:sp>
          <p:nvSpPr>
            <p:cNvPr id="5" name="Полилиния 4"/>
            <p:cNvSpPr/>
            <p:nvPr/>
          </p:nvSpPr>
          <p:spPr>
            <a:xfrm>
              <a:off x="1222204" y="928670"/>
              <a:ext cx="5770866" cy="555140"/>
            </a:xfrm>
            <a:custGeom>
              <a:avLst/>
              <a:gdLst>
                <a:gd name="connsiteX0" fmla="*/ 0 w 8572560"/>
                <a:gd name="connsiteY0" fmla="*/ 2116856 h 2116856"/>
                <a:gd name="connsiteX1" fmla="*/ 4300510 w 8572560"/>
                <a:gd name="connsiteY1" fmla="*/ 0 h 2116856"/>
                <a:gd name="connsiteX2" fmla="*/ 8572560 w 8572560"/>
                <a:gd name="connsiteY2" fmla="*/ 2116856 h 2116856"/>
                <a:gd name="connsiteX3" fmla="*/ 0 w 8572560"/>
                <a:gd name="connsiteY3" fmla="*/ 2116856 h 2116856"/>
                <a:gd name="connsiteX0" fmla="*/ 0 w 8572560"/>
                <a:gd name="connsiteY0" fmla="*/ 2116856 h 2116856"/>
                <a:gd name="connsiteX1" fmla="*/ 982442 w 8572560"/>
                <a:gd name="connsiteY1" fmla="*/ 1631057 h 2116856"/>
                <a:gd name="connsiteX2" fmla="*/ 4300510 w 8572560"/>
                <a:gd name="connsiteY2" fmla="*/ 0 h 2116856"/>
                <a:gd name="connsiteX3" fmla="*/ 8572560 w 8572560"/>
                <a:gd name="connsiteY3" fmla="*/ 2116856 h 2116856"/>
                <a:gd name="connsiteX4" fmla="*/ 0 w 8572560"/>
                <a:gd name="connsiteY4" fmla="*/ 2116856 h 2116856"/>
                <a:gd name="connsiteX0" fmla="*/ 0 w 7786774"/>
                <a:gd name="connsiteY0" fmla="*/ 2116856 h 2116856"/>
                <a:gd name="connsiteX1" fmla="*/ 196656 w 7786774"/>
                <a:gd name="connsiteY1" fmla="*/ 1631057 h 2116856"/>
                <a:gd name="connsiteX2" fmla="*/ 3514724 w 7786774"/>
                <a:gd name="connsiteY2" fmla="*/ 0 h 2116856"/>
                <a:gd name="connsiteX3" fmla="*/ 7786774 w 7786774"/>
                <a:gd name="connsiteY3" fmla="*/ 2116856 h 2116856"/>
                <a:gd name="connsiteX4" fmla="*/ 0 w 7786774"/>
                <a:gd name="connsiteY4" fmla="*/ 2116856 h 2116856"/>
                <a:gd name="connsiteX0" fmla="*/ 0 w 7786774"/>
                <a:gd name="connsiteY0" fmla="*/ 2116856 h 2116856"/>
                <a:gd name="connsiteX1" fmla="*/ 696690 w 7786774"/>
                <a:gd name="connsiteY1" fmla="*/ 1416719 h 2116856"/>
                <a:gd name="connsiteX2" fmla="*/ 3514724 w 7786774"/>
                <a:gd name="connsiteY2" fmla="*/ 0 h 2116856"/>
                <a:gd name="connsiteX3" fmla="*/ 7786774 w 7786774"/>
                <a:gd name="connsiteY3" fmla="*/ 2116856 h 2116856"/>
                <a:gd name="connsiteX4" fmla="*/ 0 w 7786774"/>
                <a:gd name="connsiteY4" fmla="*/ 2116856 h 2116856"/>
                <a:gd name="connsiteX0" fmla="*/ 0 w 7786774"/>
                <a:gd name="connsiteY0" fmla="*/ 2116856 h 2116856"/>
                <a:gd name="connsiteX1" fmla="*/ 696690 w 7786774"/>
                <a:gd name="connsiteY1" fmla="*/ 1416719 h 2116856"/>
                <a:gd name="connsiteX2" fmla="*/ 3514724 w 7786774"/>
                <a:gd name="connsiteY2" fmla="*/ 0 h 2116856"/>
                <a:gd name="connsiteX3" fmla="*/ 6365808 w 7786774"/>
                <a:gd name="connsiteY3" fmla="*/ 1387217 h 2116856"/>
                <a:gd name="connsiteX4" fmla="*/ 7786774 w 7786774"/>
                <a:gd name="connsiteY4" fmla="*/ 2116856 h 2116856"/>
                <a:gd name="connsiteX5" fmla="*/ 0 w 7786774"/>
                <a:gd name="connsiteY5" fmla="*/ 2116856 h 2116856"/>
                <a:gd name="connsiteX0" fmla="*/ 0 w 7786774"/>
                <a:gd name="connsiteY0" fmla="*/ 2116856 h 2118737"/>
                <a:gd name="connsiteX1" fmla="*/ 696690 w 7786774"/>
                <a:gd name="connsiteY1" fmla="*/ 1416719 h 2118737"/>
                <a:gd name="connsiteX2" fmla="*/ 3514724 w 7786774"/>
                <a:gd name="connsiteY2" fmla="*/ 0 h 2118737"/>
                <a:gd name="connsiteX3" fmla="*/ 6365808 w 7786774"/>
                <a:gd name="connsiteY3" fmla="*/ 1387217 h 2118737"/>
                <a:gd name="connsiteX4" fmla="*/ 7786774 w 7786774"/>
                <a:gd name="connsiteY4" fmla="*/ 2116856 h 2118737"/>
                <a:gd name="connsiteX5" fmla="*/ 6494164 w 7786774"/>
                <a:gd name="connsiteY5" fmla="*/ 2118737 h 2118737"/>
                <a:gd name="connsiteX6" fmla="*/ 0 w 7786774"/>
                <a:gd name="connsiteY6" fmla="*/ 2116856 h 2118737"/>
                <a:gd name="connsiteX0" fmla="*/ 0 w 6858048"/>
                <a:gd name="connsiteY0" fmla="*/ 2116856 h 2118737"/>
                <a:gd name="connsiteX1" fmla="*/ 696690 w 6858048"/>
                <a:gd name="connsiteY1" fmla="*/ 1416719 h 2118737"/>
                <a:gd name="connsiteX2" fmla="*/ 3514724 w 6858048"/>
                <a:gd name="connsiteY2" fmla="*/ 0 h 2118737"/>
                <a:gd name="connsiteX3" fmla="*/ 6365808 w 6858048"/>
                <a:gd name="connsiteY3" fmla="*/ 1387217 h 2118737"/>
                <a:gd name="connsiteX4" fmla="*/ 6858048 w 6858048"/>
                <a:gd name="connsiteY4" fmla="*/ 2116856 h 2118737"/>
                <a:gd name="connsiteX5" fmla="*/ 6494164 w 6858048"/>
                <a:gd name="connsiteY5" fmla="*/ 2118737 h 2118737"/>
                <a:gd name="connsiteX6" fmla="*/ 0 w 6858048"/>
                <a:gd name="connsiteY6" fmla="*/ 2116856 h 2118737"/>
                <a:gd name="connsiteX0" fmla="*/ 0 w 7072330"/>
                <a:gd name="connsiteY0" fmla="*/ 2116856 h 2118737"/>
                <a:gd name="connsiteX1" fmla="*/ 696690 w 7072330"/>
                <a:gd name="connsiteY1" fmla="*/ 1416719 h 2118737"/>
                <a:gd name="connsiteX2" fmla="*/ 3514724 w 7072330"/>
                <a:gd name="connsiteY2" fmla="*/ 0 h 2118737"/>
                <a:gd name="connsiteX3" fmla="*/ 6365808 w 7072330"/>
                <a:gd name="connsiteY3" fmla="*/ 1387217 h 2118737"/>
                <a:gd name="connsiteX4" fmla="*/ 7072330 w 7072330"/>
                <a:gd name="connsiteY4" fmla="*/ 2116856 h 2118737"/>
                <a:gd name="connsiteX5" fmla="*/ 6494164 w 7072330"/>
                <a:gd name="connsiteY5" fmla="*/ 2118737 h 2118737"/>
                <a:gd name="connsiteX6" fmla="*/ 0 w 7072330"/>
                <a:gd name="connsiteY6" fmla="*/ 2116856 h 211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72330" h="2118737">
                  <a:moveTo>
                    <a:pt x="0" y="2116856"/>
                  </a:moveTo>
                  <a:lnTo>
                    <a:pt x="696690" y="1416719"/>
                  </a:lnTo>
                  <a:lnTo>
                    <a:pt x="3514724" y="0"/>
                  </a:lnTo>
                  <a:lnTo>
                    <a:pt x="6365808" y="1387217"/>
                  </a:lnTo>
                  <a:lnTo>
                    <a:pt x="7072330" y="2116856"/>
                  </a:lnTo>
                  <a:lnTo>
                    <a:pt x="6494164" y="2118737"/>
                  </a:lnTo>
                  <a:lnTo>
                    <a:pt x="0" y="2116856"/>
                  </a:ln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713342" y="1214422"/>
              <a:ext cx="4604414" cy="269388"/>
            </a:xfrm>
            <a:prstGeom prst="rect">
              <a:avLst/>
            </a:prstGeom>
          </p:spPr>
          <p:txBody>
            <a:bodyPr wrap="none">
              <a:prstTxWarp prst="textTriangle">
                <a:avLst>
                  <a:gd name="adj" fmla="val 74516"/>
                </a:avLst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b="1" dirty="0">
                  <a:ln w="11430"/>
                  <a:solidFill>
                    <a:srgbClr val="7030A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ЛИНГВИСТИКИ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818401" y="1067455"/>
              <a:ext cx="2885433" cy="154206"/>
            </a:xfrm>
            <a:prstGeom prst="rect">
              <a:avLst/>
            </a:prstGeom>
          </p:spPr>
          <p:txBody>
            <a:bodyPr>
              <a:prstTxWarp prst="textDeflateTop">
                <a:avLst>
                  <a:gd name="adj" fmla="val 0"/>
                </a:avLst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1600" b="1" dirty="0">
                  <a:ln w="11430">
                    <a:solidFill>
                      <a:schemeClr val="accent4">
                        <a:lumMod val="50000"/>
                      </a:schemeClr>
                    </a:solidFill>
                  </a:ln>
                  <a:solidFill>
                    <a:srgbClr val="7030A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+mj-lt"/>
                </a:rPr>
                <a:t>домик</a:t>
              </a:r>
              <a:r>
                <a:rPr lang="ru-RU" b="1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+mj-lt"/>
                </a:rPr>
                <a:t> </a:t>
              </a:r>
            </a:p>
          </p:txBody>
        </p:sp>
      </p:grpSp>
      <p:graphicFrame>
        <p:nvGraphicFramePr>
          <p:cNvPr id="8" name="Содержимое 8"/>
          <p:cNvGraphicFramePr>
            <a:graphicFrameLocks/>
          </p:cNvGraphicFramePr>
          <p:nvPr/>
        </p:nvGraphicFramePr>
        <p:xfrm>
          <a:off x="2000232" y="2857496"/>
          <a:ext cx="514731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80" name="Прямоугольник 10"/>
          <p:cNvSpPr>
            <a:spLocks noChangeArrowheads="1"/>
          </p:cNvSpPr>
          <p:nvPr/>
        </p:nvSpPr>
        <p:spPr bwMode="auto">
          <a:xfrm>
            <a:off x="1187624" y="260648"/>
            <a:ext cx="3600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800000"/>
                </a:solidFill>
                <a:latin typeface="Calibri" pitchFamily="34" charset="0"/>
              </a:rPr>
              <a:t>На  каком  </a:t>
            </a:r>
            <a:r>
              <a:rPr lang="ru-RU" sz="2800" b="1" dirty="0">
                <a:solidFill>
                  <a:srgbClr val="800000"/>
                </a:solidFill>
                <a:latin typeface="Calibri" pitchFamily="34" charset="0"/>
              </a:rPr>
              <a:t>этаже </a:t>
            </a:r>
            <a:r>
              <a:rPr lang="ru-RU" sz="2800" b="1" dirty="0" smtClean="0">
                <a:solidFill>
                  <a:srgbClr val="800000"/>
                </a:solidFill>
                <a:latin typeface="Calibri" pitchFamily="34" charset="0"/>
              </a:rPr>
              <a:t>живёт  </a:t>
            </a:r>
            <a:r>
              <a:rPr lang="ru-RU" sz="2800" b="1" dirty="0">
                <a:solidFill>
                  <a:srgbClr val="800000"/>
                </a:solidFill>
                <a:latin typeface="Calibri" pitchFamily="34" charset="0"/>
              </a:rPr>
              <a:t>имя существительное?</a:t>
            </a:r>
          </a:p>
        </p:txBody>
      </p:sp>
      <p:sp>
        <p:nvSpPr>
          <p:cNvPr id="3081" name="Text Box 15"/>
          <p:cNvSpPr txBox="1">
            <a:spLocks noChangeArrowheads="1"/>
          </p:cNvSpPr>
          <p:nvPr/>
        </p:nvSpPr>
        <p:spPr bwMode="auto">
          <a:xfrm>
            <a:off x="6084888" y="260350"/>
            <a:ext cx="27352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800000"/>
                </a:solidFill>
                <a:latin typeface="Calibri" pitchFamily="34" charset="0"/>
              </a:rPr>
              <a:t>Что</a:t>
            </a:r>
            <a:r>
              <a:rPr lang="ru-RU" sz="2800" b="1" dirty="0">
                <a:solidFill>
                  <a:srgbClr val="800000"/>
                </a:solidFill>
              </a:rPr>
              <a:t> </a:t>
            </a:r>
            <a:r>
              <a:rPr lang="ru-RU" sz="2800" b="1" dirty="0" smtClean="0">
                <a:solidFill>
                  <a:srgbClr val="800000"/>
                </a:solidFill>
              </a:rPr>
              <a:t> изучает </a:t>
            </a:r>
            <a:r>
              <a:rPr lang="ru-RU" sz="2800" b="1" dirty="0">
                <a:solidFill>
                  <a:srgbClr val="800000"/>
                </a:solidFill>
              </a:rPr>
              <a:t>морфология?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5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00000"/>
                </a:solidFill>
              </a:rPr>
              <a:t>Морфологические признаки имени существительного.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72008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300" dirty="0" smtClean="0"/>
              <a:t>- </a:t>
            </a:r>
            <a:r>
              <a:rPr lang="ru-RU" sz="4500" b="1" i="1" dirty="0" smtClean="0">
                <a:latin typeface="Times New Roman" pitchFamily="18" charset="0"/>
                <a:cs typeface="Times New Roman" pitchFamily="18" charset="0"/>
              </a:rPr>
              <a:t>обозначает</a:t>
            </a:r>
            <a: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  <a:t>  предмет в широком смысле слова;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916832"/>
            <a:ext cx="63904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000" b="1" dirty="0" smtClean="0"/>
              <a:t>- 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отвечает на вопросы: кто? что?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420888"/>
            <a:ext cx="63904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000" b="1" dirty="0" smtClean="0"/>
              <a:t>- 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относится к м.р., ж.р., ср.р.;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2924944"/>
            <a:ext cx="63904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000" b="1" dirty="0" smtClean="0"/>
              <a:t>- 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изменяется по падежам и числам;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3429000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 1 склонение - сущ. м.р., ж.р., </a:t>
            </a:r>
          </a:p>
          <a:p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  оканчивающиеся на – а, -я,</a:t>
            </a:r>
          </a:p>
          <a:p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- 2 склонение – м.р., ср.р. на –о, -е, </a:t>
            </a:r>
          </a:p>
          <a:p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- 3 склонение – ж.р., оканчивающиеся  - </a:t>
            </a:r>
            <a:r>
              <a:rPr lang="ru-RU" sz="3000" b="1" i="1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  - 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5229200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в предложении  чаще  всего  является</a:t>
            </a:r>
          </a:p>
          <a:p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          подлежащим,  дополнением;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Имена существительные одушевлённые и неодушевлённые.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Еж…,    </a:t>
            </a:r>
            <a:r>
              <a:rPr lang="ru-RU" b="1" dirty="0" err="1" smtClean="0"/>
              <a:t>з</a:t>
            </a:r>
            <a:r>
              <a:rPr lang="ru-RU" b="1" dirty="0" smtClean="0"/>
              <a:t>…кат,    мастериц…,    р…сток,    </a:t>
            </a:r>
            <a:r>
              <a:rPr lang="ru-RU" b="1" dirty="0" err="1" smtClean="0"/>
              <a:t>ц</a:t>
            </a:r>
            <a:r>
              <a:rPr lang="ru-RU" b="1" dirty="0" smtClean="0"/>
              <a:t>…</a:t>
            </a:r>
            <a:r>
              <a:rPr lang="ru-RU" b="1" dirty="0" err="1" smtClean="0"/>
              <a:t>фра</a:t>
            </a:r>
            <a:r>
              <a:rPr lang="ru-RU" b="1" dirty="0" smtClean="0"/>
              <a:t>,  ж…</a:t>
            </a:r>
            <a:r>
              <a:rPr lang="ru-RU" b="1" dirty="0" err="1" smtClean="0"/>
              <a:t>лудь</a:t>
            </a:r>
            <a:r>
              <a:rPr lang="ru-RU" b="1" dirty="0" smtClean="0"/>
              <a:t>,     </a:t>
            </a:r>
            <a:r>
              <a:rPr lang="ru-RU" b="1" dirty="0" err="1" smtClean="0"/>
              <a:t>пч</a:t>
            </a:r>
            <a:r>
              <a:rPr lang="ru-RU" b="1" dirty="0" smtClean="0"/>
              <a:t>…</a:t>
            </a:r>
            <a:r>
              <a:rPr lang="ru-RU" b="1" dirty="0" err="1" smtClean="0"/>
              <a:t>лка</a:t>
            </a:r>
            <a:r>
              <a:rPr lang="ru-RU" b="1" dirty="0" smtClean="0"/>
              <a:t>,   дерев…я.   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996952"/>
            <a:ext cx="7416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err="1" smtClean="0"/>
              <a:t>еж</a:t>
            </a:r>
            <a:r>
              <a:rPr lang="ru-RU" sz="3600" b="1" dirty="0" err="1" smtClean="0">
                <a:solidFill>
                  <a:srgbClr val="FF0000"/>
                </a:solidFill>
              </a:rPr>
              <a:t>И</a:t>
            </a:r>
            <a:r>
              <a:rPr lang="ru-RU" sz="3600" b="1" dirty="0" smtClean="0">
                <a:solidFill>
                  <a:srgbClr val="FF0000"/>
                </a:solidFill>
              </a:rPr>
              <a:t>						</a:t>
            </a:r>
            <a:r>
              <a:rPr lang="ru-RU" sz="3600" b="1" dirty="0" err="1" smtClean="0"/>
              <a:t>з</a:t>
            </a:r>
            <a:r>
              <a:rPr lang="ru-RU" sz="3600" b="1" dirty="0" err="1" smtClean="0">
                <a:solidFill>
                  <a:srgbClr val="FF0000"/>
                </a:solidFill>
              </a:rPr>
              <a:t>А</a:t>
            </a:r>
            <a:r>
              <a:rPr lang="ru-RU" sz="3600" b="1" dirty="0" err="1" smtClean="0"/>
              <a:t>кат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600" b="1" dirty="0" err="1" smtClean="0"/>
              <a:t>мастериц</a:t>
            </a:r>
            <a:r>
              <a:rPr lang="ru-RU" sz="3600" b="1" dirty="0" err="1" smtClean="0">
                <a:solidFill>
                  <a:srgbClr val="FF0000"/>
                </a:solidFill>
              </a:rPr>
              <a:t>Ы</a:t>
            </a:r>
            <a:r>
              <a:rPr lang="ru-RU" sz="3600" b="1" dirty="0" smtClean="0">
                <a:solidFill>
                  <a:srgbClr val="FF0000"/>
                </a:solidFill>
              </a:rPr>
              <a:t>				</a:t>
            </a:r>
            <a:r>
              <a:rPr lang="ru-RU" sz="3600" b="1" dirty="0" err="1" smtClean="0"/>
              <a:t>р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сток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err="1" smtClean="0"/>
              <a:t>пч</a:t>
            </a:r>
            <a:r>
              <a:rPr lang="ru-RU" sz="3600" b="1" dirty="0" err="1" smtClean="0">
                <a:solidFill>
                  <a:srgbClr val="FF0000"/>
                </a:solidFill>
              </a:rPr>
              <a:t>Ё</a:t>
            </a:r>
            <a:r>
              <a:rPr lang="ru-RU" sz="3600" b="1" dirty="0" err="1" smtClean="0"/>
              <a:t>лка</a:t>
            </a:r>
            <a:r>
              <a:rPr lang="ru-RU" sz="3600" b="1" dirty="0" smtClean="0"/>
              <a:t>					</a:t>
            </a:r>
            <a:r>
              <a:rPr lang="ru-RU" sz="3600" b="1" dirty="0" err="1" smtClean="0"/>
              <a:t>ц</a:t>
            </a:r>
            <a:r>
              <a:rPr lang="ru-RU" sz="3600" b="1" dirty="0" err="1" smtClean="0">
                <a:solidFill>
                  <a:srgbClr val="FF0000"/>
                </a:solidFill>
              </a:rPr>
              <a:t>И</a:t>
            </a:r>
            <a:r>
              <a:rPr lang="ru-RU" sz="3600" b="1" dirty="0" err="1" smtClean="0"/>
              <a:t>фра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						</a:t>
            </a:r>
            <a:r>
              <a:rPr lang="ru-RU" sz="3600" b="1" dirty="0" err="1" smtClean="0"/>
              <a:t>ж</a:t>
            </a:r>
            <a:r>
              <a:rPr lang="ru-RU" sz="3600" b="1" dirty="0" err="1" smtClean="0">
                <a:solidFill>
                  <a:srgbClr val="FF0000"/>
                </a:solidFill>
              </a:rPr>
              <a:t>Ё</a:t>
            </a:r>
            <a:r>
              <a:rPr lang="ru-RU" sz="3600" b="1" dirty="0" err="1" smtClean="0"/>
              <a:t>лудь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						</a:t>
            </a:r>
            <a:r>
              <a:rPr lang="ru-RU" sz="3600" b="1" dirty="0" err="1" smtClean="0"/>
              <a:t>дерев</a:t>
            </a:r>
            <a:r>
              <a:rPr lang="ru-RU" sz="3600" b="1" dirty="0" err="1" smtClean="0">
                <a:solidFill>
                  <a:srgbClr val="FF0000"/>
                </a:solidFill>
              </a:rPr>
              <a:t>Ь</a:t>
            </a:r>
            <a:r>
              <a:rPr lang="ru-RU" sz="3600" b="1" dirty="0" err="1" smtClean="0"/>
              <a:t>я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						</a:t>
            </a:r>
          </a:p>
          <a:p>
            <a:pPr>
              <a:buNone/>
            </a:pPr>
            <a:endParaRPr lang="ru-RU" sz="2400" b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564904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/>
              <a:t>Кто?						Что?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5733256"/>
            <a:ext cx="5040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/>
              <a:t>О </a:t>
            </a:r>
            <a:r>
              <a:rPr lang="ru-RU" sz="4000" b="1" i="1" dirty="0" err="1" smtClean="0"/>
              <a:t>д</a:t>
            </a:r>
            <a:r>
              <a:rPr lang="ru-RU" sz="4000" b="1" i="1" dirty="0" smtClean="0"/>
              <a:t> у </a:t>
            </a:r>
            <a:r>
              <a:rPr lang="ru-RU" sz="4000" b="1" i="1" dirty="0" err="1" smtClean="0"/>
              <a:t>ш</a:t>
            </a:r>
            <a:r>
              <a:rPr lang="ru-RU" sz="4000" b="1" i="1" dirty="0" smtClean="0"/>
              <a:t> е в л ё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ы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й</a:t>
            </a:r>
            <a:r>
              <a:rPr lang="ru-RU" sz="4000" b="1" i="1" dirty="0" smtClean="0"/>
              <a:t> </a:t>
            </a:r>
            <a:endParaRPr lang="ru-RU" sz="4000" i="1" dirty="0"/>
          </a:p>
        </p:txBody>
      </p:sp>
      <p:sp>
        <p:nvSpPr>
          <p:cNvPr id="9" name="Дуга 8"/>
          <p:cNvSpPr/>
          <p:nvPr/>
        </p:nvSpPr>
        <p:spPr>
          <a:xfrm rot="20583841">
            <a:off x="2190163" y="5937979"/>
            <a:ext cx="2518054" cy="831010"/>
          </a:xfrm>
          <a:prstGeom prst="arc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5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008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>Имя существительное</a:t>
            </a:r>
            <a:b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10801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smtClean="0"/>
              <a:t>В нашем питомнике нет лисичек.- </a:t>
            </a:r>
            <a:r>
              <a:rPr lang="ru-RU" dirty="0" smtClean="0"/>
              <a:t>Кого? (животное)</a:t>
            </a:r>
          </a:p>
          <a:p>
            <a:pPr>
              <a:buNone/>
            </a:pPr>
            <a:r>
              <a:rPr lang="ru-RU" b="1" i="1" dirty="0" smtClean="0"/>
              <a:t>Набрал корзину лисичек. </a:t>
            </a:r>
            <a:r>
              <a:rPr lang="ru-RU" dirty="0" smtClean="0"/>
              <a:t>– Чего? (грибы)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276872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 smtClean="0"/>
              <a:t>И.п. (кто?)   лисички		   (что?)    </a:t>
            </a:r>
            <a:r>
              <a:rPr lang="ru-RU" sz="2800" b="1" i="1" dirty="0" err="1" smtClean="0"/>
              <a:t>лисичк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И</a:t>
            </a:r>
            <a:endParaRPr lang="ru-RU" sz="2800" dirty="0" smtClean="0">
              <a:solidFill>
                <a:srgbClr val="FF0000"/>
              </a:solidFill>
            </a:endParaRPr>
          </a:p>
          <a:p>
            <a:pPr lvl="0"/>
            <a:r>
              <a:rPr lang="ru-RU" sz="2800" b="1" i="1" dirty="0" smtClean="0"/>
              <a:t>Р.п. (кого?)   </a:t>
            </a:r>
            <a:r>
              <a:rPr lang="ru-RU" sz="2800" b="1" i="1" dirty="0" err="1" smtClean="0"/>
              <a:t>лисич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ЕК</a:t>
            </a:r>
            <a:r>
              <a:rPr lang="ru-RU" sz="2800" b="1" i="1" dirty="0" smtClean="0">
                <a:solidFill>
                  <a:srgbClr val="FF0000"/>
                </a:solidFill>
              </a:rPr>
              <a:t>  </a:t>
            </a:r>
            <a:r>
              <a:rPr lang="ru-RU" sz="2800" b="1" i="1" dirty="0" smtClean="0"/>
              <a:t>                  (чего?)   лисичек</a:t>
            </a:r>
            <a:endParaRPr lang="ru-RU" sz="2800" dirty="0" smtClean="0"/>
          </a:p>
          <a:p>
            <a:pPr lvl="0"/>
            <a:r>
              <a:rPr lang="ru-RU" sz="2800" b="1" i="1" dirty="0" smtClean="0"/>
              <a:t>Д.п. (кому?) лисичкам                 (чему?) лисичкам</a:t>
            </a:r>
            <a:endParaRPr lang="ru-RU" sz="2800" dirty="0" smtClean="0"/>
          </a:p>
          <a:p>
            <a:pPr lvl="0"/>
            <a:r>
              <a:rPr lang="ru-RU" sz="2800" b="1" i="1" dirty="0" smtClean="0"/>
              <a:t>В.п. (кого?)  </a:t>
            </a:r>
            <a:r>
              <a:rPr lang="ru-RU" sz="2800" b="1" i="1" dirty="0" err="1" smtClean="0"/>
              <a:t>лисич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ЕК</a:t>
            </a:r>
            <a:r>
              <a:rPr lang="ru-RU" sz="2800" b="1" i="1" dirty="0" smtClean="0"/>
              <a:t>                    (что?)  </a:t>
            </a:r>
            <a:r>
              <a:rPr lang="ru-RU" sz="2800" b="1" i="1" dirty="0" err="1" smtClean="0"/>
              <a:t>лисичк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И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endParaRPr lang="ru-RU" sz="2800" dirty="0" smtClean="0">
              <a:solidFill>
                <a:srgbClr val="FF0000"/>
              </a:solidFill>
            </a:endParaRPr>
          </a:p>
          <a:p>
            <a:pPr lvl="0"/>
            <a:r>
              <a:rPr lang="ru-RU" sz="2800" b="1" i="1" dirty="0" smtClean="0"/>
              <a:t>Т.п. (кем?)   лисичками                (чем?)  лисичками</a:t>
            </a:r>
            <a:endParaRPr lang="ru-RU" sz="2800" dirty="0" smtClean="0"/>
          </a:p>
          <a:p>
            <a:pPr lvl="0"/>
            <a:r>
              <a:rPr lang="ru-RU" sz="2800" b="1" i="1" dirty="0" smtClean="0"/>
              <a:t>П.п. (о ком?) о лисичках             (о чем?) о лисичках</a:t>
            </a:r>
            <a:endParaRPr lang="ru-RU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5013176"/>
          <a:ext cx="7776864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3888432"/>
              </a:tblGrid>
              <a:tr h="1236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/>
                        <a:t>Одушевленные (мн.ч.)</a:t>
                      </a:r>
                      <a:endParaRPr lang="ru-RU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/>
                        <a:t>Неодушевленные (мн.ч.)</a:t>
                      </a:r>
                      <a:endParaRPr lang="ru-RU" sz="24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785109" y="5589240"/>
            <a:ext cx="1670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i="1" dirty="0" smtClean="0"/>
              <a:t>В.п. = Р.п.</a:t>
            </a:r>
            <a:endParaRPr lang="ru-RU" sz="28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5373999" y="5589240"/>
            <a:ext cx="1733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i="1" dirty="0" smtClean="0"/>
              <a:t>В.п. = И.п.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396044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-Люди, животные, птицы;</a:t>
            </a:r>
          </a:p>
          <a:p>
            <a:pPr>
              <a:buNone/>
            </a:pPr>
            <a:r>
              <a:rPr lang="ru-RU" dirty="0" smtClean="0"/>
              <a:t>-Мифологические,</a:t>
            </a:r>
          </a:p>
          <a:p>
            <a:pPr>
              <a:buNone/>
            </a:pPr>
            <a:r>
              <a:rPr lang="ru-RU" dirty="0" smtClean="0"/>
              <a:t>сказочные существа</a:t>
            </a:r>
          </a:p>
          <a:p>
            <a:pPr>
              <a:buNone/>
            </a:pPr>
            <a:r>
              <a:rPr lang="ru-RU" dirty="0" smtClean="0"/>
              <a:t> - названия детских игрушек;</a:t>
            </a:r>
          </a:p>
          <a:p>
            <a:pPr>
              <a:buNone/>
            </a:pPr>
            <a:r>
              <a:rPr lang="ru-RU" dirty="0" smtClean="0"/>
              <a:t> - название шахматных (и т.д.) фигур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>Имя существительное.</a:t>
            </a:r>
            <a:b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</a:br>
            <a:r>
              <a:rPr lang="ru-RU" sz="4000" b="1" dirty="0" smtClean="0">
                <a:solidFill>
                  <a:srgbClr val="800000"/>
                </a:solidFill>
                <a:latin typeface="Constantia" pitchFamily="18" charset="0"/>
              </a:rPr>
              <a:t>Одушевлённые.   Неодушевлённые</a:t>
            </a:r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/>
            </a:r>
            <a:b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1628800"/>
            <a:ext cx="46085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/>
              <a:t>-Собирательные названия множеств живых существ: народ, толпа, армия, рой, стая, табун.</a:t>
            </a:r>
          </a:p>
          <a:p>
            <a:pPr>
              <a:buNone/>
            </a:pPr>
            <a:endParaRPr lang="ru-RU" sz="3200" dirty="0"/>
          </a:p>
        </p:txBody>
      </p:sp>
      <p:pic>
        <p:nvPicPr>
          <p:cNvPr id="7" name="Рисунок 4" descr="kentavr[20493](234x265)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077072"/>
            <a:ext cx="991567" cy="105995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8" descr="visitors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5445224"/>
            <a:ext cx="1483786" cy="1162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7" descr="150045big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3789040"/>
            <a:ext cx="2499509" cy="1368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4" descr="tolpa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4581128"/>
            <a:ext cx="2011089" cy="17906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трелка вниз 10"/>
          <p:cNvSpPr/>
          <p:nvPr/>
        </p:nvSpPr>
        <p:spPr>
          <a:xfrm>
            <a:off x="2267744" y="1124744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868144" y="1124744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924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>Имя существительное.</a:t>
            </a:r>
            <a:b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</a:br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>Одушевлённые.  Неодушевлённые</a:t>
            </a:r>
            <a:b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2276872"/>
            <a:ext cx="4536504" cy="12961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Вижу орла  – </a:t>
            </a:r>
          </a:p>
          <a:p>
            <a:pPr>
              <a:buNone/>
            </a:pPr>
            <a:r>
              <a:rPr lang="ru-RU" b="1" dirty="0" smtClean="0"/>
              <a:t> 		вижу  Орёл</a:t>
            </a:r>
            <a:endParaRPr lang="ru-RU" b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2195736" y="1124744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588224" y="1124744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5" descr="297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2000250" cy="19288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Рисунок 6" descr="orel-leto-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772816"/>
            <a:ext cx="2857500" cy="22145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" name="Рисунок 8" descr="7468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293096"/>
            <a:ext cx="2000250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Рисунок 9" descr="ao7335-00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293096"/>
            <a:ext cx="2857500" cy="221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2195736" y="458112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3200" b="1" dirty="0" smtClean="0"/>
              <a:t>Позвать дворника –</a:t>
            </a:r>
          </a:p>
          <a:p>
            <a:pPr>
              <a:buNone/>
            </a:pPr>
            <a:r>
              <a:rPr lang="ru-RU" sz="3200" b="1" dirty="0" smtClean="0"/>
              <a:t> включить дворники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AppData\Local\Temp\Rar$DI19.512\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Constantia" pitchFamily="18" charset="0"/>
              </a:rPr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500" b="1" dirty="0" smtClean="0"/>
              <a:t>-  Совпадение  форм </a:t>
            </a:r>
            <a:r>
              <a:rPr lang="ru-RU" sz="3500" b="1" dirty="0" smtClean="0">
                <a:solidFill>
                  <a:srgbClr val="FF0000"/>
                </a:solidFill>
              </a:rPr>
              <a:t>В.п.</a:t>
            </a:r>
            <a:r>
              <a:rPr lang="ru-RU" sz="3500" b="1" dirty="0" smtClean="0"/>
              <a:t> и </a:t>
            </a:r>
            <a:r>
              <a:rPr lang="ru-RU" sz="3500" b="1" dirty="0" smtClean="0">
                <a:solidFill>
                  <a:srgbClr val="FF0000"/>
                </a:solidFill>
              </a:rPr>
              <a:t>Р.п.</a:t>
            </a:r>
            <a:r>
              <a:rPr lang="ru-RU" sz="3500" b="1" dirty="0" smtClean="0"/>
              <a:t> во множественном числе  указывает на </a:t>
            </a:r>
            <a:r>
              <a:rPr lang="ru-RU" sz="3500" b="1" u="sng" dirty="0" smtClean="0"/>
              <a:t>одушевлённость</a:t>
            </a:r>
            <a:r>
              <a:rPr lang="ru-RU" sz="3500" b="1" dirty="0" smtClean="0"/>
              <a:t> имени существительного</a:t>
            </a:r>
            <a:r>
              <a:rPr lang="ru-RU" sz="3500" dirty="0" smtClean="0"/>
              <a:t>.</a:t>
            </a:r>
          </a:p>
          <a:p>
            <a:pPr>
              <a:buNone/>
            </a:pPr>
            <a:r>
              <a:rPr lang="ru-RU" sz="3500" b="1" dirty="0" smtClean="0"/>
              <a:t>-  Совпадение форм </a:t>
            </a:r>
            <a:r>
              <a:rPr lang="ru-RU" sz="3500" b="1" dirty="0" smtClean="0">
                <a:solidFill>
                  <a:srgbClr val="FF0000"/>
                </a:solidFill>
              </a:rPr>
              <a:t>В.п.</a:t>
            </a:r>
            <a:r>
              <a:rPr lang="ru-RU" sz="3500" b="1" dirty="0" smtClean="0"/>
              <a:t> и  </a:t>
            </a:r>
            <a:r>
              <a:rPr lang="ru-RU" sz="3500" b="1" dirty="0" smtClean="0">
                <a:solidFill>
                  <a:srgbClr val="FF0000"/>
                </a:solidFill>
              </a:rPr>
              <a:t>Им.п. </a:t>
            </a:r>
            <a:r>
              <a:rPr lang="ru-RU" sz="3500" b="1" dirty="0" smtClean="0"/>
              <a:t>во множественном числе указывает на </a:t>
            </a:r>
            <a:r>
              <a:rPr lang="ru-RU" sz="3500" b="1" u="sng" dirty="0" smtClean="0"/>
              <a:t>неодушевлённость</a:t>
            </a:r>
            <a:r>
              <a:rPr lang="ru-RU" sz="3500" b="1" dirty="0" smtClean="0"/>
              <a:t> имени существительного.</a:t>
            </a:r>
          </a:p>
          <a:p>
            <a:pPr>
              <a:buFontTx/>
              <a:buChar char="-"/>
            </a:pPr>
            <a:r>
              <a:rPr lang="ru-RU" sz="3500" b="1" dirty="0" smtClean="0"/>
              <a:t>Разграничение одушевлённых и неодушевлённых  существительных зависит от их </a:t>
            </a:r>
            <a:r>
              <a:rPr lang="ru-RU" sz="3500" b="1" u="sng" dirty="0" smtClean="0"/>
              <a:t>лексического значения.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Constantia" pitchFamily="18" charset="0"/>
                <a:ea typeface="Times New Roman" pitchFamily="18" charset="0"/>
                <a:cs typeface="Arial" charset="0"/>
              </a:rPr>
              <a:t>Одушевленность или неодушевленность 	– это </a:t>
            </a:r>
            <a:r>
              <a:rPr lang="ru-RU" sz="3600" b="1" u="sng" dirty="0" smtClean="0">
                <a:solidFill>
                  <a:srgbClr val="FF0000"/>
                </a:solidFill>
                <a:latin typeface="Constantia" pitchFamily="18" charset="0"/>
                <a:ea typeface="Times New Roman" pitchFamily="18" charset="0"/>
                <a:cs typeface="Arial" charset="0"/>
              </a:rPr>
              <a:t>постоянный </a:t>
            </a:r>
            <a:r>
              <a:rPr lang="ru-RU" sz="3600" b="1" dirty="0" smtClean="0">
                <a:solidFill>
                  <a:srgbClr val="FF0000"/>
                </a:solidFill>
                <a:latin typeface="Constantia" pitchFamily="18" charset="0"/>
                <a:ea typeface="Times New Roman" pitchFamily="18" charset="0"/>
                <a:cs typeface="Arial" charset="0"/>
              </a:rPr>
              <a:t>признак каждого 		имени существительного.</a:t>
            </a:r>
          </a:p>
          <a:p>
            <a:pPr>
              <a:buNone/>
            </a:pPr>
            <a:endParaRPr lang="ru-RU" sz="3500" b="1" u="sng" dirty="0" smtClean="0"/>
          </a:p>
          <a:p>
            <a:pPr>
              <a:buFontTx/>
              <a:buChar char="-"/>
            </a:pPr>
            <a:endParaRPr lang="ru-RU" sz="3500" b="1" u="sng" dirty="0" smtClean="0"/>
          </a:p>
          <a:p>
            <a:pPr>
              <a:buFontTx/>
              <a:buChar char="-"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574</Words>
  <Application>Microsoft Office PowerPoint</Application>
  <PresentationFormat>Экран (4:3)</PresentationFormat>
  <Paragraphs>154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Одушевлённые – значит живые…</vt:lpstr>
      <vt:lpstr>Слайд 2</vt:lpstr>
      <vt:lpstr>Слайд 3</vt:lpstr>
      <vt:lpstr>Морфологические признаки имени существительного.</vt:lpstr>
      <vt:lpstr>Имена существительные одушевлённые и неодушевлённые.</vt:lpstr>
      <vt:lpstr>Имя существительное </vt:lpstr>
      <vt:lpstr>Имя существительное. Одушевлённые.   Неодушевлённые </vt:lpstr>
      <vt:lpstr>Имя существительное. Одушевлённые.  Неодушевлённые </vt:lpstr>
      <vt:lpstr>Вывод</vt:lpstr>
      <vt:lpstr>Имя существительное </vt:lpstr>
      <vt:lpstr>Имя существительное</vt:lpstr>
      <vt:lpstr>Работа с текстом.</vt:lpstr>
      <vt:lpstr>Проверка по эталону</vt:lpstr>
      <vt:lpstr>Вывод</vt:lpstr>
      <vt:lpstr>Домашнее задание</vt:lpstr>
      <vt:lpstr>Источники материалов.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Одушевлённые – значит живые…</dc:title>
  <dc:creator>Ольга</dc:creator>
  <cp:lastModifiedBy>андрей</cp:lastModifiedBy>
  <cp:revision>76</cp:revision>
  <dcterms:created xsi:type="dcterms:W3CDTF">2013-02-16T12:29:28Z</dcterms:created>
  <dcterms:modified xsi:type="dcterms:W3CDTF">2013-02-22T15:27:08Z</dcterms:modified>
</cp:coreProperties>
</file>