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61" autoAdjust="0"/>
  </p:normalViewPr>
  <p:slideViewPr>
    <p:cSldViewPr>
      <p:cViewPr varScale="1">
        <p:scale>
          <a:sx n="48" d="100"/>
          <a:sy n="48" d="100"/>
        </p:scale>
        <p:origin x="-7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D0861-1DD2-45DC-834C-63C759EE6312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3DC22-1892-48DA-8B2E-911873585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6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DC22-1892-48DA-8B2E-911873585D9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AEC29-679D-4D0A-B0F5-D8D746489C9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C49CE-67EB-4D28-B9CD-D528ADBFB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1"/>
            <a:ext cx="7772400" cy="160021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400" b="1" dirty="0" smtClean="0">
                <a:solidFill>
                  <a:schemeClr val="tx2"/>
                </a:solidFill>
              </a:rPr>
              <a:t/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700" b="1" dirty="0" smtClean="0">
                <a:solidFill>
                  <a:schemeClr val="accent6"/>
                </a:solidFill>
              </a:rPr>
              <a:t>Тема: Воспитание интереса у учащихся к изучению русского языка.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600" dirty="0" smtClean="0"/>
          </a:p>
          <a:p>
            <a:pPr algn="r"/>
            <a:r>
              <a:rPr lang="ru-RU" sz="7200" dirty="0" smtClean="0">
                <a:solidFill>
                  <a:schemeClr val="accent2"/>
                </a:solidFill>
              </a:rPr>
              <a:t>Выполнила : Глазкова Н.П., </a:t>
            </a:r>
          </a:p>
          <a:p>
            <a:pPr algn="r"/>
            <a:r>
              <a:rPr lang="ru-RU" sz="7200" dirty="0" smtClean="0">
                <a:solidFill>
                  <a:schemeClr val="accent2"/>
                </a:solidFill>
              </a:rPr>
              <a:t>        учитель русского языка и литературы.</a:t>
            </a:r>
          </a:p>
          <a:p>
            <a:pPr algn="r"/>
            <a:r>
              <a:rPr lang="ru-RU" sz="7200" dirty="0" smtClean="0">
                <a:solidFill>
                  <a:schemeClr val="accent2"/>
                </a:solidFill>
              </a:rPr>
              <a:t> </a:t>
            </a:r>
            <a:r>
              <a:rPr lang="ru-RU" sz="7200" dirty="0" err="1" smtClean="0">
                <a:solidFill>
                  <a:schemeClr val="accent2"/>
                </a:solidFill>
              </a:rPr>
              <a:t>Ковылкинский</a:t>
            </a:r>
            <a:r>
              <a:rPr lang="ru-RU" sz="7200" dirty="0" smtClean="0">
                <a:solidFill>
                  <a:schemeClr val="accent2"/>
                </a:solidFill>
              </a:rPr>
              <a:t> район,</a:t>
            </a:r>
          </a:p>
          <a:p>
            <a:pPr algn="r"/>
            <a:r>
              <a:rPr lang="ru-RU" sz="7200" dirty="0" smtClean="0">
                <a:solidFill>
                  <a:schemeClr val="accent2"/>
                </a:solidFill>
              </a:rPr>
              <a:t> МБОУ «</a:t>
            </a:r>
            <a:r>
              <a:rPr lang="ru-RU" sz="7200" dirty="0" err="1" smtClean="0">
                <a:solidFill>
                  <a:schemeClr val="accent2"/>
                </a:solidFill>
              </a:rPr>
              <a:t>Вечкенинская</a:t>
            </a:r>
            <a:r>
              <a:rPr lang="ru-RU" sz="7200" dirty="0" smtClean="0">
                <a:solidFill>
                  <a:schemeClr val="accent2"/>
                </a:solidFill>
              </a:rPr>
              <a:t> СОШ»</a:t>
            </a:r>
          </a:p>
          <a:p>
            <a:r>
              <a:rPr lang="ru-RU" sz="7200" dirty="0" smtClean="0">
                <a:solidFill>
                  <a:schemeClr val="accent2"/>
                </a:solidFill>
              </a:rPr>
              <a:t>                                                          </a:t>
            </a:r>
            <a:r>
              <a:rPr lang="ru-RU" sz="7200" dirty="0" smtClean="0"/>
              <a:t>                                                               </a:t>
            </a:r>
            <a:endParaRPr lang="ru-RU" sz="7200" dirty="0" smtClean="0">
              <a:solidFill>
                <a:schemeClr val="accent2"/>
              </a:solidFill>
            </a:endParaRPr>
          </a:p>
          <a:p>
            <a:pPr algn="r"/>
            <a:endParaRPr lang="ru-RU" sz="7200" dirty="0"/>
          </a:p>
          <a:p>
            <a:r>
              <a:rPr lang="ru-RU" sz="7200" dirty="0" smtClean="0">
                <a:solidFill>
                  <a:schemeClr val="tx2"/>
                </a:solidFill>
              </a:rPr>
              <a:t>2013 </a:t>
            </a:r>
            <a:r>
              <a:rPr lang="ru-RU" sz="7200" dirty="0" smtClean="0">
                <a:solidFill>
                  <a:schemeClr val="tx2"/>
                </a:solidFill>
              </a:rPr>
              <a:t>год.</a:t>
            </a:r>
            <a:endParaRPr lang="ru-RU" sz="7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ИГРА.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Игра- это часть учебного процесса. Она помогает формированию фонематического восприятия слова, обогащает ребёнка новыми сведениями, активирует мыслительную деятельность, внимание, а главное - стимулирует речь. В результате чего у детей появляется интерес к русскому языку. Дидактические игры способствуют формированию орфографической зоркости школьника.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ck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152" y="4429132"/>
            <a:ext cx="3197930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Цель игры на уроках.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Пробудить интерес к познанию, науке, книге, учению. В школьном возрасте игра наряду с учением занимает важное место в развитии ребёнка. При включении детей в ситуацию дидактической игры интерес к учебной деятельности резко возрастает, изучаемый материал становится для них более доступным, работоспособность значительно повышается. </a:t>
            </a:r>
            <a:endParaRPr lang="en-US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1437" y="5214950"/>
            <a:ext cx="2047885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Игра «Соколиный глаз»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</a:t>
            </a:r>
            <a:r>
              <a:rPr lang="ru-RU" b="1" i="1" dirty="0" smtClean="0"/>
              <a:t>Кто найдет в тексте больше устаревших слов?</a:t>
            </a:r>
          </a:p>
          <a:p>
            <a:r>
              <a:rPr lang="ru-RU" dirty="0" smtClean="0"/>
              <a:t>Снился Святославу смутный сон</a:t>
            </a:r>
          </a:p>
          <a:p>
            <a:r>
              <a:rPr lang="ru-RU" dirty="0" smtClean="0"/>
              <a:t>В стольном граде в тереме высоком.</a:t>
            </a:r>
          </a:p>
          <a:p>
            <a:r>
              <a:rPr lang="ru-RU" dirty="0" smtClean="0"/>
              <a:t>И, собрав бояр, поведал он,</a:t>
            </a:r>
          </a:p>
          <a:p>
            <a:r>
              <a:rPr lang="ru-RU" dirty="0" smtClean="0"/>
              <a:t>Что узрел во мраке вещим оком.</a:t>
            </a:r>
          </a:p>
          <a:p>
            <a:pPr>
              <a:buNone/>
            </a:pPr>
            <a:r>
              <a:rPr lang="ru-RU" dirty="0" smtClean="0"/>
              <a:t>                                                         Н. </a:t>
            </a:r>
            <a:r>
              <a:rPr lang="ru-RU" dirty="0" err="1" smtClean="0"/>
              <a:t>Рыленков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3600" b="1" i="1" dirty="0" smtClean="0"/>
              <a:t>Кто больше всех найдет в тексте слов, использованных в переносном значении?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     Хороший Ветер.</a:t>
            </a:r>
          </a:p>
          <a:p>
            <a:r>
              <a:rPr lang="ru-RU" dirty="0" smtClean="0"/>
              <a:t>Я проснулся поутру.</a:t>
            </a:r>
          </a:p>
          <a:p>
            <a:r>
              <a:rPr lang="ru-RU" dirty="0" smtClean="0"/>
              <a:t>Пляшет Солнце на ветру.</a:t>
            </a:r>
          </a:p>
          <a:p>
            <a:r>
              <a:rPr lang="ru-RU" dirty="0" smtClean="0"/>
              <a:t>Веселятся все поля без меня.</a:t>
            </a:r>
          </a:p>
          <a:p>
            <a:r>
              <a:rPr lang="ru-RU" dirty="0" smtClean="0"/>
              <a:t>И резвятся тополя без меня.</a:t>
            </a:r>
          </a:p>
          <a:p>
            <a:r>
              <a:rPr lang="ru-RU" dirty="0" smtClean="0"/>
              <a:t>И смеется вся земля,</a:t>
            </a:r>
            <a:r>
              <a:rPr lang="en-US" dirty="0" smtClean="0"/>
              <a:t> 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И шмели снуют, звеня.</a:t>
            </a:r>
          </a:p>
          <a:p>
            <a:r>
              <a:rPr lang="ru-RU" dirty="0" smtClean="0"/>
              <a:t>Все на свете без меня, без меня!</a:t>
            </a:r>
          </a:p>
          <a:p>
            <a:r>
              <a:rPr lang="ru-RU" dirty="0" smtClean="0"/>
              <a:t>И я тогда вскочил,</a:t>
            </a:r>
          </a:p>
          <a:p>
            <a:r>
              <a:rPr lang="ru-RU" dirty="0" smtClean="0"/>
              <a:t>Башмаки скорей схватил.</a:t>
            </a:r>
          </a:p>
          <a:p>
            <a:r>
              <a:rPr lang="ru-RU" dirty="0" smtClean="0"/>
              <a:t>Мне Ветер, Ветер, Ветер</a:t>
            </a:r>
          </a:p>
          <a:p>
            <a:r>
              <a:rPr lang="ru-RU" dirty="0" smtClean="0"/>
              <a:t>Сказал, куда идти.</a:t>
            </a:r>
          </a:p>
          <a:p>
            <a:r>
              <a:rPr lang="ru-RU" dirty="0" smtClean="0"/>
              <a:t>И мой хороший Ветер</a:t>
            </a:r>
          </a:p>
          <a:p>
            <a:r>
              <a:rPr lang="ru-RU" dirty="0" smtClean="0"/>
              <a:t>Играл со мной в пути.</a:t>
            </a:r>
          </a:p>
          <a:p>
            <a:r>
              <a:rPr lang="ru-RU" dirty="0" smtClean="0"/>
              <a:t>                                                                                        Э. </a:t>
            </a:r>
            <a:r>
              <a:rPr lang="ru-RU" dirty="0" err="1" smtClean="0"/>
              <a:t>Мошковская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ЗАКЛЮЧЕНИЕ.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Учение с увлечением - это вовсе не учение с развлечением. Все знают: у кого большие способности, у того обычно интерес к занятиям. Но есть и обратное правило: у кого больше интереса, у того быстрее развиваются способности. Пробудить интерес к предмету – задача каждого педагога.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P107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119" y="2420888"/>
            <a:ext cx="6481762" cy="3816424"/>
          </a:xfrm>
          <a:prstGeom prst="rect">
            <a:avLst/>
          </a:prstGeom>
          <a:noFill/>
        </p:spPr>
      </p:pic>
      <p:pic>
        <p:nvPicPr>
          <p:cNvPr id="5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677">
            <a:off x="1519367" y="-500859"/>
            <a:ext cx="6220239" cy="2905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17632" cy="1287016"/>
          </a:xfrm>
          <a:solidFill>
            <a:srgbClr val="99FF66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 РАБОТЫ: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76105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/>
                </a:solidFill>
              </a:rPr>
              <a:t>Вызвать интерес у учащихся к изучению русского языка.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/>
                </a:solidFill>
              </a:rPr>
              <a:t>Заложить основы для овладения устной и письменной формами русского и литературного языка.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/>
                </a:solidFill>
              </a:rPr>
              <a:t>Воспитать у учащихся бережное отношение к русскому языку, к фольклору, к русской литературе.</a:t>
            </a:r>
            <a:endParaRPr lang="ru-RU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Ученье, лишённое всякого интереса и взятое только силою принуждения, убивает в ученике охоту к учению, без которого он далеко не уйдет</a:t>
            </a:r>
            <a:br>
              <a:rPr lang="ru-RU" sz="2700" dirty="0" smtClean="0"/>
            </a:br>
            <a:r>
              <a:rPr lang="ru-RU" sz="2700" dirty="0" smtClean="0"/>
              <a:t>К.Д. Ушинский.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К.Д.Ушинский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281339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writing ske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439" y="1785926"/>
            <a:ext cx="8281965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Устное народное творчество.</a:t>
            </a:r>
            <a:endParaRPr lang="ru-RU" sz="48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Русские народные сказки, песни, пословицы, поговорки, прибаутки – это народная мудрость, свод правил жизни, кладезь яркого богатства языка. Всё, что пришло к нам из глубины веков, мы называем народным творчеством. И как важно с ранних лет, научить детей постигать культуру своего народа, показать им дорогу в этот сказочный и добрый мир, возродить в детских душах прекрасное и вечное.</a:t>
            </a:r>
          </a:p>
          <a:p>
            <a:r>
              <a:rPr lang="ru-RU" sz="2400" dirty="0" smtClean="0"/>
              <a:t>Через устное народное творчество у ребёнка формируется потребность в художественном слове.</a:t>
            </a:r>
          </a:p>
          <a:p>
            <a:r>
              <a:rPr lang="ru-RU" sz="2400" dirty="0" smtClean="0"/>
              <a:t>Поэтому важным моментом на уроках русского языка широко использовать фольклорное творчество для развития интереса и любви к родному слову.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ПОИГРАЕМ!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Определите малый жанр фольклора:</a:t>
            </a:r>
          </a:p>
          <a:p>
            <a:r>
              <a:rPr lang="ru-RU" dirty="0" smtClean="0"/>
              <a:t>Красные лапки,</a:t>
            </a:r>
          </a:p>
          <a:p>
            <a:r>
              <a:rPr lang="ru-RU" dirty="0" smtClean="0"/>
              <a:t>Щиплет за пятки-</a:t>
            </a:r>
          </a:p>
          <a:p>
            <a:r>
              <a:rPr lang="ru-RU" dirty="0" smtClean="0"/>
              <a:t>Беги без оглядки.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Считалка, поговорка, </a:t>
            </a:r>
            <a:r>
              <a:rPr lang="ru-RU" dirty="0" err="1" smtClean="0"/>
              <a:t>прибаутка,загадка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1330690017_image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428868"/>
            <a:ext cx="2071702" cy="27860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КРАЕВЕДЧЕСКИЙ МАТЕРИАЛ.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Целесообразно использовать на уроках русского языка местный краеведческий материал, так как он очень удобен для анализа, полезен при записи различного рода примеров. В то же время он заставляет школьников осознавать и задумываться над многими  вопросами жизни, помогает понять свой гражданский долг и полюбить свой родной край. Краеведение является одним из эффективных средств патриотического воспитания, так как соединение </a:t>
            </a:r>
            <a:r>
              <a:rPr lang="ru-RU" sz="1800" dirty="0" err="1" smtClean="0"/>
              <a:t>учебно</a:t>
            </a:r>
            <a:r>
              <a:rPr lang="ru-RU" sz="1800" dirty="0" smtClean="0"/>
              <a:t>- познавательной работы с воспитательными задачами происходит  естественно. Краеведческая работа представляет блестящую возможность реализовать идею </a:t>
            </a:r>
            <a:r>
              <a:rPr lang="ru-RU" sz="1800" dirty="0" err="1" smtClean="0"/>
              <a:t>межпредметных</a:t>
            </a:r>
            <a:r>
              <a:rPr lang="ru-RU" sz="1800" dirty="0" smtClean="0"/>
              <a:t> связей, органично связывать классные занятия с факультативными и внеклассными мероприятиями.</a:t>
            </a:r>
          </a:p>
          <a:p>
            <a:r>
              <a:rPr lang="ru-RU" sz="1800" dirty="0" smtClean="0"/>
              <a:t>Школьники знакомятся с особенностями местного диалекта, изучают историзмы и архаизмы.</a:t>
            </a:r>
          </a:p>
          <a:p>
            <a:r>
              <a:rPr lang="ru-RU" sz="1800" dirty="0" smtClean="0"/>
              <a:t>Большие возможности имеет краеведение в воспитании  уважения и любви к родному слову и повышению интереса к изучению русского языка.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G:\мордовочки\DSC0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800" dirty="0" smtClean="0"/>
              <a:t>                 </a:t>
            </a:r>
            <a:endParaRPr lang="ru-RU" sz="2800" dirty="0"/>
          </a:p>
        </p:txBody>
      </p:sp>
      <p:pic>
        <p:nvPicPr>
          <p:cNvPr id="1026" name="Picture 2" descr="G:\мордовочки\DSC00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5446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506</Words>
  <Application>Microsoft Office PowerPoint</Application>
  <PresentationFormat>Экран (4:3)</PresentationFormat>
  <Paragraphs>90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Тема: Воспитание интереса у учащихся к изучению русского языка.                 </vt:lpstr>
      <vt:lpstr>Презентация PowerPoint</vt:lpstr>
      <vt:lpstr>ЦЕЛЬ РАБОТЫ:</vt:lpstr>
      <vt:lpstr>   Ученье, лишённое всякого интереса и взятое только силою принуждения, убивает в ученике охоту к учению, без которого он далеко не уйдет К.Д. Ушинский.  К.Д.Ушинский.</vt:lpstr>
      <vt:lpstr>Устное народное творчество.</vt:lpstr>
      <vt:lpstr>ПОИГРАЕМ!</vt:lpstr>
      <vt:lpstr>КРАЕВЕДЧЕСКИЙ МАТЕРИАЛ.</vt:lpstr>
      <vt:lpstr>Презентация PowerPoint</vt:lpstr>
      <vt:lpstr>Презентация PowerPoint</vt:lpstr>
      <vt:lpstr>ИГРА.</vt:lpstr>
      <vt:lpstr>Цель игры на уроках.</vt:lpstr>
      <vt:lpstr>Игра «Соколиный глаз»</vt:lpstr>
      <vt:lpstr> Кто больше всех найдет в тексте слов, использованных в переносном значении?</vt:lpstr>
      <vt:lpstr>ЗАКЛЮЧЕНИЕ.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дополнительного образования (повышение квалификации) специалистов «Мордовский республиканский институт</dc:title>
  <dc:creator>Лёха</dc:creator>
  <cp:lastModifiedBy>евросеть</cp:lastModifiedBy>
  <cp:revision>59</cp:revision>
  <dcterms:created xsi:type="dcterms:W3CDTF">2013-01-17T16:32:05Z</dcterms:created>
  <dcterms:modified xsi:type="dcterms:W3CDTF">2013-02-25T18:06:47Z</dcterms:modified>
</cp:coreProperties>
</file>