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500" autoAdjust="0"/>
  </p:normalViewPr>
  <p:slideViewPr>
    <p:cSldViewPr>
      <p:cViewPr varScale="1">
        <p:scale>
          <a:sx n="67" d="100"/>
          <a:sy n="67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9C0E5-768C-42D2-98F1-80DFFFC3BD0A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F6F51-541F-4A73-A45C-6299C6EA25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6F51-541F-4A73-A45C-6299C6EA25F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FCF8-9870-48FC-9E0B-1A300C5AC72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65BA-82EF-4708-AE06-A98636359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FCF8-9870-48FC-9E0B-1A300C5AC72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65BA-82EF-4708-AE06-A98636359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FCF8-9870-48FC-9E0B-1A300C5AC72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65BA-82EF-4708-AE06-A98636359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FCF8-9870-48FC-9E0B-1A300C5AC72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65BA-82EF-4708-AE06-A98636359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FCF8-9870-48FC-9E0B-1A300C5AC72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65BA-82EF-4708-AE06-A98636359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FCF8-9870-48FC-9E0B-1A300C5AC72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65BA-82EF-4708-AE06-A98636359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FCF8-9870-48FC-9E0B-1A300C5AC72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65BA-82EF-4708-AE06-A98636359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FCF8-9870-48FC-9E0B-1A300C5AC72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65BA-82EF-4708-AE06-A98636359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FCF8-9870-48FC-9E0B-1A300C5AC72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65BA-82EF-4708-AE06-A98636359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FCF8-9870-48FC-9E0B-1A300C5AC72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65BA-82EF-4708-AE06-A98636359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FCF8-9870-48FC-9E0B-1A300C5AC72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65BA-82EF-4708-AE06-A98636359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4FCF8-9870-48FC-9E0B-1A300C5AC728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65BA-82EF-4708-AE06-A98636359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aoslend.ru/themes/chaoslend/images/artnews/09.05/wkaf-3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15.radikal.ru/i189/1102/32/5cbd3b5546b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://cs10224.userapi.com/u25705974/-6/x_819a4493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Выноска-облако 2"/>
          <p:cNvSpPr/>
          <p:nvPr/>
        </p:nvSpPr>
        <p:spPr>
          <a:xfrm>
            <a:off x="611560" y="2132856"/>
            <a:ext cx="8352928" cy="4725144"/>
          </a:xfrm>
          <a:prstGeom prst="cloud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Правописание</a:t>
            </a:r>
          </a:p>
          <a:p>
            <a:pPr algn="ctr"/>
            <a:r>
              <a:rPr lang="ru-RU" sz="5400" b="1" i="1" dirty="0" smtClean="0">
                <a:solidFill>
                  <a:srgbClr val="FF0000"/>
                </a:solidFill>
              </a:rPr>
              <a:t>прилагательных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1835696" y="836712"/>
            <a:ext cx="5256584" cy="103327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Тема урока: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0882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013176"/>
            <a:ext cx="8640960" cy="1656184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Творческий  проект</a:t>
            </a:r>
          </a:p>
          <a:p>
            <a:r>
              <a:rPr lang="ru-RU" b="1" i="1" dirty="0" smtClean="0">
                <a:solidFill>
                  <a:srgbClr val="FF0000"/>
                </a:solidFill>
              </a:rPr>
              <a:t>«РАЗРЯДЫ   ПРИЛАГАТЕЛЬНЫХ»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784976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качественные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smtClean="0"/>
              <a:t>Имеют</a:t>
            </a:r>
            <a:r>
              <a:rPr lang="ru-RU" u="sng" dirty="0" smtClean="0"/>
              <a:t> краткую форму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i="1" dirty="0" smtClean="0"/>
              <a:t>Красивый - </a:t>
            </a:r>
            <a:r>
              <a:rPr lang="ru-RU" i="1" dirty="0" err="1" smtClean="0"/>
              <a:t>красив,красив</a:t>
            </a:r>
            <a:r>
              <a:rPr lang="ru-RU" b="1" i="1" dirty="0" err="1" smtClean="0">
                <a:solidFill>
                  <a:srgbClr val="FF0000"/>
                </a:solidFill>
              </a:rPr>
              <a:t>а</a:t>
            </a:r>
            <a:r>
              <a:rPr lang="ru-RU" i="1" dirty="0" smtClean="0"/>
              <a:t>, красив</a:t>
            </a:r>
            <a:r>
              <a:rPr lang="ru-RU" b="1" i="1" dirty="0" smtClean="0">
                <a:solidFill>
                  <a:srgbClr val="FF0000"/>
                </a:solidFill>
              </a:rPr>
              <a:t>ы</a:t>
            </a:r>
            <a:r>
              <a:rPr lang="ru-RU" i="1" dirty="0" smtClean="0"/>
              <a:t>, красив</a:t>
            </a:r>
            <a:r>
              <a:rPr lang="ru-RU" b="1" i="1" dirty="0" smtClean="0">
                <a:solidFill>
                  <a:srgbClr val="FF0000"/>
                </a:solidFill>
              </a:rPr>
              <a:t>о</a:t>
            </a:r>
            <a:r>
              <a:rPr lang="ru-RU" i="1" dirty="0" smtClean="0"/>
              <a:t>.</a:t>
            </a:r>
          </a:p>
          <a:p>
            <a:r>
              <a:rPr lang="ru-RU" u="sng" dirty="0" smtClean="0"/>
              <a:t>Степень </a:t>
            </a:r>
            <a:r>
              <a:rPr lang="ru-RU" u="sng" dirty="0" err="1" smtClean="0"/>
              <a:t>сравнения</a:t>
            </a:r>
            <a:r>
              <a:rPr lang="ru-RU" dirty="0" err="1" smtClean="0"/>
              <a:t>:</a:t>
            </a:r>
            <a:r>
              <a:rPr lang="ru-RU" b="1" dirty="0" err="1" smtClean="0">
                <a:solidFill>
                  <a:srgbClr val="00B0F0"/>
                </a:solidFill>
              </a:rPr>
              <a:t>сравнительная</a:t>
            </a:r>
            <a:r>
              <a:rPr lang="ru-RU" b="1" dirty="0" smtClean="0">
                <a:solidFill>
                  <a:srgbClr val="00B0F0"/>
                </a:solidFill>
              </a:rPr>
              <a:t>-</a:t>
            </a:r>
            <a:r>
              <a:rPr lang="ru-RU" dirty="0" smtClean="0"/>
              <a:t> </a:t>
            </a:r>
            <a:r>
              <a:rPr lang="ru-RU" i="1" dirty="0" smtClean="0"/>
              <a:t>красив</a:t>
            </a:r>
            <a:r>
              <a:rPr lang="ru-RU" b="1" i="1" dirty="0" smtClean="0">
                <a:solidFill>
                  <a:srgbClr val="00B050"/>
                </a:solidFill>
              </a:rPr>
              <a:t>ее</a:t>
            </a:r>
            <a:r>
              <a:rPr lang="ru-RU" i="1" dirty="0" smtClean="0"/>
              <a:t>, </a:t>
            </a:r>
            <a:r>
              <a:rPr lang="ru-RU" b="1" i="1" dirty="0" smtClean="0">
                <a:solidFill>
                  <a:srgbClr val="00B0F0"/>
                </a:solidFill>
              </a:rPr>
              <a:t>превосходная </a:t>
            </a:r>
            <a:r>
              <a:rPr lang="ru-RU" i="1" dirty="0" smtClean="0"/>
              <a:t>-красив</a:t>
            </a:r>
            <a:r>
              <a:rPr lang="ru-RU" b="1" i="1" dirty="0" smtClean="0">
                <a:solidFill>
                  <a:srgbClr val="00B050"/>
                </a:solidFill>
              </a:rPr>
              <a:t>ейш</a:t>
            </a:r>
            <a:r>
              <a:rPr lang="ru-RU" i="1" dirty="0" smtClean="0"/>
              <a:t>ий</a:t>
            </a:r>
          </a:p>
          <a:p>
            <a:r>
              <a:rPr lang="ru-RU" u="sng" dirty="0" smtClean="0"/>
              <a:t>Сочетаются с наречиями</a:t>
            </a:r>
            <a:r>
              <a:rPr lang="ru-RU" dirty="0" smtClean="0"/>
              <a:t>: </a:t>
            </a:r>
            <a:r>
              <a:rPr lang="ru-RU" b="1" i="1" dirty="0" smtClean="0">
                <a:solidFill>
                  <a:srgbClr val="0070C0"/>
                </a:solidFill>
              </a:rPr>
              <a:t>очень</a:t>
            </a:r>
            <a:r>
              <a:rPr lang="ru-RU" i="1" dirty="0" smtClean="0"/>
              <a:t> красивый</a:t>
            </a:r>
          </a:p>
          <a:p>
            <a:r>
              <a:rPr lang="ru-RU" u="sng" dirty="0" smtClean="0"/>
              <a:t>Образуют сложные прилагательные: </a:t>
            </a:r>
            <a:r>
              <a:rPr lang="ru-RU" i="1" dirty="0" smtClean="0"/>
              <a:t>красивый-красивый</a:t>
            </a:r>
          </a:p>
          <a:p>
            <a:r>
              <a:rPr lang="ru-RU" u="sng" dirty="0" smtClean="0"/>
              <a:t>Образуют прилагательные с </a:t>
            </a:r>
            <a:r>
              <a:rPr lang="ru-RU" b="1" u="sng" dirty="0" smtClean="0">
                <a:solidFill>
                  <a:srgbClr val="00B050"/>
                </a:solidFill>
              </a:rPr>
              <a:t>НЕ</a:t>
            </a:r>
            <a:r>
              <a:rPr lang="ru-RU" u="sng" dirty="0" smtClean="0"/>
              <a:t>-</a:t>
            </a:r>
            <a:r>
              <a:rPr lang="ru-RU" dirty="0" smtClean="0"/>
              <a:t>: </a:t>
            </a:r>
            <a:r>
              <a:rPr lang="ru-RU" i="1" dirty="0" smtClean="0">
                <a:solidFill>
                  <a:srgbClr val="00B050"/>
                </a:solidFill>
              </a:rPr>
              <a:t>не</a:t>
            </a:r>
            <a:r>
              <a:rPr lang="ru-RU" i="1" dirty="0" smtClean="0"/>
              <a:t>красивый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6056" y="1628800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04248" y="1628800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Ы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12160" y="1628800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FFFF00"/>
                </a:solidFill>
              </a:rPr>
              <a:t>А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68344" y="1628800"/>
            <a:ext cx="64807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О</a:t>
            </a:r>
            <a:endParaRPr lang="ru-RU" sz="5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Рисунок 7" descr="спиш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60649"/>
            <a:ext cx="1584175" cy="12241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u="sng" dirty="0" smtClean="0">
                <a:solidFill>
                  <a:schemeClr val="tx2">
                    <a:lumMod val="75000"/>
                  </a:schemeClr>
                </a:solidFill>
              </a:rPr>
              <a:t>Относительные</a:t>
            </a:r>
            <a:endParaRPr lang="ru-RU" b="1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Обозначают признак по материалу, из которого сделан предмет. 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i="1" dirty="0" smtClean="0"/>
              <a:t>                             -Книжная полка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                      -Платяной шкаф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                      -Шерстяной шарф</a:t>
            </a:r>
          </a:p>
          <a:p>
            <a:pPr>
              <a:buNone/>
            </a:pPr>
            <a:r>
              <a:rPr lang="ru-RU" i="1" dirty="0" smtClean="0"/>
              <a:t>                                                                               КР. Ф.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Обозначают  предназначение 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                                                                           </a:t>
            </a:r>
          </a:p>
          <a:p>
            <a:pPr>
              <a:buNone/>
            </a:pPr>
            <a:endParaRPr lang="ru-RU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380312" y="5085184"/>
            <a:ext cx="86409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7380312" y="5085184"/>
            <a:ext cx="936104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Рисунок 5" descr="IMG"/>
          <p:cNvPicPr/>
          <p:nvPr/>
        </p:nvPicPr>
        <p:blipFill>
          <a:blip r:embed="rId2" cstate="print"/>
          <a:srcRect l="4483" t="55539" b="16202"/>
          <a:stretch>
            <a:fillRect/>
          </a:stretch>
        </p:blipFill>
        <p:spPr bwMode="auto">
          <a:xfrm>
            <a:off x="683568" y="2420888"/>
            <a:ext cx="2205053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wkaf-3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3429000"/>
            <a:ext cx="834777" cy="125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IMG"/>
          <p:cNvPicPr/>
          <p:nvPr/>
        </p:nvPicPr>
        <p:blipFill>
          <a:blip r:embed="rId5" cstate="print"/>
          <a:srcRect l="4483" t="8531" b="58354"/>
          <a:stretch>
            <a:fillRect/>
          </a:stretch>
        </p:blipFill>
        <p:spPr bwMode="auto">
          <a:xfrm>
            <a:off x="539551" y="4725144"/>
            <a:ext cx="201622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</a:rPr>
              <a:t>Притяжательные</a:t>
            </a: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Прилагательные принадлежат кому-либо и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имеют суффиксы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ru-RU" dirty="0" smtClean="0"/>
              <a:t>                       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синиц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ын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клюв.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-ИН-,- ЫН-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        </a:t>
            </a:r>
            <a:r>
              <a:rPr lang="ru-RU" dirty="0" smtClean="0"/>
              <a:t>                     </a:t>
            </a:r>
          </a:p>
          <a:p>
            <a:pPr>
              <a:buNone/>
            </a:pPr>
            <a:r>
              <a:rPr lang="ru-RU" dirty="0" smtClean="0"/>
              <a:t>                          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лис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ий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хвост    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-ИЙ-</a:t>
            </a:r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/>
              <a:t>         --                          </a:t>
            </a:r>
            <a:r>
              <a:rPr lang="ru-RU" dirty="0" smtClean="0">
                <a:solidFill>
                  <a:schemeClr val="tx1"/>
                </a:solidFill>
              </a:rPr>
              <a:t>-отц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ов</a:t>
            </a:r>
            <a:r>
              <a:rPr lang="ru-RU" dirty="0" smtClean="0">
                <a:solidFill>
                  <a:schemeClr val="tx1"/>
                </a:solidFill>
              </a:rPr>
              <a:t> шарф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-ОВ-,-ЕВ-</a:t>
            </a:r>
          </a:p>
        </p:txBody>
      </p:sp>
      <p:pic>
        <p:nvPicPr>
          <p:cNvPr id="4" name="Рисунок 3" descr="5cbd3b5546ba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492896"/>
            <a:ext cx="11521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x_819a4493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3501008"/>
            <a:ext cx="1584176" cy="110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IMG"/>
          <p:cNvPicPr/>
          <p:nvPr/>
        </p:nvPicPr>
        <p:blipFill>
          <a:blip r:embed="rId6" cstate="print"/>
          <a:srcRect l="4483" t="8531" b="58354"/>
          <a:stretch>
            <a:fillRect/>
          </a:stretch>
        </p:blipFill>
        <p:spPr bwMode="auto">
          <a:xfrm>
            <a:off x="1043608" y="5085184"/>
            <a:ext cx="2592288" cy="96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Помогите «семейке» собраться вместе, прочитайте разорванную записку: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16288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Снег глубок-</a:t>
            </a:r>
          </a:p>
          <a:p>
            <a:pPr>
              <a:buNone/>
            </a:pPr>
            <a:endParaRPr lang="ru-RU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Зимний день</a:t>
            </a:r>
          </a:p>
          <a:p>
            <a:pPr>
              <a:buNone/>
            </a:pPr>
            <a:endParaRPr lang="ru-RU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В ненастный день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smtClean="0">
                <a:solidFill>
                  <a:srgbClr val="7030A0"/>
                </a:solidFill>
              </a:rPr>
              <a:t>короче летнего.</a:t>
            </a: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с</a:t>
            </a:r>
            <a:r>
              <a:rPr lang="ru-RU" b="1" dirty="0" smtClean="0">
                <a:solidFill>
                  <a:srgbClr val="7030A0"/>
                </a:solidFill>
              </a:rPr>
              <a:t>иди дома.</a:t>
            </a:r>
          </a:p>
          <a:p>
            <a:pPr>
              <a:buNone/>
            </a:pPr>
            <a:endParaRPr lang="ru-RU" b="1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>
                <a:solidFill>
                  <a:srgbClr val="7030A0"/>
                </a:solidFill>
              </a:rPr>
              <a:t>г</a:t>
            </a:r>
            <a:r>
              <a:rPr lang="ru-RU" b="1" dirty="0" smtClean="0">
                <a:solidFill>
                  <a:srgbClr val="7030A0"/>
                </a:solidFill>
              </a:rPr>
              <a:t>од хорош.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Свинц</a:t>
            </a:r>
            <a:r>
              <a:rPr lang="ru-RU" sz="5400" b="1" dirty="0" smtClean="0">
                <a:solidFill>
                  <a:srgbClr val="00B050"/>
                </a:solidFill>
              </a:rPr>
              <a:t>ов</a:t>
            </a:r>
            <a:r>
              <a:rPr lang="ru-RU" b="1" dirty="0" smtClean="0"/>
              <a:t>ое небо</a:t>
            </a:r>
            <a:br>
              <a:rPr lang="ru-RU" b="1" dirty="0" smtClean="0"/>
            </a:br>
            <a:r>
              <a:rPr lang="ru-RU" b="1" dirty="0" smtClean="0"/>
              <a:t>пунц</a:t>
            </a:r>
            <a:r>
              <a:rPr lang="ru-RU" sz="5400" b="1" dirty="0" smtClean="0">
                <a:solidFill>
                  <a:srgbClr val="00B050"/>
                </a:solidFill>
              </a:rPr>
              <a:t>ов</a:t>
            </a:r>
            <a:r>
              <a:rPr lang="ru-RU" b="1" dirty="0" smtClean="0"/>
              <a:t>ый закат</a:t>
            </a:r>
            <a:br>
              <a:rPr lang="ru-RU" b="1" dirty="0" smtClean="0"/>
            </a:br>
            <a:r>
              <a:rPr lang="ru-RU" b="1" dirty="0" smtClean="0"/>
              <a:t>куч</a:t>
            </a:r>
            <a:r>
              <a:rPr lang="ru-RU" sz="5400" b="1" dirty="0" smtClean="0">
                <a:solidFill>
                  <a:srgbClr val="00B050"/>
                </a:solidFill>
              </a:rPr>
              <a:t>ев</a:t>
            </a:r>
            <a:r>
              <a:rPr lang="ru-RU" b="1" dirty="0" smtClean="0"/>
              <a:t>ые облака</a:t>
            </a:r>
            <a:br>
              <a:rPr lang="ru-RU" b="1" dirty="0" smtClean="0"/>
            </a:br>
            <a:r>
              <a:rPr lang="ru-RU" b="1" dirty="0" smtClean="0"/>
              <a:t>ситц</a:t>
            </a:r>
            <a:r>
              <a:rPr lang="ru-RU" sz="5400" b="1" dirty="0" smtClean="0">
                <a:solidFill>
                  <a:srgbClr val="00B050"/>
                </a:solidFill>
              </a:rPr>
              <a:t>ев</a:t>
            </a:r>
            <a:r>
              <a:rPr lang="ru-RU" b="1" dirty="0" smtClean="0"/>
              <a:t>ое платье</a:t>
            </a:r>
            <a:br>
              <a:rPr lang="ru-RU" b="1" dirty="0" smtClean="0"/>
            </a:br>
            <a:r>
              <a:rPr lang="ru-RU" b="1" dirty="0" smtClean="0"/>
              <a:t>отц</a:t>
            </a:r>
            <a:r>
              <a:rPr lang="ru-RU" sz="5400" b="1" dirty="0" smtClean="0">
                <a:solidFill>
                  <a:srgbClr val="00B050"/>
                </a:solidFill>
              </a:rPr>
              <a:t>ов</a:t>
            </a:r>
            <a:r>
              <a:rPr lang="ru-RU" b="1" dirty="0" smtClean="0"/>
              <a:t>ские чувства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Т Е С Т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u="sng" dirty="0" smtClean="0">
                <a:solidFill>
                  <a:srgbClr val="7030A0"/>
                </a:solidFill>
              </a:rPr>
              <a:t>      ВАРИАНТ №1</a:t>
            </a:r>
          </a:p>
          <a:p>
            <a:pPr>
              <a:buNone/>
            </a:pPr>
            <a:endParaRPr lang="ru-RU" u="sng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/>
              <a:t>1.а</a:t>
            </a:r>
          </a:p>
          <a:p>
            <a:pPr>
              <a:buNone/>
            </a:pPr>
            <a:r>
              <a:rPr lang="ru-RU" dirty="0" smtClean="0"/>
              <a:t>2.б</a:t>
            </a:r>
          </a:p>
          <a:p>
            <a:pPr>
              <a:buNone/>
            </a:pPr>
            <a:r>
              <a:rPr lang="ru-RU" dirty="0" smtClean="0"/>
              <a:t>3.а,г</a:t>
            </a:r>
          </a:p>
          <a:p>
            <a:pPr>
              <a:buNone/>
            </a:pPr>
            <a:r>
              <a:rPr lang="ru-RU" dirty="0" smtClean="0"/>
              <a:t>4.а,в</a:t>
            </a:r>
          </a:p>
          <a:p>
            <a:pPr>
              <a:buNone/>
            </a:pPr>
            <a:r>
              <a:rPr lang="ru-RU" dirty="0" smtClean="0"/>
              <a:t>5.а,в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u="sng" dirty="0" smtClean="0">
                <a:solidFill>
                  <a:srgbClr val="7030A0"/>
                </a:solidFill>
              </a:rPr>
              <a:t>ВАРИАНТ №2</a:t>
            </a:r>
          </a:p>
          <a:p>
            <a:pPr>
              <a:buNone/>
            </a:pPr>
            <a:endParaRPr lang="ru-RU" u="sng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/>
              <a:t>1.а</a:t>
            </a:r>
          </a:p>
          <a:p>
            <a:pPr>
              <a:buNone/>
            </a:pPr>
            <a:r>
              <a:rPr lang="ru-RU" dirty="0" smtClean="0"/>
              <a:t>2.б</a:t>
            </a:r>
          </a:p>
          <a:p>
            <a:pPr>
              <a:buNone/>
            </a:pPr>
            <a:r>
              <a:rPr lang="ru-RU" dirty="0" smtClean="0"/>
              <a:t>3.б,в</a:t>
            </a:r>
          </a:p>
          <a:p>
            <a:pPr>
              <a:buNone/>
            </a:pPr>
            <a:r>
              <a:rPr lang="ru-RU" dirty="0" smtClean="0"/>
              <a:t>4.а,б</a:t>
            </a:r>
          </a:p>
          <a:p>
            <a:pPr>
              <a:buNone/>
            </a:pPr>
            <a:r>
              <a:rPr lang="ru-RU" dirty="0" smtClean="0"/>
              <a:t>5.а,в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8224" y="273050"/>
            <a:ext cx="2376264" cy="11620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228184" y="273051"/>
            <a:ext cx="2915816" cy="33719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Любите слово!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</a:t>
            </a:r>
            <a:r>
              <a:rPr lang="ru-RU" b="1" dirty="0" smtClean="0">
                <a:solidFill>
                  <a:srgbClr val="7030A0"/>
                </a:solidFill>
              </a:rPr>
              <a:t>но-природа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Цветенье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Плодоносящих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садов.</a:t>
            </a:r>
          </a:p>
          <a:p>
            <a:pPr>
              <a:buNone/>
            </a:pPr>
            <a:r>
              <a:rPr lang="ru-RU" dirty="0" smtClean="0"/>
              <a:t>                 В.Боков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5013176"/>
            <a:ext cx="3008313" cy="111298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Eli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868144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Public\Pictures\Sample Pictures\Forest Flower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3789040"/>
            <a:ext cx="5328592" cy="3068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182</Words>
  <Application>Microsoft Office PowerPoint</Application>
  <PresentationFormat>Экран (4:3)</PresentationFormat>
  <Paragraphs>73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</vt:lpstr>
      <vt:lpstr>Слайд 2</vt:lpstr>
      <vt:lpstr>качественные</vt:lpstr>
      <vt:lpstr>Относительные</vt:lpstr>
      <vt:lpstr>Притяжательные</vt:lpstr>
      <vt:lpstr>Помогите «семейке» собраться вместе, прочитайте разорванную записку:</vt:lpstr>
      <vt:lpstr>Свинцовое небо пунцовый закат кучевые облака ситцевое платье отцовские чувства</vt:lpstr>
      <vt:lpstr>Т Е С Т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34</cp:revision>
  <dcterms:created xsi:type="dcterms:W3CDTF">2013-01-16T14:03:59Z</dcterms:created>
  <dcterms:modified xsi:type="dcterms:W3CDTF">2013-01-22T14:18:08Z</dcterms:modified>
</cp:coreProperties>
</file>