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7" r:id="rId4"/>
    <p:sldId id="265" r:id="rId5"/>
    <p:sldId id="269" r:id="rId6"/>
    <p:sldId id="259" r:id="rId7"/>
    <p:sldId id="260" r:id="rId8"/>
    <p:sldId id="262" r:id="rId9"/>
    <p:sldId id="266" r:id="rId10"/>
    <p:sldId id="270" r:id="rId11"/>
    <p:sldId id="268" r:id="rId12"/>
    <p:sldId id="271" r:id="rId13"/>
    <p:sldId id="274" r:id="rId14"/>
    <p:sldId id="275" r:id="rId15"/>
    <p:sldId id="276" r:id="rId16"/>
    <p:sldId id="272" r:id="rId17"/>
    <p:sldId id="278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3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7"/>
            <a:ext cx="8568952" cy="218767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Константин Георгиевич Паустовский </a:t>
            </a:r>
            <a:r>
              <a:rPr lang="ru-RU" b="1" i="1" dirty="0" smtClean="0"/>
              <a:t>«Теплый хлеб</a:t>
            </a:r>
            <a:r>
              <a:rPr lang="ru-RU" b="1" i="1" dirty="0" smtClean="0"/>
              <a:t>» Нравственные уроки сказки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653136"/>
            <a:ext cx="5114778" cy="10801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 ГБОУ СОШ №537   Ведерникова О.Г.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661248"/>
            <a:ext cx="1259632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4797152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3861048"/>
            <a:ext cx="122413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2924944"/>
            <a:ext cx="12961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2060848"/>
            <a:ext cx="12961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1052736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740352" y="0"/>
            <a:ext cx="1403648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1 - крикнул злорадно</a:t>
            </a:r>
            <a:br>
              <a:rPr lang="ru-RU" dirty="0" smtClean="0"/>
            </a:br>
            <a:r>
              <a:rPr lang="ru-RU" dirty="0" smtClean="0"/>
              <a:t>2- выслушал бабушку</a:t>
            </a:r>
            <a:br>
              <a:rPr lang="ru-RU" dirty="0" smtClean="0"/>
            </a:br>
            <a:r>
              <a:rPr lang="ru-RU" dirty="0" smtClean="0"/>
              <a:t>3 - добежал до мельницы</a:t>
            </a:r>
            <a:br>
              <a:rPr lang="ru-RU" dirty="0" smtClean="0"/>
            </a:br>
            <a:r>
              <a:rPr lang="ru-RU" dirty="0" smtClean="0"/>
              <a:t>4 - изобрел способ всеобщего спасения</a:t>
            </a:r>
            <a:br>
              <a:rPr lang="ru-RU" dirty="0" smtClean="0"/>
            </a:br>
            <a:r>
              <a:rPr lang="ru-RU" dirty="0" smtClean="0"/>
              <a:t>5 - работал вместе со всеми</a:t>
            </a:r>
            <a:br>
              <a:rPr lang="ru-RU" dirty="0" smtClean="0"/>
            </a:br>
            <a:r>
              <a:rPr lang="ru-RU" dirty="0" smtClean="0"/>
              <a:t>6 - протянул хлеб коню</a:t>
            </a:r>
            <a:br>
              <a:rPr lang="ru-RU" dirty="0" smtClean="0"/>
            </a:br>
            <a:r>
              <a:rPr lang="ru-RU" dirty="0" smtClean="0"/>
              <a:t>7 - перед всей деревней горько заплакал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Слезы – это признак силы или слабости?</a:t>
            </a:r>
            <a:br>
              <a:rPr lang="ru-RU" sz="4000" b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каких ситуациях мы плачем?</a:t>
            </a:r>
            <a:br>
              <a:rPr lang="ru-RU" sz="4000" dirty="0" smtClean="0"/>
            </a:br>
            <a:r>
              <a:rPr lang="ru-RU" sz="4000" dirty="0" smtClean="0"/>
              <a:t>Какие бывают слезы?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1-tub-ru.yandex.net/i?id=28bbfe0dc754027f8385cd6bdc608b6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555776" cy="2555776"/>
          </a:xfrm>
          <a:prstGeom prst="rect">
            <a:avLst/>
          </a:prstGeom>
          <a:noFill/>
        </p:spPr>
      </p:pic>
      <p:pic>
        <p:nvPicPr>
          <p:cNvPr id="1028" name="Picture 4" descr="https://im2-tub-ru.yandex.net/i?id=f733e6a5165b1854b4b9b243ede4db41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2656"/>
            <a:ext cx="2035094" cy="2852935"/>
          </a:xfrm>
          <a:prstGeom prst="rect">
            <a:avLst/>
          </a:prstGeom>
          <a:noFill/>
        </p:spPr>
      </p:pic>
      <p:pic>
        <p:nvPicPr>
          <p:cNvPr id="1030" name="Picture 6" descr="https://im1-tub-ru.yandex.net/i?id=afa9da80368bb7f5dfa72857aecac585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5648" y="620688"/>
            <a:ext cx="3168352" cy="2231234"/>
          </a:xfrm>
          <a:prstGeom prst="rect">
            <a:avLst/>
          </a:prstGeom>
          <a:noFill/>
        </p:spPr>
      </p:pic>
      <p:pic>
        <p:nvPicPr>
          <p:cNvPr id="1034" name="Picture 10" descr="https://im1-tub-ru.yandex.net/i?id=5d0722a546b16925bcbdece51c1ce6ed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52936"/>
            <a:ext cx="2400267" cy="1800200"/>
          </a:xfrm>
          <a:prstGeom prst="rect">
            <a:avLst/>
          </a:prstGeom>
          <a:noFill/>
        </p:spPr>
      </p:pic>
      <p:pic>
        <p:nvPicPr>
          <p:cNvPr id="1038" name="Picture 14" descr="https://im3-tub-ru.yandex.net/i?id=1378350447f3d46619027e9cd78b2ed9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2924944"/>
            <a:ext cx="2016224" cy="2016224"/>
          </a:xfrm>
          <a:prstGeom prst="rect">
            <a:avLst/>
          </a:prstGeom>
          <a:noFill/>
        </p:spPr>
      </p:pic>
      <p:pic>
        <p:nvPicPr>
          <p:cNvPr id="1042" name="Picture 18" descr="https://im1-tub-ru.yandex.net/i?id=df953ac068cf3dd8cbc9a973f70aa5ff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9" y="188640"/>
            <a:ext cx="2208246" cy="3312368"/>
          </a:xfrm>
          <a:prstGeom prst="rect">
            <a:avLst/>
          </a:prstGeom>
          <a:noFill/>
        </p:spPr>
      </p:pic>
      <p:pic>
        <p:nvPicPr>
          <p:cNvPr id="1048" name="Picture 24" descr="https://im3-tub-ru.yandex.net/i?id=2ed2e9b4f5d86dd9e32200d8d264c30b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18042" y="3861048"/>
            <a:ext cx="3225958" cy="2304256"/>
          </a:xfrm>
          <a:prstGeom prst="rect">
            <a:avLst/>
          </a:prstGeom>
          <a:noFill/>
        </p:spPr>
      </p:pic>
      <p:pic>
        <p:nvPicPr>
          <p:cNvPr id="5122" name="Picture 2" descr="https://im1-tub-ru.yandex.net/i?id=51c028ca17baf7962f20ee044b3461ed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2920" y="4797152"/>
            <a:ext cx="2060848" cy="2060848"/>
          </a:xfrm>
          <a:prstGeom prst="rect">
            <a:avLst/>
          </a:prstGeom>
          <a:noFill/>
        </p:spPr>
      </p:pic>
      <p:pic>
        <p:nvPicPr>
          <p:cNvPr id="6148" name="Picture 4" descr="https://im0-tub-ru.yandex.net/i?id=8a3cfe981652b441f816f2f4491ae08c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5" y="4941168"/>
            <a:ext cx="3375735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Слезы ребенка</a:t>
            </a:r>
            <a:br>
              <a:rPr lang="ru-RU" sz="4000" dirty="0" smtClean="0"/>
            </a:br>
            <a:r>
              <a:rPr lang="ru-RU" sz="4000" dirty="0" smtClean="0"/>
              <a:t>слезы обиды</a:t>
            </a:r>
            <a:br>
              <a:rPr lang="ru-RU" sz="4000" dirty="0" smtClean="0"/>
            </a:br>
            <a:r>
              <a:rPr lang="ru-RU" sz="4000" dirty="0" smtClean="0"/>
              <a:t>слезы радости</a:t>
            </a:r>
            <a:br>
              <a:rPr lang="ru-RU" sz="4000" dirty="0" smtClean="0"/>
            </a:br>
            <a:r>
              <a:rPr lang="ru-RU" sz="3200" dirty="0" smtClean="0"/>
              <a:t>слезы невесты: слезы радости или слезы грусти?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слезы грусти</a:t>
            </a:r>
            <a:br>
              <a:rPr lang="ru-RU" sz="4000" dirty="0" smtClean="0"/>
            </a:br>
            <a:r>
              <a:rPr lang="ru-RU" sz="4000" dirty="0" smtClean="0"/>
              <a:t>слезы отчаяния</a:t>
            </a:r>
            <a:br>
              <a:rPr lang="ru-RU" sz="4000" dirty="0" smtClean="0"/>
            </a:br>
            <a:r>
              <a:rPr lang="ru-RU" sz="4000" dirty="0" smtClean="0"/>
              <a:t>скупая мужская слеза</a:t>
            </a:r>
            <a:br>
              <a:rPr lang="ru-RU" sz="4000" dirty="0" smtClean="0"/>
            </a:br>
            <a:r>
              <a:rPr lang="ru-RU" sz="4000" dirty="0" smtClean="0"/>
              <a:t>крокодиловы слезы</a:t>
            </a:r>
            <a:br>
              <a:rPr lang="ru-RU" sz="4000" dirty="0" smtClean="0"/>
            </a:br>
            <a:r>
              <a:rPr lang="ru-RU" sz="4000" dirty="0" smtClean="0"/>
              <a:t>слезы покаяния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610669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Покаяние</a:t>
            </a:r>
            <a:r>
              <a:rPr lang="ru-RU" sz="3200" dirty="0" smtClean="0"/>
              <a:t> (греч.) – «перемена ума», «перемена мыслей». </a:t>
            </a:r>
            <a:br>
              <a:rPr lang="ru-RU" sz="3200" dirty="0" smtClean="0"/>
            </a:br>
            <a:r>
              <a:rPr lang="ru-RU" sz="3200" b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1. Добровольное признание в совершенном проступке. // Признание своей вины в чем-л., какой-л. ошибки. 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 Признание в своих грехах перед  священником; исповедь. 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разг. Раскаяние в чем-л. 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fontAlgn="base"/>
            <a:r>
              <a:rPr lang="ru-RU" b="1" dirty="0" smtClean="0"/>
              <a:t>«Есть слезы – есть и совесть»</a:t>
            </a:r>
            <a:br>
              <a:rPr lang="ru-RU" b="1" dirty="0" smtClean="0"/>
            </a:br>
            <a:r>
              <a:rPr lang="ru-RU" dirty="0" smtClean="0"/>
              <a:t>                               </a:t>
            </a:r>
            <a:r>
              <a:rPr lang="ru-RU" sz="3200" dirty="0" smtClean="0"/>
              <a:t>Русская поговорка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Согласны ли вы с этим высказыванием? Почему?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Кто помогал Фильке?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Назовите произведения, где у героя  есть помощники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7466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Какие уроки я извлек из сказки?</a:t>
            </a:r>
            <a:br>
              <a:rPr lang="ru-RU" dirty="0" smtClean="0"/>
            </a:br>
            <a:r>
              <a:rPr lang="ru-RU" dirty="0" smtClean="0"/>
              <a:t>Что для меня главное в сказке «Теплый хлеб»?</a:t>
            </a:r>
            <a:br>
              <a:rPr lang="ru-RU" dirty="0" smtClean="0"/>
            </a:br>
            <a:r>
              <a:rPr lang="ru-RU" dirty="0" smtClean="0"/>
              <a:t>Какой символ я нарисую?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1332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Цель деятельности учителя: </a:t>
            </a:r>
            <a:r>
              <a:rPr lang="ru-RU" sz="2000" dirty="0" smtClean="0"/>
              <a:t>на примере сказки «Тёплый хлеб» К.Г. Паустовского показать учащимся, что счастье человека в доброте, добрых поступках, взаимной выручке.</a:t>
            </a:r>
          </a:p>
          <a:p>
            <a:r>
              <a:rPr lang="ru-RU" sz="2000" b="1" dirty="0" smtClean="0"/>
              <a:t>Планируемые результаты изучения темы:</a:t>
            </a:r>
            <a:endParaRPr lang="ru-RU" sz="2000" dirty="0" smtClean="0"/>
          </a:p>
          <a:p>
            <a:r>
              <a:rPr lang="ru-RU" sz="2000" b="1" dirty="0" smtClean="0"/>
              <a:t>Предметные умения:</a:t>
            </a:r>
            <a:r>
              <a:rPr lang="ru-RU" sz="2000" dirty="0" smtClean="0"/>
              <a:t> знать содержание прочитанного произведения; уметь воспринимать и анализировать текст, формулировать идею, проблематику произведения, давать характеристику герою, </a:t>
            </a:r>
            <a:r>
              <a:rPr lang="ru-RU" sz="2000" dirty="0" err="1" smtClean="0"/>
              <a:t>аргументированно</a:t>
            </a:r>
            <a:r>
              <a:rPr lang="ru-RU" sz="2000" dirty="0" smtClean="0"/>
              <a:t> формулировать своё отношение к прочитанному.</a:t>
            </a:r>
          </a:p>
          <a:p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УУД:</a:t>
            </a:r>
            <a:endParaRPr lang="ru-RU" sz="2000" dirty="0" smtClean="0"/>
          </a:p>
          <a:p>
            <a:r>
              <a:rPr lang="ru-RU" sz="2000" i="1" dirty="0" smtClean="0"/>
              <a:t>Личностные:</a:t>
            </a:r>
            <a:r>
              <a:rPr lang="ru-RU" sz="2000" b="1" dirty="0" smtClean="0"/>
              <a:t> </a:t>
            </a:r>
            <a:r>
              <a:rPr lang="ru-RU" sz="2000" dirty="0" smtClean="0"/>
              <a:t>учащийся умеет нравственно – этически оценивать прочитанное.</a:t>
            </a:r>
          </a:p>
          <a:p>
            <a:r>
              <a:rPr lang="ru-RU" sz="2000" i="1" dirty="0" smtClean="0"/>
              <a:t>Регулятивные:</a:t>
            </a:r>
            <a:r>
              <a:rPr lang="ru-RU" sz="2000" dirty="0" smtClean="0"/>
              <a:t> планирует необходимые действия, действует по плану.</a:t>
            </a:r>
          </a:p>
          <a:p>
            <a:r>
              <a:rPr lang="ru-RU" sz="2000" i="1" dirty="0" smtClean="0"/>
              <a:t>Коммуникативные: </a:t>
            </a:r>
            <a:r>
              <a:rPr lang="ru-RU" sz="2000" dirty="0" smtClean="0"/>
              <a:t>строит небольшие монологические высказывания, осуществляет совместную деятельность в группе с учётом конкретных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 – познавательных задач.</a:t>
            </a:r>
          </a:p>
          <a:p>
            <a:r>
              <a:rPr lang="ru-RU" sz="2000" b="1" dirty="0" smtClean="0"/>
              <a:t>Тип урока: </a:t>
            </a:r>
            <a:r>
              <a:rPr lang="ru-RU" sz="2000" cap="small" dirty="0" smtClean="0"/>
              <a:t> </a:t>
            </a:r>
            <a:r>
              <a:rPr lang="ru-RU" sz="2000" dirty="0" smtClean="0"/>
              <a:t>урок по закреплению знаний и способов деятельности.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Азбука нравственности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sz="3600" b="1" dirty="0" smtClean="0"/>
              <a:t>Нравственное воспитание предполагает</a:t>
            </a:r>
            <a:br>
              <a:rPr lang="ru-RU" sz="3600" b="1" dirty="0" smtClean="0"/>
            </a:br>
            <a:r>
              <a:rPr lang="ru-RU" sz="3600" b="1" dirty="0" smtClean="0"/>
              <a:t> становление  отношений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3200" dirty="0" smtClean="0"/>
              <a:t>к родителям</a:t>
            </a:r>
            <a:br>
              <a:rPr lang="ru-RU" sz="3200" dirty="0" smtClean="0"/>
            </a:br>
            <a:r>
              <a:rPr lang="ru-RU" sz="3200" dirty="0" smtClean="0"/>
              <a:t>к своим близким</a:t>
            </a:r>
            <a:br>
              <a:rPr lang="ru-RU" sz="3200" dirty="0" smtClean="0"/>
            </a:br>
            <a:r>
              <a:rPr lang="ru-RU" sz="3200" dirty="0" smtClean="0"/>
              <a:t>к коллективу</a:t>
            </a:r>
            <a:br>
              <a:rPr lang="ru-RU" sz="3200" dirty="0" smtClean="0"/>
            </a:br>
            <a:r>
              <a:rPr lang="ru-RU" sz="3200" dirty="0" smtClean="0"/>
              <a:t>к окружающим</a:t>
            </a:r>
            <a:br>
              <a:rPr lang="ru-RU" sz="3200" dirty="0" smtClean="0"/>
            </a:br>
            <a:r>
              <a:rPr lang="ru-RU" sz="3200" dirty="0" smtClean="0"/>
              <a:t>к обществу</a:t>
            </a:r>
            <a:br>
              <a:rPr lang="ru-RU" sz="3200" dirty="0" smtClean="0"/>
            </a:br>
            <a:r>
              <a:rPr lang="ru-RU" sz="3200" dirty="0" smtClean="0"/>
              <a:t>к Родине</a:t>
            </a:r>
            <a:br>
              <a:rPr lang="ru-RU" sz="3200" dirty="0" smtClean="0"/>
            </a:br>
            <a:r>
              <a:rPr lang="ru-RU" sz="3200" dirty="0" smtClean="0"/>
              <a:t> к труду</a:t>
            </a:r>
            <a:br>
              <a:rPr lang="ru-RU" sz="3200" dirty="0" smtClean="0"/>
            </a:br>
            <a:r>
              <a:rPr lang="ru-RU" sz="3200" dirty="0" smtClean="0"/>
              <a:t>к самому себе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Нравственность</a:t>
            </a:r>
            <a:r>
              <a:rPr lang="ru-RU" sz="3200" dirty="0" smtClean="0"/>
              <a:t> – внутренние духовные качества, которыми руководствуется человек ; правила поведения, определяемые этими качествами.</a:t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/>
              <a:t>Сочувствие</a:t>
            </a:r>
            <a:r>
              <a:rPr lang="ru-RU" sz="2800" dirty="0" smtClean="0"/>
              <a:t> – участливое отношение к переживаниям, несчастью других.</a:t>
            </a:r>
            <a:br>
              <a:rPr lang="ru-RU" sz="2800" dirty="0" smtClean="0"/>
            </a:br>
            <a:r>
              <a:rPr lang="ru-RU" sz="2800" b="1" dirty="0" smtClean="0"/>
              <a:t>Сострадание </a:t>
            </a:r>
            <a:r>
              <a:rPr lang="ru-RU" sz="2800" dirty="0" smtClean="0"/>
              <a:t>– жалость, сочувствие, вызываемые чьим-нибудь несчастьем , горем.</a:t>
            </a:r>
            <a:br>
              <a:rPr lang="ru-RU" sz="2800" dirty="0" smtClean="0"/>
            </a:br>
            <a:r>
              <a:rPr lang="ru-RU" sz="2800" b="1" dirty="0" smtClean="0"/>
              <a:t>Милосердие </a:t>
            </a:r>
            <a:r>
              <a:rPr lang="ru-RU" sz="2800" dirty="0" smtClean="0"/>
              <a:t>– готовность  помочь кому-нибудь  или простить кого-нибудь из сострадания, человеколюбия.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 каких произведений можно извлечь нравственные уроки?</a:t>
            </a:r>
            <a:endParaRPr lang="ru-RU" sz="3200" b="1" dirty="0"/>
          </a:p>
        </p:txBody>
      </p:sp>
      <p:pic>
        <p:nvPicPr>
          <p:cNvPr id="1026" name="Picture 2" descr="https://im0-tub-ru.yandex.net/i?id=4e9181b4746f289e57bb08f20c82005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484784"/>
            <a:ext cx="2394505" cy="2088231"/>
          </a:xfrm>
          <a:prstGeom prst="rect">
            <a:avLst/>
          </a:prstGeom>
          <a:noFill/>
        </p:spPr>
      </p:pic>
      <p:pic>
        <p:nvPicPr>
          <p:cNvPr id="1032" name="Picture 8" descr="https://im1-tub-ru.yandex.net/i?id=34dc8bea0c3a82c99676217d27748a1e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437112"/>
            <a:ext cx="2700300" cy="1800200"/>
          </a:xfrm>
          <a:prstGeom prst="rect">
            <a:avLst/>
          </a:prstGeom>
          <a:noFill/>
        </p:spPr>
      </p:pic>
      <p:pic>
        <p:nvPicPr>
          <p:cNvPr id="1034" name="Picture 10" descr="https://im2-tub-ru.yandex.net/i?id=47b0ae7f0ee78819611a68d60d98d549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530128"/>
            <a:ext cx="1577427" cy="2275136"/>
          </a:xfrm>
          <a:prstGeom prst="rect">
            <a:avLst/>
          </a:prstGeom>
          <a:noFill/>
        </p:spPr>
      </p:pic>
      <p:pic>
        <p:nvPicPr>
          <p:cNvPr id="1036" name="Picture 12" descr="https://im3-tub-ru.yandex.net/i?id=a8d055ae58635ddc94ba9acab38fa3f5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77072"/>
            <a:ext cx="2483796" cy="1872208"/>
          </a:xfrm>
          <a:prstGeom prst="rect">
            <a:avLst/>
          </a:prstGeom>
          <a:noFill/>
        </p:spPr>
      </p:pic>
      <p:pic>
        <p:nvPicPr>
          <p:cNvPr id="1038" name="Picture 14" descr="https://im3-tub-ru.yandex.net/i?id=cec598061c1941b3940c688fb75f85a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4653136"/>
            <a:ext cx="2428875" cy="1428750"/>
          </a:xfrm>
          <a:prstGeom prst="rect">
            <a:avLst/>
          </a:prstGeom>
          <a:noFill/>
        </p:spPr>
      </p:pic>
      <p:pic>
        <p:nvPicPr>
          <p:cNvPr id="1042" name="Picture 18" descr="https://im2-tub-ru.yandex.net/i?id=85a5f50e8f9251d05470d318ea39f0b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6560" y="2060848"/>
            <a:ext cx="2496277" cy="1872208"/>
          </a:xfrm>
          <a:prstGeom prst="rect">
            <a:avLst/>
          </a:prstGeom>
          <a:noFill/>
        </p:spPr>
      </p:pic>
      <p:pic>
        <p:nvPicPr>
          <p:cNvPr id="1046" name="Picture 22" descr="https://im1-tub-ru.yandex.net/i?id=3b92ef02270d6708741d437953f2ea09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5" y="1340768"/>
            <a:ext cx="2385053" cy="1788790"/>
          </a:xfrm>
          <a:prstGeom prst="rect">
            <a:avLst/>
          </a:prstGeom>
          <a:noFill/>
        </p:spPr>
      </p:pic>
      <p:pic>
        <p:nvPicPr>
          <p:cNvPr id="1048" name="Picture 24" descr="https://im0-tub-ru.yandex.net/i?id=b6ca7d655d83a145dab45ce44ddfe42a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32853" y="2636912"/>
            <a:ext cx="2047907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892480" cy="460851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6700" b="1" dirty="0" smtClean="0"/>
              <a:t>«Теплый хлеб»</a:t>
            </a:r>
            <a:br>
              <a:rPr lang="ru-RU" sz="67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/>
              <a:t> Что  мы уже знаем?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/>
              <a:t>   Что мы еще хотим узнать?</a:t>
            </a:r>
            <a:br>
              <a:rPr lang="ru-RU" b="1" dirty="0" smtClean="0"/>
            </a:br>
            <a:r>
              <a:rPr lang="ru-RU" b="1" dirty="0" smtClean="0"/>
              <a:t> (играем в «почемучку»)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мы будем действовать?</a:t>
            </a:r>
            <a:br>
              <a:rPr lang="ru-RU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Что мы еще хотим узнать?</a:t>
            </a:r>
            <a:br>
              <a:rPr lang="ru-RU" b="1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200" dirty="0" smtClean="0"/>
              <a:t>- </a:t>
            </a:r>
            <a:r>
              <a:rPr lang="ru-RU" sz="3200" b="1" dirty="0" smtClean="0"/>
              <a:t>Почему</a:t>
            </a:r>
            <a:r>
              <a:rPr lang="ru-RU" sz="3200" dirty="0" smtClean="0"/>
              <a:t> в начале сказки герой совершает плохой поступок? </a:t>
            </a:r>
            <a:r>
              <a:rPr lang="ru-RU" sz="3200" b="1" dirty="0" smtClean="0"/>
              <a:t>Почему </a:t>
            </a:r>
            <a:r>
              <a:rPr lang="ru-RU" sz="3200" dirty="0" smtClean="0"/>
              <a:t>он так себя ведет?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-  </a:t>
            </a:r>
            <a:r>
              <a:rPr lang="ru-RU" sz="3200" b="1" dirty="0" smtClean="0"/>
              <a:t>Почему</a:t>
            </a:r>
            <a:r>
              <a:rPr lang="ru-RU" sz="3200" dirty="0" smtClean="0"/>
              <a:t> в сказке, написанной через 9 лет после Великой Отечественной войны, представлены события времен Гражданской войны?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У кого живет Филька и </a:t>
            </a:r>
            <a:r>
              <a:rPr lang="ru-RU" sz="3200" b="1" dirty="0" smtClean="0"/>
              <a:t>почему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03848" y="2492896"/>
            <a:ext cx="242656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Филька</a:t>
            </a:r>
            <a:r>
              <a:rPr lang="ru-RU" sz="3600" dirty="0" smtClean="0">
                <a:sym typeface="Wingdings" pitchFamily="2" charset="2"/>
              </a:rPr>
              <a:t>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Почему Фильку прозвали «Да ну тебя»?</a:t>
            </a:r>
            <a:endParaRPr lang="ru-RU" sz="32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75856" y="2924944"/>
            <a:ext cx="554360" cy="410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7"/>
          </p:cNvCxnSpPr>
          <p:nvPr/>
        </p:nvCxnSpPr>
        <p:spPr>
          <a:xfrm flipV="1">
            <a:off x="5275053" y="1988841"/>
            <a:ext cx="1169155" cy="830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1979712" y="2204864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 flipH="1">
            <a:off x="2267744" y="4398239"/>
            <a:ext cx="1291467" cy="869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5"/>
          </p:cNvCxnSpPr>
          <p:nvPr/>
        </p:nvCxnSpPr>
        <p:spPr>
          <a:xfrm>
            <a:off x="5275053" y="4398239"/>
            <a:ext cx="1241163" cy="758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6"/>
          </p:cNvCxnSpPr>
          <p:nvPr/>
        </p:nvCxnSpPr>
        <p:spPr>
          <a:xfrm flipV="1">
            <a:off x="5630416" y="3573016"/>
            <a:ext cx="1101824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" idx="2"/>
          </p:cNvCxnSpPr>
          <p:nvPr/>
        </p:nvCxnSpPr>
        <p:spPr>
          <a:xfrm flipH="1">
            <a:off x="2051720" y="3609020"/>
            <a:ext cx="115212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Таков ли герой в конце рассказа?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Построим «лесенку» его восхождения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96</Words>
  <Application>Microsoft Office PowerPoint</Application>
  <PresentationFormat>Экран (4:3)</PresentationFormat>
  <Paragraphs>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Константин Георгиевич Паустовский «Теплый хлеб» Нравственные уроки сказки</vt:lpstr>
      <vt:lpstr> </vt:lpstr>
      <vt:lpstr>Азбука нравственности  Нравственное воспитание предполагает  становление  отношений  к родителям к своим близким к коллективу к окружающим к обществу к Родине  к труду к самому себе </vt:lpstr>
      <vt:lpstr> Нравственность – внутренние духовные качества, которыми руководствуется человек ; правила поведения, определяемые этими качествами.  Сочувствие – участливое отношение к переживаниям, несчастью других. Сострадание – жалость, сочувствие, вызываемые чьим-нибудь несчастьем , горем. Милосердие – готовность  помочь кому-нибудь  или простить кого-нибудь из сострадания, человеколюбия.</vt:lpstr>
      <vt:lpstr>Из каких произведений можно извлечь нравственные уроки?</vt:lpstr>
      <vt:lpstr>   «Теплый хлеб»    Что  мы уже знаем?      Что мы еще хотим узнать?  (играем в «почемучку»)  Как мы будем действовать?          </vt:lpstr>
      <vt:lpstr> Что мы еще хотим узнать?   - Почему в начале сказки герой совершает плохой поступок? Почему он так себя ведет?  -  Почему в сказке, написанной через 9 лет после Великой Отечественной войны, представлены события времен Гражданской войны?  - У кого живет Филька и почему?  </vt:lpstr>
      <vt:lpstr>Почему Фильку прозвали «Да ну тебя»?</vt:lpstr>
      <vt:lpstr>Таков ли герой в конце рассказа?  Построим «лесенку» его восхождения  </vt:lpstr>
      <vt:lpstr>Слайд 10</vt:lpstr>
      <vt:lpstr>1 - крикнул злорадно 2- выслушал бабушку 3 - добежал до мельницы 4 - изобрел способ всеобщего спасения 5 - работал вместе со всеми 6 - протянул хлеб коню 7 - перед всей деревней горько заплакал </vt:lpstr>
      <vt:lpstr>Слезы – это признак силы или слабости?  В каких ситуациях мы плачем? Какие бывают слезы?</vt:lpstr>
      <vt:lpstr>Слайд 13</vt:lpstr>
      <vt:lpstr>Слезы ребенка слезы обиды слезы радости слезы невесты: слезы радости или слезы грусти? слезы грусти слезы отчаяния скупая мужская слеза крокодиловы слезы слезы покаяния</vt:lpstr>
      <vt:lpstr>Покаяние (греч.) – «перемена ума», «перемена мыслей».     1. Добровольное признание в совершенном проступке. // Признание своей вины в чем-л., какой-л. ошибки.   2. Признание в своих грехах перед  священником; исповедь.   3. разг. Раскаяние в чем-л. </vt:lpstr>
      <vt:lpstr>«Есть слезы – есть и совесть»                                Русская поговорка  Согласны ли вы с этим высказыванием? Почему? </vt:lpstr>
      <vt:lpstr>Кто помогал Фильке?  Назовите произведения, где у героя  есть помощники</vt:lpstr>
      <vt:lpstr> Какие уроки я извлек из сказки? Что для меня главное в сказке «Теплый хлеб»? Какой символ я нарисую?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Нравственные уроки сказки Константина Георгиевича Паустовского «Теплый хлеб»</dc:title>
  <dc:creator>MAMA</dc:creator>
  <cp:lastModifiedBy>MAMA</cp:lastModifiedBy>
  <cp:revision>13</cp:revision>
  <dcterms:created xsi:type="dcterms:W3CDTF">2015-05-24T19:55:14Z</dcterms:created>
  <dcterms:modified xsi:type="dcterms:W3CDTF">2015-06-17T19:33:17Z</dcterms:modified>
</cp:coreProperties>
</file>