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92" r:id="rId2"/>
    <p:sldId id="293" r:id="rId3"/>
    <p:sldId id="257" r:id="rId4"/>
    <p:sldId id="278" r:id="rId5"/>
    <p:sldId id="258" r:id="rId6"/>
    <p:sldId id="279" r:id="rId7"/>
    <p:sldId id="259" r:id="rId8"/>
    <p:sldId id="280" r:id="rId9"/>
    <p:sldId id="260" r:id="rId10"/>
    <p:sldId id="286" r:id="rId11"/>
    <p:sldId id="261" r:id="rId12"/>
    <p:sldId id="287" r:id="rId13"/>
    <p:sldId id="263" r:id="rId14"/>
    <p:sldId id="288" r:id="rId15"/>
    <p:sldId id="264" r:id="rId16"/>
    <p:sldId id="281" r:id="rId17"/>
    <p:sldId id="265" r:id="rId18"/>
    <p:sldId id="289" r:id="rId19"/>
    <p:sldId id="267" r:id="rId20"/>
    <p:sldId id="284" r:id="rId21"/>
    <p:sldId id="268" r:id="rId22"/>
    <p:sldId id="282" r:id="rId23"/>
    <p:sldId id="270" r:id="rId24"/>
    <p:sldId id="285" r:id="rId25"/>
    <p:sldId id="272" r:id="rId26"/>
    <p:sldId id="291" r:id="rId27"/>
    <p:sldId id="271" r:id="rId28"/>
    <p:sldId id="274" r:id="rId29"/>
  </p:sldIdLst>
  <p:sldSz cx="9144000" cy="6858000" type="screen4x3"/>
  <p:notesSz cx="6881813" cy="97107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" initials="П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8DA7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5951" autoAdjust="0"/>
  </p:normalViewPr>
  <p:slideViewPr>
    <p:cSldViewPr>
      <p:cViewPr>
        <p:scale>
          <a:sx n="80" d="100"/>
          <a:sy n="80" d="100"/>
        </p:scale>
        <p:origin x="-1680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>
              <a:defRPr sz="1200"/>
            </a:lvl1pPr>
          </a:lstStyle>
          <a:p>
            <a:fld id="{28A2C4BD-F0B5-43EE-B4F0-19CB81D6F29E}" type="datetimeFigureOut">
              <a:rPr lang="ru-RU" smtClean="0"/>
              <a:pPr/>
              <a:t>13.10.2014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14" tIns="47407" rIns="94814" bIns="4740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182" y="4612601"/>
            <a:ext cx="5505450" cy="4369832"/>
          </a:xfrm>
          <a:prstGeom prst="rect">
            <a:avLst/>
          </a:prstGeom>
        </p:spPr>
        <p:txBody>
          <a:bodyPr vert="horz" lIns="94814" tIns="47407" rIns="94814" bIns="47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23516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8102" y="9223516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r">
              <a:defRPr sz="1200"/>
            </a:lvl1pPr>
          </a:lstStyle>
          <a:p>
            <a:fld id="{47328CF6-C6E4-4029-ABFA-74336B1016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28CF6-C6E4-4029-ABFA-74336B101668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28CF6-C6E4-4029-ABFA-74336B101668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28CF6-C6E4-4029-ABFA-74336B101668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8EC6-166F-4540-8806-3E960091E146}" type="datetimeFigureOut">
              <a:rPr lang="ru-RU" smtClean="0"/>
              <a:pPr/>
              <a:t>13.10.2014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9E6E-BFAE-4B78-B278-EDA77445D9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1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8EC6-166F-4540-8806-3E960091E146}" type="datetimeFigureOut">
              <a:rPr lang="ru-RU" smtClean="0"/>
              <a:pPr/>
              <a:t>13.10.2014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9E6E-BFAE-4B78-B278-EDA77445D9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1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8EC6-166F-4540-8806-3E960091E146}" type="datetimeFigureOut">
              <a:rPr lang="ru-RU" smtClean="0"/>
              <a:pPr/>
              <a:t>13.10.2014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9E6E-BFAE-4B78-B278-EDA77445D9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1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8EC6-166F-4540-8806-3E960091E146}" type="datetimeFigureOut">
              <a:rPr lang="ru-RU" smtClean="0"/>
              <a:pPr/>
              <a:t>13.10.2014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9E6E-BFAE-4B78-B278-EDA77445D9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1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8EC6-166F-4540-8806-3E960091E146}" type="datetimeFigureOut">
              <a:rPr lang="ru-RU" smtClean="0"/>
              <a:pPr/>
              <a:t>13.10.2014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9E6E-BFAE-4B78-B278-EDA77445D9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1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8EC6-166F-4540-8806-3E960091E146}" type="datetimeFigureOut">
              <a:rPr lang="ru-RU" smtClean="0"/>
              <a:pPr/>
              <a:t>13.10.2014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9E6E-BFAE-4B78-B278-EDA77445D9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1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8EC6-166F-4540-8806-3E960091E146}" type="datetimeFigureOut">
              <a:rPr lang="ru-RU" smtClean="0"/>
              <a:pPr/>
              <a:t>13.10.2014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9E6E-BFAE-4B78-B278-EDA77445D9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1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8EC6-166F-4540-8806-3E960091E146}" type="datetimeFigureOut">
              <a:rPr lang="ru-RU" smtClean="0"/>
              <a:pPr/>
              <a:t>13.10.2014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9E6E-BFAE-4B78-B278-EDA77445D9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1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8EC6-166F-4540-8806-3E960091E146}" type="datetimeFigureOut">
              <a:rPr lang="ru-RU" smtClean="0"/>
              <a:pPr/>
              <a:t>13.10.2014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9E6E-BFAE-4B78-B278-EDA77445D9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1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8EC6-166F-4540-8806-3E960091E146}" type="datetimeFigureOut">
              <a:rPr lang="ru-RU" smtClean="0"/>
              <a:pPr/>
              <a:t>13.10.2014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9E6E-BFAE-4B78-B278-EDA77445D9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1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8EC6-166F-4540-8806-3E960091E146}" type="datetimeFigureOut">
              <a:rPr lang="ru-RU" smtClean="0"/>
              <a:pPr/>
              <a:t>13.10.2014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1EF9E6E-BFAE-4B78-B278-EDA77445D95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Tm="1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8F8EC6-166F-4540-8806-3E960091E146}" type="datetimeFigureOut">
              <a:rPr lang="ru-RU" smtClean="0"/>
              <a:pPr/>
              <a:t>13.10.2014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EF9E6E-BFAE-4B78-B278-EDA77445D951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 advTm="15000"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gif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gif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gif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gif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gif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gif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gif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gif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gif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gif"/><Relationship Id="rId5" Type="http://schemas.openxmlformats.org/officeDocument/2006/relationships/image" Target="../media/image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Пользователь\Pictures\2010-01-26 мои документы\Орнаменты\tcvet1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322243" y="3893335"/>
            <a:ext cx="1000108" cy="492922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5720" y="785794"/>
            <a:ext cx="57150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38100"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НАША</a:t>
            </a:r>
          </a:p>
          <a:p>
            <a:r>
              <a:rPr lang="ru-RU" sz="8800" b="1" dirty="0" smtClean="0">
                <a:ln w="38100"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КРАСНАЯ</a:t>
            </a:r>
          </a:p>
          <a:p>
            <a:r>
              <a:rPr lang="ru-RU" sz="8800" b="1" dirty="0" smtClean="0">
                <a:ln w="38100"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КНИГА</a:t>
            </a:r>
            <a:endParaRPr lang="ru-RU" sz="8800" b="1" dirty="0">
              <a:ln w="38100"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2066" y="1000108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МАДОУ ЦРР – детский сад № 1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              «БЕРЕЗКА»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704" y="5000636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СОЗДАНА ДЕТЬМИ ГРУППЫ «НОСИКИ-КУРНОСИКИ»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СОВМЕСТНО С ВОСПИТАТЕЛЕМ ОСИПОВОЙ О. А.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7588" y="1785926"/>
            <a:ext cx="528641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18288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Есть одна планета –сад</a:t>
            </a:r>
            <a:endParaRPr lang="ru-RU" sz="1000" i="1" dirty="0" smtClean="0">
              <a:latin typeface="Arial" pitchFamily="34" charset="0"/>
              <a:cs typeface="Arial" pitchFamily="34" charset="0"/>
            </a:endParaRPr>
          </a:p>
          <a:p>
            <a:pPr lvl="0" indent="18288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 этом космосе холодном.</a:t>
            </a:r>
            <a:endParaRPr lang="ru-RU" sz="1000" i="1" dirty="0" smtClean="0">
              <a:latin typeface="Arial" pitchFamily="34" charset="0"/>
              <a:cs typeface="Arial" pitchFamily="34" charset="0"/>
            </a:endParaRPr>
          </a:p>
          <a:p>
            <a:pPr lvl="0" indent="18288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Только здесь леса шумят,</a:t>
            </a:r>
            <a:endParaRPr lang="ru-RU" sz="1000" i="1" dirty="0" smtClean="0">
              <a:latin typeface="Arial" pitchFamily="34" charset="0"/>
              <a:cs typeface="Arial" pitchFamily="34" charset="0"/>
            </a:endParaRPr>
          </a:p>
          <a:p>
            <a:pPr lvl="0" indent="18288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Птиц скликая перелётных.</a:t>
            </a:r>
            <a:endParaRPr lang="ru-RU" sz="1000" i="1" dirty="0" smtClean="0">
              <a:latin typeface="Arial" pitchFamily="34" charset="0"/>
              <a:cs typeface="Arial" pitchFamily="34" charset="0"/>
            </a:endParaRPr>
          </a:p>
          <a:p>
            <a:pPr lvl="0" indent="18288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Лишь на ней одной цветут</a:t>
            </a:r>
            <a:endParaRPr lang="ru-RU" sz="1000" i="1" dirty="0" smtClean="0">
              <a:latin typeface="Arial" pitchFamily="34" charset="0"/>
              <a:cs typeface="Arial" pitchFamily="34" charset="0"/>
            </a:endParaRPr>
          </a:p>
          <a:p>
            <a:pPr lvl="0" indent="18288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Ландыши в траве зелёной,</a:t>
            </a:r>
            <a:endParaRPr lang="ru-RU" sz="1000" i="1" dirty="0" smtClean="0">
              <a:latin typeface="Arial" pitchFamily="34" charset="0"/>
              <a:cs typeface="Arial" pitchFamily="34" charset="0"/>
            </a:endParaRPr>
          </a:p>
          <a:p>
            <a:pPr lvl="0" indent="18288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 стрекозы только тут</a:t>
            </a:r>
            <a:endParaRPr lang="ru-RU" sz="1000" i="1" dirty="0" smtClean="0">
              <a:latin typeface="Arial" pitchFamily="34" charset="0"/>
              <a:cs typeface="Arial" pitchFamily="34" charset="0"/>
            </a:endParaRPr>
          </a:p>
          <a:p>
            <a:pPr lvl="0" indent="18288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 речку смотрят удивлённо.</a:t>
            </a:r>
            <a:endParaRPr lang="ru-RU" sz="1000" i="1" dirty="0" smtClean="0">
              <a:latin typeface="Arial" pitchFamily="34" charset="0"/>
              <a:cs typeface="Arial" pitchFamily="34" charset="0"/>
            </a:endParaRPr>
          </a:p>
          <a:p>
            <a:pPr lvl="0" indent="18288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Береги свою планету –</a:t>
            </a:r>
            <a:endParaRPr lang="ru-RU" sz="1000" i="1" dirty="0" smtClean="0">
              <a:latin typeface="Arial" pitchFamily="34" charset="0"/>
              <a:cs typeface="Arial" pitchFamily="34" charset="0"/>
            </a:endParaRPr>
          </a:p>
          <a:p>
            <a:pPr lvl="0" indent="18288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Ведь другой, похожей, нету.</a:t>
            </a:r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endParaRPr lang="ru-RU" sz="2800" i="1" dirty="0"/>
          </a:p>
        </p:txBody>
      </p:sp>
      <p:pic>
        <p:nvPicPr>
          <p:cNvPr id="1030" name="Picture 6" descr="C:\Users\Пользователь\Pictures\2010-01-26 мои документы\Орнаменты\tcvet1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1750227" y="4179103"/>
            <a:ext cx="928670" cy="4429124"/>
          </a:xfrm>
          <a:prstGeom prst="rect">
            <a:avLst/>
          </a:prstGeom>
          <a:noFill/>
        </p:spPr>
      </p:pic>
      <p:pic>
        <p:nvPicPr>
          <p:cNvPr id="1031" name="Picture 7" descr="C:\Users\Пользователь\Pictures\2010-01-26 мои документы\Орнаменты\tcvet1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929334" y="-1928838"/>
            <a:ext cx="857232" cy="471490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85794"/>
            <a:ext cx="7772400" cy="1143008"/>
          </a:xfrm>
        </p:spPr>
        <p:txBody>
          <a:bodyPr/>
          <a:lstStyle/>
          <a:p>
            <a:r>
              <a:rPr lang="ru-RU" dirty="0" smtClean="0"/>
              <a:t>           ПОДОРОЖНИК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857364"/>
            <a:ext cx="8042176" cy="4214842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Подорожник - широко распространенное травянистое растение, хорошо узнаваемое благодаря прикорневой розетке округлых гладких листьев с выраженными продольными жилками и зеленоватым колоскам на тонких стебельках. Подорожник растет преимущественно вдоль дорог, отчего это растение и получило свое название. Любовь подорожника к дорогам неслучайна: по осени, когда семена уже созрели, обилие влаги делает их липкими, поэтому ногами пешеходов и колесами транспорта разносятся тысячи семян. Но подорожник не единственное название этой травки, зовут ее так же попутчиком, путником, дорожником, а все остальные названия связаны с ее лечебными свойствами: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ранник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поранник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(лечащий раны), порезник,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чирьевая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трава и даже на первый взгляд странное - "бабка" (подразумевая бабку-знахарку) Подорожник чрезвычайно живуч. Выживает подорожник под ногами людей, под колесами машин потому, что листья его очень прочны, да к тому же порой плотно прижаты к земле. У листа подорожника очень хорошо заметны жилки. Сверху они кажутся вдавленными, а снизу резко выступают над поверхностью листа. В зависимости от величины листа таких жилок у подорожника от 3 до 7, за это подорожник иной раз называют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семижильником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Жилки работают, как арматура, придавая листу большую прочность, без которой под ногами и колесами ему не уцелеть. Жилки настолько прочны, что при срывании листа вытягиваются из него, их хорошо видно у места обрыва листа. Подорожник широко используется в народной и научной медицине. А молодые листочки этого растения можно добавлять в весенние витаминные салаты.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Пользователь\Pictures\2010-01-26 мои документы\Орнаменты\dividers_1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6072206"/>
            <a:ext cx="3810000" cy="476250"/>
          </a:xfrm>
          <a:prstGeom prst="rect">
            <a:avLst/>
          </a:prstGeom>
          <a:noFill/>
        </p:spPr>
      </p:pic>
      <p:pic>
        <p:nvPicPr>
          <p:cNvPr id="13315" name="Picture 3" descr="C:\Users\Пользователь\Pictures\2010-01-26 мои документы\Орнаменты\dividers_1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500042"/>
            <a:ext cx="3810000" cy="476250"/>
          </a:xfrm>
          <a:prstGeom prst="rect">
            <a:avLst/>
          </a:prstGeom>
          <a:noFill/>
        </p:spPr>
      </p:pic>
      <p:pic>
        <p:nvPicPr>
          <p:cNvPr id="13316" name="Picture 4" descr="C:\Users\Пользователь\Pictures\2010-01-26 мои документы\Орнаменты\flover_003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0"/>
            <a:ext cx="1362075" cy="2009775"/>
          </a:xfrm>
          <a:prstGeom prst="rect">
            <a:avLst/>
          </a:prstGeom>
          <a:noFill/>
        </p:spPr>
      </p:pic>
      <p:pic>
        <p:nvPicPr>
          <p:cNvPr id="13317" name="Picture 5" descr="C:\Users\Пользователь\Pictures\2010-01-26 мои документы\Орнаменты\flover_003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00034" y="-142900"/>
            <a:ext cx="1362075" cy="200977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4290"/>
            <a:ext cx="4529142" cy="928694"/>
          </a:xfrm>
        </p:spPr>
        <p:txBody>
          <a:bodyPr/>
          <a:lstStyle/>
          <a:p>
            <a:r>
              <a:rPr lang="ru-RU" sz="5400" b="1" dirty="0" smtClean="0"/>
              <a:t>ОДУВАНЧИК</a:t>
            </a:r>
            <a:endParaRPr lang="ru-RU" sz="5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643050"/>
            <a:ext cx="4000528" cy="4572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БЕЛЫЙ ОДУВАНЧИК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НА СОЛНЫШКЕ БЛЕСТИТ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И  ЛЕГКОЮ ПУШИНКОЙ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ПО ВОЗДУХУ ЛЕТИТ</a:t>
            </a:r>
          </a:p>
          <a:p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38794" y="1844824"/>
            <a:ext cx="2889019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5143512"/>
            <a:ext cx="1428729" cy="171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Выноска-облако 4"/>
          <p:cNvSpPr/>
          <p:nvPr/>
        </p:nvSpPr>
        <p:spPr>
          <a:xfrm>
            <a:off x="428596" y="3071810"/>
            <a:ext cx="4500594" cy="2786082"/>
          </a:xfrm>
          <a:prstGeom prst="cloudCallout">
            <a:avLst>
              <a:gd name="adj1" fmla="val -38628"/>
              <a:gd name="adj2" fmla="val 62389"/>
            </a:avLst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3643314"/>
            <a:ext cx="4214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bg1"/>
                </a:solidFill>
              </a:rPr>
              <a:t>ОДУВАНЧИКИ СНАЧАЛО ЖЕЛТЫЕ –</a:t>
            </a:r>
          </a:p>
          <a:p>
            <a:r>
              <a:rPr lang="ru-RU" sz="1600" i="1" dirty="0" smtClean="0">
                <a:solidFill>
                  <a:schemeClr val="bg1"/>
                </a:solidFill>
              </a:rPr>
              <a:t>КАК СОЛНЫШКО. А ПОТОМ</a:t>
            </a:r>
          </a:p>
          <a:p>
            <a:r>
              <a:rPr lang="ru-RU" sz="1600" i="1" dirty="0" smtClean="0">
                <a:solidFill>
                  <a:schemeClr val="bg1"/>
                </a:solidFill>
              </a:rPr>
              <a:t>ПРЕВРАЩАЮТСЯ В БЕЛЫЕ ПУШИСТИКИ.</a:t>
            </a:r>
          </a:p>
          <a:p>
            <a:r>
              <a:rPr lang="ru-RU" sz="1600" i="1" dirty="0" smtClean="0">
                <a:solidFill>
                  <a:schemeClr val="bg1"/>
                </a:solidFill>
              </a:rPr>
              <a:t>ЕСЛИ НА НИХ ПОДУТЬ, ОНИ ПОЛЕТЯТ</a:t>
            </a:r>
          </a:p>
          <a:p>
            <a:r>
              <a:rPr lang="ru-RU" sz="1600" i="1" dirty="0" smtClean="0">
                <a:solidFill>
                  <a:schemeClr val="bg1"/>
                </a:solidFill>
              </a:rPr>
              <a:t>БЕЛЫМИ ПАРАШЮТАМИ, РАЗНОСЯ</a:t>
            </a:r>
          </a:p>
          <a:p>
            <a:r>
              <a:rPr lang="ru-RU" sz="1600" i="1" dirty="0" smtClean="0">
                <a:solidFill>
                  <a:schemeClr val="bg1"/>
                </a:solidFill>
              </a:rPr>
              <a:t>СВОИ СЕМЕНА.</a:t>
            </a:r>
            <a:endParaRPr lang="ru-RU" sz="1600" i="1" dirty="0">
              <a:solidFill>
                <a:schemeClr val="bg1"/>
              </a:solidFill>
            </a:endParaRPr>
          </a:p>
        </p:txBody>
      </p:sp>
      <p:pic>
        <p:nvPicPr>
          <p:cNvPr id="8" name="Picture 5" descr="C:\Users\Пользователь\Pictures\2010-01-26 мои документы\Орнаменты\tcvet1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036479" y="-1393065"/>
            <a:ext cx="1071570" cy="4286280"/>
          </a:xfrm>
          <a:prstGeom prst="rect">
            <a:avLst/>
          </a:prstGeom>
          <a:noFill/>
        </p:spPr>
      </p:pic>
      <p:pic>
        <p:nvPicPr>
          <p:cNvPr id="9" name="Picture 5" descr="C:\Users\Пользователь\Pictures\2010-01-26 мои документы\Орнаменты\tcvet1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8000992" y="2143116"/>
            <a:ext cx="1143008" cy="435771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Пользователь\Pictures\2010-01-26 мои документы\Орнаменты\dividers_1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6381750"/>
            <a:ext cx="3810000" cy="4762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85794"/>
            <a:ext cx="7772400" cy="785818"/>
          </a:xfrm>
        </p:spPr>
        <p:txBody>
          <a:bodyPr/>
          <a:lstStyle/>
          <a:p>
            <a:r>
              <a:rPr lang="ru-RU" dirty="0" smtClean="0"/>
              <a:t>            ОДУВАНЧИК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571612"/>
            <a:ext cx="8215370" cy="4857784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Где только его не встретишь! На пустырях, полянах, лугах, у обочин дорог, тротуаров и даже между шпалами на железнодорожном полотне. Перед ненастьем желтый цветок сжимает свои лепестки и опускает головку, чтобы не намокли тычинки. А белый складывает, как зонтик, свои пушинки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парашютики, словно знает, что дождь прибьет семена к земле и не даст им улететь.: Луг, где растет одуванчик, несколько раз в день меняет свою окраску, до 6 утра он зеленый, встало солнышко — пожелтел, после 3 часов дня снова зеленеет. Одуванчик — многолетнее травянистое растение семейства сложноцветных. Встречается почти повсеместно, кроме Арктики. Растет на полях, лугах, в садах, лесах, вдоль дорог, около жилья.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Лекарственным сырьем являются листья, корни, трава.  Одуванчик как лекарственное растение был известен еще в глубокой древности. Он широко применяется в народной медицине различных стран. Водный настой корней одуванчика вместе с листьями возбуждает аппетит, улучшает пищеварение, тонизирует организм, улучшает обмен веществ при кожных заболеваниях и служит как легкое слабительное и отхаркивающее средство. Все части растения обладают жаропонижающим, потогонным, желчегонным и противоглистным действием.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Считается, что прием внутрь настоя листьев снимает интоксикацию, вызванную укусами змей. Одуванчик обладает успокаивающим и легким снотворным действием. Привычка есть молодые, только что появившиеся листья одуванчика в виде салата пришла из Франции, где гурманы всегда ценили его неповторимый нежно-горький вкус. Вкус дикого одуванчика более интенсивный и горький. Горечь стимулирует производство желчи и устраняет нарушение ее оттока. 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худо было бы нам перенять любовь французов к салам из молодых и нежных листьев одуванчика. Кому не по нраву горчинка листьев одуванчика, рекомендуется вымочить их полчаса в подсоленной воде. Весной такой салат просто необходим.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Пользователь\Pictures\2010-01-26 мои документы\Орнаменты\dividers_1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57166"/>
            <a:ext cx="3810000" cy="476250"/>
          </a:xfrm>
          <a:prstGeom prst="rect">
            <a:avLst/>
          </a:prstGeom>
          <a:noFill/>
        </p:spPr>
      </p:pic>
      <p:pic>
        <p:nvPicPr>
          <p:cNvPr id="12292" name="Picture 4" descr="C:\Users\Пользователь\Pictures\2010-01-26 мои документы\Орнаменты\flover_003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1"/>
            <a:ext cx="1362075" cy="1785926"/>
          </a:xfrm>
          <a:prstGeom prst="rect">
            <a:avLst/>
          </a:prstGeom>
          <a:noFill/>
        </p:spPr>
      </p:pic>
      <p:pic>
        <p:nvPicPr>
          <p:cNvPr id="12293" name="Picture 5" descr="C:\Users\Пользователь\Pictures\2010-01-26 мои документы\Орнаменты\flover_003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42908" y="-142900"/>
            <a:ext cx="1362075" cy="192882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929198"/>
            <a:ext cx="1217659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3957638" cy="771508"/>
          </a:xfrm>
        </p:spPr>
        <p:txBody>
          <a:bodyPr/>
          <a:lstStyle/>
          <a:p>
            <a:r>
              <a:rPr lang="ru-RU" sz="6000" b="1" dirty="0" smtClean="0"/>
              <a:t>РОМАШКА</a:t>
            </a:r>
            <a:endParaRPr lang="ru-RU" sz="6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1676400"/>
            <a:ext cx="3786214" cy="4572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Я РОМАШКУ НА ЛУГУ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ОТЫСКАТЬ ВСЕГДА СМОГУ.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В БЕЛОМ ПЛАТЬИЦЕ ОНА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И НАРЯДНА, И СКРОМНА</a:t>
            </a:r>
            <a:r>
              <a:rPr lang="ru-RU" sz="1800" b="1" dirty="0" smtClean="0">
                <a:solidFill>
                  <a:srgbClr val="7030A0"/>
                </a:solidFill>
              </a:rPr>
              <a:t>.</a:t>
            </a:r>
            <a:endParaRPr lang="ru-RU" sz="1800" b="1" dirty="0">
              <a:solidFill>
                <a:srgbClr val="7030A0"/>
              </a:solidFill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571472" y="3357562"/>
            <a:ext cx="4143404" cy="2500330"/>
          </a:xfrm>
          <a:prstGeom prst="cloudCallout">
            <a:avLst>
              <a:gd name="adj1" fmla="val -43887"/>
              <a:gd name="adj2" fmla="val 63138"/>
            </a:avLst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00100" y="3857628"/>
            <a:ext cx="371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bg1"/>
                </a:solidFill>
              </a:rPr>
              <a:t>У РОМАШКИ ЖЕЛТАЯ СЕРЕДИНКА И БЕЛЫЕ ЛЕПЕСТКИ</a:t>
            </a:r>
          </a:p>
          <a:p>
            <a:r>
              <a:rPr lang="ru-RU" sz="1600" i="1" dirty="0" smtClean="0">
                <a:solidFill>
                  <a:schemeClr val="bg1"/>
                </a:solidFill>
              </a:rPr>
              <a:t>ОТВАРОМ РОМАШКИ ХОРОШО ПОЛОСКАТЬ ВОЛОСЫ: ОНИ СТАНОВЯТСЯ ПЫШНЫМИ И ШЕЛКОВИСТЫМИ.</a:t>
            </a:r>
            <a:endParaRPr lang="ru-RU" sz="1600" i="1" dirty="0">
              <a:solidFill>
                <a:schemeClr val="bg1"/>
              </a:solidFill>
            </a:endParaRPr>
          </a:p>
        </p:txBody>
      </p:sp>
      <p:pic>
        <p:nvPicPr>
          <p:cNvPr id="8" name="Picture 5" descr="C:\Users\Пользователь\Pictures\2010-01-26 мои документы\Орнаменты\tcvet1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976950" y="-1047784"/>
            <a:ext cx="833438" cy="3929090"/>
          </a:xfrm>
          <a:prstGeom prst="rect">
            <a:avLst/>
          </a:prstGeom>
          <a:noFill/>
        </p:spPr>
      </p:pic>
      <p:pic>
        <p:nvPicPr>
          <p:cNvPr id="9" name="Picture 5" descr="C:\Users\Пользователь\Pictures\2010-01-26 мои документы\Орнаменты\tcvet1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8282193" y="2734530"/>
            <a:ext cx="762000" cy="3837742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.ADMIN-4NBROULZZ\Desktop\деревья\Anthemis_nobili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132856"/>
            <a:ext cx="2754146" cy="3368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15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Пользователь\Pictures\2010-01-26 мои документы\Орнаменты\flover_003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0"/>
            <a:ext cx="1362075" cy="2009775"/>
          </a:xfrm>
          <a:prstGeom prst="rect">
            <a:avLst/>
          </a:prstGeom>
          <a:noFill/>
        </p:spPr>
      </p:pic>
      <p:pic>
        <p:nvPicPr>
          <p:cNvPr id="10245" name="Picture 5" descr="C:\Users\Пользователь\Pictures\2010-01-26 мои документы\Орнаменты\flover_003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71472" y="0"/>
            <a:ext cx="1362075" cy="20097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14290"/>
            <a:ext cx="7772400" cy="1285884"/>
          </a:xfrm>
        </p:spPr>
        <p:txBody>
          <a:bodyPr/>
          <a:lstStyle/>
          <a:p>
            <a:r>
              <a:rPr lang="ru-RU" dirty="0" smtClean="0"/>
              <a:t>              РОМАШКА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428736"/>
            <a:ext cx="7899300" cy="507209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Ромашка аптечная (ромашка лекарственная) — это однолетнее травянистое растение из семейства сложноцветных, до 45 см высотой и сильно ветвистыми в верхней части одиночными прямостоящими стеблями. Листья очередные, сидячие, дважды или трижды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перисторассеченные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узкие линейные дольки. Цветки ромашки собраны в корзинку, окруженную обверткой. Корзинки с белыми 20 язычковыми и со средними очень мелкими трубчатыми цветками, на длинных ножках, сидят поодиночке на концах ветвей. Цветоложе выпуклое, коническое, внутри полое. Цветет растение ромашка аптечная с мая по сентябрь. Имеет сильный ароматический запах. Ромашка аптечная (ромашка лекарственная) растет по залежам, огородам, окраинам полей и дорог, около населенных пунктов.</a:t>
            </a:r>
          </a:p>
          <a:p>
            <a:pPr algn="just">
              <a:spcBef>
                <a:spcPts val="0"/>
              </a:spcBef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медицине употребляют цветочные корзинки, которые собирают во время цветения растения, когда белые язычковые цветки расположены горизонтально.</a:t>
            </a:r>
          </a:p>
          <a:p>
            <a:pPr algn="just">
              <a:spcBef>
                <a:spcPts val="0"/>
              </a:spcBef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Сушат цветки ромашки на открытом воздухе в тени, или в хорошо проветриваемых помещениях, раскладывая их тонким слоем.</a:t>
            </a:r>
          </a:p>
          <a:p>
            <a:pPr algn="just">
              <a:spcBef>
                <a:spcPts val="0"/>
              </a:spcBef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Готовые цветки ромашки должны состоять из хорошо высушенных цветочных корзинок конической формы с остатком цветоноса не длиннее 3 см, имеют сильный запах, горьковато-пряный вкус с ощущением слизистости и жгучести. Краевые цветки белые, внутренние — желтые. 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Лекарственным сырьем ромашки являются соцветия (цветки) ромашки. Настой соцветий ромашки оказывает противовоспалительное, кровоостанавливающее, антисептическое, болеутоляющее, седативное, противосудорожное, потогонное и желчегонное действие. Эфирное масло ромашки обладает дезинфицирующим и потогонным действием, уменьшает образование газов, снимает боль, ослабляет воспалительные процессы, нормализует функцию пищеварительного канала, расширяет сосуды головного мозга, усиливает и учащает дыхание. В больших дозах эфирное масло вызывает головную боль и общую слабость.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Пользователь\Pictures\2010-01-26 мои документы\Орнаменты\dividers_1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85728"/>
            <a:ext cx="3810000" cy="476250"/>
          </a:xfrm>
          <a:prstGeom prst="rect">
            <a:avLst/>
          </a:prstGeom>
          <a:noFill/>
        </p:spPr>
      </p:pic>
      <p:pic>
        <p:nvPicPr>
          <p:cNvPr id="10243" name="Picture 3" descr="C:\Users\Пользователь\Pictures\2010-01-26 мои документы\Орнаменты\dividers_1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6357958"/>
            <a:ext cx="3810000" cy="50004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3243258" cy="985822"/>
          </a:xfrm>
        </p:spPr>
        <p:txBody>
          <a:bodyPr/>
          <a:lstStyle/>
          <a:p>
            <a:r>
              <a:rPr lang="ru-RU" sz="6000" b="1" dirty="0" smtClean="0"/>
              <a:t>СИНИЦА</a:t>
            </a:r>
            <a:endParaRPr lang="ru-RU" sz="6000" b="1" dirty="0"/>
          </a:p>
        </p:txBody>
      </p:sp>
      <p:sp>
        <p:nvSpPr>
          <p:cNvPr id="7" name="Текст 6"/>
          <p:cNvSpPr txBox="1">
            <a:spLocks noGrp="1"/>
          </p:cNvSpPr>
          <p:nvPr>
            <p:ph type="body" idx="2"/>
          </p:nvPr>
        </p:nvSpPr>
        <p:spPr>
          <a:xfrm>
            <a:off x="357158" y="1676400"/>
            <a:ext cx="550072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ПУСТЬ СНЕГ ВОКРУГ ИСКРИТСЯ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И ЗИМНИЙ ВЕТЕР ЗЛИТСЯ –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ПОЕТ НЕ УСТАВАЯ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СИНИЦА РАСПИСНАЯ.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4952" y="1714488"/>
            <a:ext cx="3108947" cy="373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43447"/>
            <a:ext cx="1500166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Выноска-облако 7"/>
          <p:cNvSpPr/>
          <p:nvPr/>
        </p:nvSpPr>
        <p:spPr>
          <a:xfrm>
            <a:off x="857224" y="3214686"/>
            <a:ext cx="4429156" cy="2571768"/>
          </a:xfrm>
          <a:prstGeom prst="cloudCallout">
            <a:avLst>
              <a:gd name="adj1" fmla="val -47654"/>
              <a:gd name="adj2" fmla="val 49798"/>
            </a:avLst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14414" y="3714752"/>
            <a:ext cx="407196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</a:rPr>
              <a:t>ЧАЩЕ ДРУГИХ ПТИЦ К НАМ НА КОРМУШКИ</a:t>
            </a:r>
          </a:p>
          <a:p>
            <a:r>
              <a:rPr lang="ru-RU" sz="1400" i="1" dirty="0" smtClean="0">
                <a:solidFill>
                  <a:schemeClr val="bg1"/>
                </a:solidFill>
              </a:rPr>
              <a:t>ПРИЛЕТАЛИ СИНИЧКИ. СНАЧАЛО ОНИ </a:t>
            </a:r>
          </a:p>
          <a:p>
            <a:r>
              <a:rPr lang="ru-RU" sz="1400" i="1" dirty="0" smtClean="0">
                <a:solidFill>
                  <a:schemeClr val="bg1"/>
                </a:solidFill>
              </a:rPr>
              <a:t>ПОБАИВАЛИСЬ, А ПОТОМ ДО ТОГО ПРЕВЫКЛИ, ЧТО БРАЛИ КОРМ ПРЯМО ИЗ РУК. СИНИЦЫ – СОБСТВЕННИЦЫ: ОНИ ПРОГОНЯЛИ ОТ СВОИХ КОРМУШЕК </a:t>
            </a:r>
          </a:p>
          <a:p>
            <a:r>
              <a:rPr lang="ru-RU" sz="1400" i="1" dirty="0" smtClean="0">
                <a:solidFill>
                  <a:schemeClr val="bg1"/>
                </a:solidFill>
              </a:rPr>
              <a:t>       ДРУГИХ ПТИЦ</a:t>
            </a:r>
            <a:endParaRPr lang="ru-RU" sz="1400" i="1" dirty="0">
              <a:solidFill>
                <a:schemeClr val="bg1"/>
              </a:solidFill>
            </a:endParaRPr>
          </a:p>
        </p:txBody>
      </p:sp>
      <p:pic>
        <p:nvPicPr>
          <p:cNvPr id="9" name="Picture 5" descr="C:\Users\Пользователь\Pictures\2010-01-26 мои документы\Орнаменты\tcvet1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834074" y="-1119222"/>
            <a:ext cx="904876" cy="4143404"/>
          </a:xfrm>
          <a:prstGeom prst="rect">
            <a:avLst/>
          </a:prstGeom>
          <a:noFill/>
        </p:spPr>
      </p:pic>
      <p:pic>
        <p:nvPicPr>
          <p:cNvPr id="10" name="Picture 5" descr="C:\Users\Пользователь\Pictures\2010-01-26 мои документы\Орнаменты\tcvet1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8001024" y="2500306"/>
            <a:ext cx="976314" cy="400052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71480"/>
            <a:ext cx="7772400" cy="1071570"/>
          </a:xfrm>
        </p:spPr>
        <p:txBody>
          <a:bodyPr/>
          <a:lstStyle/>
          <a:p>
            <a:r>
              <a:rPr lang="ru-RU" dirty="0" smtClean="0"/>
              <a:t>                СИНИЦА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714488"/>
            <a:ext cx="8185052" cy="4929222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Синицы приносят, пожалуй, самую большую пользу нашим садам. Свое название синицы получили за любимое "синь-синь" или "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цинь-цинь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", хотя некоторые синицы еще неплохо поют. Они не улетают на зиму. Но летом их мало видно - они предпочитают для гнездовья спокойные места - леса, парки, стараются не привлекать внимания, а зимой голод приводит их ближе к людям. Зимой они кочуют небольшими стайками и выводками по садам и паркам, иногда вместе с другими птицами. Синицы перескакивают с ветки на ветку, как настоящие акробаты повисают вниз головой, заглядывают в каждую щелку, ищут зимующих насекомых, не отказываются и от семян растений. Если найдут семечко, то быстро отлетают в сторону и, прижав его лапкой к ветке, извлекают острым клювом ядрышко. Уронив скользкое семечко на землю, слетают за ним на землю   и смешно ищут его, приподнимая опавшие листочки.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Зимой синицам приходится тяжело, особенно трудно им добывать корм, когда все покрыто снегом. Большинство синиц, почти девять из десяти, гибнет зимой от голода. Если подкормить синиц в такие дни семечками, кусочками несоленого сала, продетыми на веревочку, то они смогут пережить зиму и отблагодарить вас, избавив ваш сад от вредителей безо всяких ядов.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Гнездятся синицы в дуплах старых деревьев и поэтому очень благодарны за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синичники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сделанные для них (смотрите раздел "домики для обитателей сада").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Самочки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кладут много яиц - от 6 до 14, иногда больше. Яички у синиц белые с ржаво-красными пятнышками и крапинками. Обычно самец и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самочка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высиживают их попеременно. Нередко синицы выводят птенцов по два раза в лето. Осенью, когда птенцы подрастут, синицы оставляют места своих гнездований и начинают вести кочевую жизнь, собираясь в стайки.                                             </a:t>
            </a:r>
          </a:p>
          <a:p>
            <a:r>
              <a:rPr lang="ru-RU" sz="1400" dirty="0" smtClean="0"/>
              <a:t> 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Пользователь\Pictures\2010-01-26 мои документы\Орнаменты\dividers_1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500042"/>
            <a:ext cx="3810000" cy="476250"/>
          </a:xfrm>
          <a:prstGeom prst="rect">
            <a:avLst/>
          </a:prstGeom>
          <a:noFill/>
        </p:spPr>
      </p:pic>
      <p:pic>
        <p:nvPicPr>
          <p:cNvPr id="9219" name="Picture 3" descr="C:\Users\Пользователь\Pictures\2010-01-26 мои документы\Орнаменты\dividers_1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6215082"/>
            <a:ext cx="3810000" cy="476250"/>
          </a:xfrm>
          <a:prstGeom prst="rect">
            <a:avLst/>
          </a:prstGeom>
          <a:noFill/>
        </p:spPr>
      </p:pic>
      <p:pic>
        <p:nvPicPr>
          <p:cNvPr id="9220" name="Picture 4" descr="C:\Users\Пользователь\Pictures\2010-01-26 мои документы\Орнаменты\flover_003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0"/>
            <a:ext cx="1362075" cy="2009775"/>
          </a:xfrm>
          <a:prstGeom prst="rect">
            <a:avLst/>
          </a:prstGeom>
          <a:noFill/>
        </p:spPr>
      </p:pic>
      <p:pic>
        <p:nvPicPr>
          <p:cNvPr id="9221" name="Picture 5" descr="C:\Users\Пользователь\Pictures\2010-01-26 мои документы\Орнаменты\flover_003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57158" y="0"/>
            <a:ext cx="1362075" cy="200977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484784"/>
            <a:ext cx="414340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3814762" cy="914384"/>
          </a:xfrm>
        </p:spPr>
        <p:txBody>
          <a:bodyPr/>
          <a:lstStyle/>
          <a:p>
            <a:r>
              <a:rPr lang="ru-RU" sz="6000" b="1" dirty="0" smtClean="0"/>
              <a:t>ВОРОБЕЙ</a:t>
            </a:r>
            <a:endParaRPr lang="ru-RU" sz="6000" b="1" dirty="0"/>
          </a:p>
        </p:txBody>
      </p:sp>
      <p:sp>
        <p:nvSpPr>
          <p:cNvPr id="6" name="Текст 5"/>
          <p:cNvSpPr txBox="1">
            <a:spLocks noGrp="1"/>
          </p:cNvSpPr>
          <p:nvPr>
            <p:ph type="body" idx="2"/>
          </p:nvPr>
        </p:nvSpPr>
        <p:spPr>
          <a:xfrm>
            <a:off x="285720" y="1676400"/>
            <a:ext cx="66437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ЧУТЬ ЖИВОЙ. НЕ   ДЫШЕТ   ДАЖЕ.  ЗАМЕРЗАЕТ СОВСЕМ ВОРОБЕЙ.  КАК ЗАМЕТИТ ПОДВОДУ  С  ПОКЛАЖЕЙ, ИЗ-ПОД 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 КРЫШИ БРОСАЕТСЯ К   НЕЙ!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И ДРОЖИТ ОН НАД ЗЕРНЫШКОМ, БЕДНЫЙ,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И ЛЕТИТ К ЧЕРДАКУ СВОЕМУ.  А ГЛЯДИ, 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НЕ СТАНОВИТСЯ  ВРЕДНЫМ ОТ ТОГО, 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ЧТО ТАК ТРУДНО ЕМУ.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64291"/>
            <a:ext cx="1285852" cy="189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Выноска-облако 6"/>
          <p:cNvSpPr/>
          <p:nvPr/>
        </p:nvSpPr>
        <p:spPr>
          <a:xfrm>
            <a:off x="928662" y="3643314"/>
            <a:ext cx="3857652" cy="2214578"/>
          </a:xfrm>
          <a:prstGeom prst="cloudCallout">
            <a:avLst>
              <a:gd name="adj1" fmla="val -47323"/>
              <a:gd name="adj2" fmla="val 56815"/>
            </a:avLst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14414" y="4000504"/>
            <a:ext cx="364333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</a:rPr>
              <a:t>    ВОРОБЕЙ ОЧЕНЬ ШУСТРЫЙ, ЕГО МОЖНО ВСТРЕТИТЬ ВЕЗДЕ И ЕСТ ОН</a:t>
            </a:r>
          </a:p>
          <a:p>
            <a:r>
              <a:rPr lang="ru-RU" sz="1400" i="1" dirty="0" smtClean="0">
                <a:solidFill>
                  <a:schemeClr val="bg1"/>
                </a:solidFill>
              </a:rPr>
              <a:t>           ВСЕ.  ЧТО</a:t>
            </a:r>
          </a:p>
          <a:p>
            <a:r>
              <a:rPr lang="ru-RU" sz="1400" i="1" dirty="0" smtClean="0">
                <a:solidFill>
                  <a:schemeClr val="bg1"/>
                </a:solidFill>
              </a:rPr>
              <a:t>ЕМУ ПРЕДЛОЖАТ, СОВСЕМ НЕ </a:t>
            </a:r>
          </a:p>
          <a:p>
            <a:r>
              <a:rPr lang="ru-RU" sz="1400" i="1" dirty="0" smtClean="0">
                <a:solidFill>
                  <a:schemeClr val="bg1"/>
                </a:solidFill>
              </a:rPr>
              <a:t>             ПЕРЕБЕРАЕТ.</a:t>
            </a:r>
          </a:p>
          <a:p>
            <a:r>
              <a:rPr lang="ru-RU" sz="1400" i="1" dirty="0" smtClean="0">
                <a:solidFill>
                  <a:schemeClr val="bg1"/>
                </a:solidFill>
              </a:rPr>
              <a:t>ЛЕТОМ ОН ОЧЕНЬ СМЕШНО </a:t>
            </a:r>
          </a:p>
          <a:p>
            <a:r>
              <a:rPr lang="ru-RU" sz="1400" i="1" dirty="0" smtClean="0">
                <a:solidFill>
                  <a:schemeClr val="bg1"/>
                </a:solidFill>
              </a:rPr>
              <a:t>      КУПАЕТСЯ В  ПЫЛИ </a:t>
            </a:r>
            <a:endParaRPr lang="ru-RU" sz="1400" i="1" dirty="0">
              <a:solidFill>
                <a:schemeClr val="bg1"/>
              </a:solidFill>
            </a:endParaRPr>
          </a:p>
        </p:txBody>
      </p:sp>
      <p:pic>
        <p:nvPicPr>
          <p:cNvPr id="9" name="Picture 5" descr="C:\Users\Пользователь\Pictures\2010-01-26 мои документы\Орнаменты\tcvet1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643570" y="-1143032"/>
            <a:ext cx="928694" cy="4071966"/>
          </a:xfrm>
          <a:prstGeom prst="rect">
            <a:avLst/>
          </a:prstGeom>
          <a:noFill/>
        </p:spPr>
      </p:pic>
      <p:pic>
        <p:nvPicPr>
          <p:cNvPr id="10" name="Picture 5" descr="C:\Users\Пользователь\Pictures\2010-01-26 мои документы\Орнаменты\tcvet1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8143900" y="3071810"/>
            <a:ext cx="857256" cy="364333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85794"/>
            <a:ext cx="7772400" cy="857256"/>
          </a:xfrm>
        </p:spPr>
        <p:txBody>
          <a:bodyPr/>
          <a:lstStyle/>
          <a:p>
            <a:r>
              <a:rPr lang="ru-RU" dirty="0" smtClean="0"/>
              <a:t>               ВОРОБЕЙ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143116"/>
            <a:ext cx="7772400" cy="4357718"/>
          </a:xfrm>
        </p:spPr>
        <p:txBody>
          <a:bodyPr>
            <a:noAutofit/>
          </a:bodyPr>
          <a:lstStyle/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Знаете ли вы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что из-за особенностей строения глаз, воробьи видят мир в розовом свете, а в шее воробья в два раза больше позвонков, чем у жирафа; </a:t>
            </a:r>
          </a:p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Знаете ли вы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что воробей назван так давным-давно за то, что стаи полевых воробьев, могли опустошать огромные поля. Люди, разгоняя стаи этих маленьких птичек, кричали: "Вора бей!" Так и остались они воробьями, хотя давно уже ничего не опустошают. 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Воробей - птица оседлая, хотя полевые воробьи иногда улетают гнездиться в поля, мелколесье, где более спокойно, но к зиме они возвращаются кормиться к человеку. Вьют гнезда воробьи рано весной. Домовый воробей предпочитает щели в отставшей обивке домов, скворечники, дупла и другие места недоступные кошке - их главному врагу. Полевой воробей чаще всего использует дупла и скворечники. В апреле самочка делает первую кладку красновато белых в пятнышках и точках яичек. Высиживают попеременно и самочка и самец. В конце апреля уже вылупляются птенчики. Воробьи выкармливают птенцов исключительно насекомыми и сами кормятся той же пищей в это время. Молодых слетков воробьи кормят еще 8-10 дней, а затем приступают ко второму выводку. За вторым выводком следует третий. Будучи пойманными, взрослые воробьи трудно переносят неволю, но молодые птенчики, взятые из гнезда, когда у них над ушами еще торчит пушок, приручаются очень легко и сильно привязываются к своему хозяину.</a:t>
            </a:r>
          </a:p>
        </p:txBody>
      </p:sp>
      <p:pic>
        <p:nvPicPr>
          <p:cNvPr id="8194" name="Picture 2" descr="C:\Users\Пользователь\Pictures\2010-01-26 мои документы\Орнаменты\dividers_1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428604"/>
            <a:ext cx="3810000" cy="571504"/>
          </a:xfrm>
          <a:prstGeom prst="rect">
            <a:avLst/>
          </a:prstGeom>
          <a:noFill/>
        </p:spPr>
      </p:pic>
      <p:pic>
        <p:nvPicPr>
          <p:cNvPr id="8195" name="Picture 3" descr="C:\Users\Пользователь\Pictures\2010-01-26 мои документы\Орнаменты\dividers_1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6215082"/>
            <a:ext cx="3810000" cy="476250"/>
          </a:xfrm>
          <a:prstGeom prst="rect">
            <a:avLst/>
          </a:prstGeom>
          <a:noFill/>
        </p:spPr>
      </p:pic>
      <p:pic>
        <p:nvPicPr>
          <p:cNvPr id="8196" name="Picture 4" descr="C:\Users\Пользователь\Pictures\2010-01-26 мои документы\Орнаменты\flover_003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0"/>
            <a:ext cx="1362075" cy="2009775"/>
          </a:xfrm>
          <a:prstGeom prst="rect">
            <a:avLst/>
          </a:prstGeom>
          <a:noFill/>
        </p:spPr>
      </p:pic>
      <p:pic>
        <p:nvPicPr>
          <p:cNvPr id="8197" name="Picture 5" descr="C:\Users\Пользователь\Pictures\2010-01-26 мои документы\Орнаменты\flover_003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71472" y="0"/>
            <a:ext cx="1362075" cy="200977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43513"/>
            <a:ext cx="130891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85728"/>
            <a:ext cx="3814762" cy="1071570"/>
          </a:xfrm>
        </p:spPr>
        <p:txBody>
          <a:bodyPr/>
          <a:lstStyle/>
          <a:p>
            <a:r>
              <a:rPr lang="ru-RU" sz="6600" b="1" dirty="0" smtClean="0"/>
              <a:t>ДЯТЕЛ</a:t>
            </a:r>
            <a:endParaRPr lang="ru-RU" sz="6600" b="1" dirty="0"/>
          </a:p>
        </p:txBody>
      </p:sp>
      <p:sp>
        <p:nvSpPr>
          <p:cNvPr id="6" name="Текст 5"/>
          <p:cNvSpPr txBox="1">
            <a:spLocks noGrp="1"/>
          </p:cNvSpPr>
          <p:nvPr>
            <p:ph type="body" idx="2"/>
          </p:nvPr>
        </p:nvSpPr>
        <p:spPr>
          <a:xfrm>
            <a:off x="357158" y="1676400"/>
            <a:ext cx="51435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000" b="1" dirty="0" smtClean="0">
                <a:solidFill>
                  <a:srgbClr val="7030A0"/>
                </a:solidFill>
              </a:rPr>
              <a:t>ДЯТЕЛ – ВРАЧ ЛЕСНОГО ЦАРСТВА,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7030A0"/>
                </a:solidFill>
              </a:rPr>
              <a:t>ДЯТЕЛ ЛЕЧИТ БЕЗ ЛЕКАРСТВА.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7030A0"/>
                </a:solidFill>
              </a:rPr>
              <a:t>ЛЕЧИТ ЛИПЫ, КЛЕНЫ, ЕЛИ,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7030A0"/>
                </a:solidFill>
              </a:rPr>
              <a:t>ЧТОБ РОСЛИ И НЕ БОЛЕЛИ.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714348" y="3214686"/>
            <a:ext cx="4929222" cy="2786082"/>
          </a:xfrm>
          <a:prstGeom prst="cloudCallout">
            <a:avLst>
              <a:gd name="adj1" fmla="val -47980"/>
              <a:gd name="adj2" fmla="val 60104"/>
            </a:avLst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85852" y="3786190"/>
            <a:ext cx="41434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</a:rPr>
              <a:t>ДЯТЕЛ  С ДЛИННЫМ, КРЕПКИМ КЛЮВОМ, КОТОРЫМ</a:t>
            </a:r>
          </a:p>
          <a:p>
            <a:r>
              <a:rPr lang="ru-RU" sz="1400" i="1" dirty="0" smtClean="0">
                <a:solidFill>
                  <a:schemeClr val="bg1"/>
                </a:solidFill>
              </a:rPr>
              <a:t>ОН  СТУЧИТ ПО СТВОЛУ ДЕРЕВА И ДОСТАЕТ РАЗНЫХ</a:t>
            </a:r>
          </a:p>
          <a:p>
            <a:r>
              <a:rPr lang="ru-RU" sz="1400" i="1" dirty="0" smtClean="0">
                <a:solidFill>
                  <a:schemeClr val="bg1"/>
                </a:solidFill>
              </a:rPr>
              <a:t>ЖУЧКОВ И НАСЕКОМЫХ.  КОГДА ДЯТЕЛ СИДИТ НА СТВОЛЕ ОН СВОИМ ХЪВОСТОМ ОПИРАЕТСЯ , ЧТОБЫ НЕ УПАСТЬ. А НА ГОЛОВЕ У НЕГО КРАСНАЯ ШАПОЧКА.</a:t>
            </a:r>
            <a:endParaRPr lang="ru-RU" sz="1400" i="1" dirty="0">
              <a:solidFill>
                <a:schemeClr val="bg1"/>
              </a:solidFill>
            </a:endParaRPr>
          </a:p>
        </p:txBody>
      </p:sp>
      <p:pic>
        <p:nvPicPr>
          <p:cNvPr id="9" name="Picture 5" descr="C:\Users\Пользователь\Pictures\2010-01-26 мои документы\Орнаменты\tcvet1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214942" y="-1143032"/>
            <a:ext cx="928694" cy="3929090"/>
          </a:xfrm>
          <a:prstGeom prst="rect">
            <a:avLst/>
          </a:prstGeom>
          <a:noFill/>
        </p:spPr>
      </p:pic>
      <p:pic>
        <p:nvPicPr>
          <p:cNvPr id="10" name="Picture 5" descr="C:\Users\Пользователь\Pictures\2010-01-26 мои документы\Орнаменты\tcvet1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7858148" y="2500306"/>
            <a:ext cx="1071570" cy="4143404"/>
          </a:xfrm>
          <a:prstGeom prst="rect">
            <a:avLst/>
          </a:prstGeom>
          <a:noFill/>
        </p:spPr>
      </p:pic>
      <p:pic>
        <p:nvPicPr>
          <p:cNvPr id="5" name="Picture 33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5429256" y="1500174"/>
            <a:ext cx="2500330" cy="435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лако 5"/>
          <p:cNvSpPr/>
          <p:nvPr/>
        </p:nvSpPr>
        <p:spPr>
          <a:xfrm>
            <a:off x="0" y="0"/>
            <a:ext cx="7143768" cy="3714752"/>
          </a:xfrm>
          <a:prstGeom prst="cloud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714348" y="357166"/>
            <a:ext cx="6072230" cy="306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ЦЕЛИ, ПОБУДИВШИЕ СОЗДАТЬ НАШУ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КРАСНУЮ КНИГУ: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·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воспитывать </a:t>
            </a: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 детях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любовь к родному краю;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·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воспитывать бережное отношение к природе;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·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повторить и расширить знания детей о животном  мире нашего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района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·   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познакомить детей с историей создания Красной</a:t>
            </a: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книги Кубани;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·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раскрыть основные причины сокращения</a:t>
            </a: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численности растений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животных, какие мы можем принять</a:t>
            </a: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меры, необходимые для их охраны;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·</a:t>
            </a:r>
            <a:r>
              <a:rPr lang="ru-RU" sz="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развивать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творческие способности детей,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любознательность, познавательный интерес к изучению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природы родного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района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4071934" y="3286124"/>
            <a:ext cx="4786346" cy="3357586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29124" y="3643314"/>
            <a:ext cx="4143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В НАШЕЙ КРАСНОЙ КНИГЕ </a:t>
            </a:r>
            <a:r>
              <a:rPr lang="ru-RU" sz="2800" b="1" dirty="0" smtClean="0">
                <a:solidFill>
                  <a:srgbClr val="FF0000"/>
                </a:solidFill>
              </a:rPr>
              <a:t>4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                 РАЗДЕЛА: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                                 1. ДЕРЕВЬЯ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                                 2. РАСТЕНИЯ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                                 3. ПТИЦЫ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                                 4. НАСЕКОМЫЕ</a:t>
            </a:r>
          </a:p>
          <a:p>
            <a:r>
              <a:rPr lang="ru-RU" sz="1400" b="1" i="1" dirty="0" smtClean="0">
                <a:solidFill>
                  <a:schemeClr val="bg1"/>
                </a:solidFill>
              </a:rPr>
              <a:t>В КНИГУ ВНЕСЕНЫ ТЕ ОБЪЕКТЫ, КОТОРЫЕ ДОСТУПНЫ НАБЛЮДЕНИЮ ДЕТЕЙ НА ТЕРРИТОРИИ НАШЕГО ДЕТСКОГО САДА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571472" y="3786190"/>
            <a:ext cx="421484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28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Перед природой мы в долгу,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славен будет пусть твой век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Травой душистой на лугу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трелью птиц весёлой, звонкой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шумным плеском родника,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гроздьями рябины тонкой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синим глазом василька,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свежим ароматом трав,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рощи шумом, и дубрав!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3643314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</a:rPr>
              <a:t>Опомнись, вздрогни человек</a:t>
            </a:r>
            <a:r>
              <a:rPr lang="ru-RU" sz="1100" i="1" dirty="0" smtClean="0">
                <a:solidFill>
                  <a:srgbClr val="7030A0"/>
                </a:solidFill>
              </a:rPr>
              <a:t>!</a:t>
            </a:r>
            <a:endParaRPr lang="ru-RU" sz="1100" i="1" dirty="0">
              <a:solidFill>
                <a:srgbClr val="7030A0"/>
              </a:solidFill>
            </a:endParaRPr>
          </a:p>
        </p:txBody>
      </p:sp>
      <p:pic>
        <p:nvPicPr>
          <p:cNvPr id="51203" name="Picture 3" descr="C:\Users\Пользователь\Pictures\2010-01-26 мои документы\Орнаменты\tcvet1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0"/>
            <a:ext cx="1143008" cy="3786190"/>
          </a:xfrm>
          <a:prstGeom prst="rect">
            <a:avLst/>
          </a:prstGeom>
          <a:noFill/>
        </p:spPr>
      </p:pic>
      <p:pic>
        <p:nvPicPr>
          <p:cNvPr id="51204" name="Picture 4" descr="C:\Users\Пользователь\Pictures\2010-01-26 мои документы\Орнаменты\tcvet1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2047860" y="4405298"/>
            <a:ext cx="762000" cy="4143404"/>
          </a:xfrm>
          <a:prstGeom prst="rect">
            <a:avLst/>
          </a:prstGeom>
          <a:noFill/>
        </p:spPr>
      </p:pic>
      <p:pic>
        <p:nvPicPr>
          <p:cNvPr id="51205" name="Picture 5" descr="C:\Users\Пользователь\Pictures\2010-01-26 мои документы\Орнаменты\tcvet1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00372"/>
            <a:ext cx="762000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71480"/>
            <a:ext cx="7772400" cy="1143008"/>
          </a:xfrm>
        </p:spPr>
        <p:txBody>
          <a:bodyPr/>
          <a:lstStyle/>
          <a:p>
            <a:r>
              <a:rPr lang="ru-RU" dirty="0" smtClean="0"/>
              <a:t>                  ДЯТЛЫ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857364"/>
            <a:ext cx="7772400" cy="4714908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ЭТИ ПТИЦЫ ПРИНОСЯТ НЕМАЛО ПОЛЬЗЫ И ЛЕСУ, И ЕГО ОБИТАТЕЛЯМ. НЕДАРОМ ИХ НАЗЫВАЮТ «ЛЕСНЫМИ ДОКТОРАМИ». ЭТО ПРАВИЛЬНО: ОНИ ДЕЙСТВИТЕЛЬНО ЛЕЧАТ ЛЕС, ВЫПОЛНЯЮТ РАБОТУ, КОТОРУЮ НИКТО, КРОМЕ НИХ, СДЕЛАТЬ НЕ СМОЖЕТ. НИКТО НЕ СМОЖЕТ ЗАБРАТЬСЯ ВГЛУБЬ ДЕРЕВА И ДОСТАТЬ ОТТУДА ЖУКОВ-КОРОЕДОВ И ДРОВОСЕКОВ, УНИЧТОЖАЮЩИХ ДЕРЕВЬЯ ИЗНУТРИ, ПОТОМУ ЧТО НИ У КОГО, КРОМЕ ДЯТЛА, НЕТ ТАКИХ КРЕПКИХ НОГ, КОТОРЫМИ ОН ЦЕПЛЯЮТСЯ ЗА СТВОЛЫ, ТАКОГО ХВОСТА, КОТОРЫМ ОН УПИРАЮТСЯ ВО ВРЕМЯ РАБОТЫ, А ГЛАВНОЕ – НИ У КОГО НЕТ ТАКОГО ДЛИННОГО И КРЕПКОГО КЛЮВА-ДОЛОТА И ТАКОГО ДЛИННОГО, ЛИПКОГО, С ЗАЗУБРИНКАМИ ЯЗЫКА, КОТОРЫМ ОН ВЫТАСКИВАЮТ НАСЕКОМЫХ.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ТЕПЕРЬ О ДУПЛАХ. ВЫДОЛБИВ В СУХОМ (ИМЕННО СУХОМ, Т. К. ЗДОРОВЫЕ ОН НЕ ТРОГАЕТ) ДУПЛО, ДЯТЕЛ НЕДОЛГО ПОЛЬЗУЕТСЯ ИМ: ПТЕНЦЫ СКОРО ПОКИДАЮТ ГНЕЗДО, И ОНО УЖЕ ДЯТЛУ НЕ НУЖНО. ДЛЯ СЛЕДУЮЩЕГО ВЫВОДКА ДЯТЕЛ ПРИГОТОВИТ ДРУГОЕ ДУПЛО. СТАРОЕ ЖЕ ОЧЕНЬ ПРИГОДИТСЯ ПТИЦАМ-ДУПЛОГНЕЗДНИКАМ, А ТАК ЖЕ НЕКОТОРЫМ ВИДАМ ЗВЕРЬКОВ, ЮТЯЩИМСЯ НА ДЕРЕВЬЯХ.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ЗАПОМНИ: ВСЕ ДЯТЛЫ БОЛЬШИЕ ТРУДЯГИ И ПРИНОСЯТ БОЛЬШУЮ ПОЛЬЗУ.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Пользователь\Pictures\2010-01-26 мои документы\Орнаменты\dividers_1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28604"/>
            <a:ext cx="3810000" cy="476250"/>
          </a:xfrm>
          <a:prstGeom prst="rect">
            <a:avLst/>
          </a:prstGeom>
          <a:noFill/>
        </p:spPr>
      </p:pic>
      <p:pic>
        <p:nvPicPr>
          <p:cNvPr id="6147" name="Picture 3" descr="C:\Users\Пользователь\Pictures\2010-01-26 мои документы\Орнаменты\dividers_1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6381750"/>
            <a:ext cx="3810000" cy="476250"/>
          </a:xfrm>
          <a:prstGeom prst="rect">
            <a:avLst/>
          </a:prstGeom>
          <a:noFill/>
        </p:spPr>
      </p:pic>
      <p:pic>
        <p:nvPicPr>
          <p:cNvPr id="6148" name="Picture 4" descr="C:\Users\Пользователь\Pictures\2010-01-26 мои документы\Орнаменты\flover_003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0"/>
            <a:ext cx="1362075" cy="2009775"/>
          </a:xfrm>
          <a:prstGeom prst="rect">
            <a:avLst/>
          </a:prstGeom>
          <a:noFill/>
        </p:spPr>
      </p:pic>
      <p:pic>
        <p:nvPicPr>
          <p:cNvPr id="6149" name="Picture 5" descr="C:\Users\Пользователь\Pictures\2010-01-26 мои документы\Орнаменты\flover_003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71472" y="0"/>
            <a:ext cx="1362075" cy="200977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9198"/>
            <a:ext cx="1394490" cy="192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7166"/>
            <a:ext cx="4743456" cy="1071570"/>
          </a:xfrm>
        </p:spPr>
        <p:txBody>
          <a:bodyPr/>
          <a:lstStyle/>
          <a:p>
            <a:r>
              <a:rPr lang="ru-RU" sz="6600" b="1" dirty="0" smtClean="0"/>
              <a:t>МУРАВЕЙ</a:t>
            </a:r>
            <a:endParaRPr lang="ru-RU" sz="6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676400"/>
            <a:ext cx="4214842" cy="45720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7030A0"/>
                </a:solidFill>
              </a:rPr>
              <a:t>ДРУЖНО ТРУДИТСЯ НАРОД,</a:t>
            </a:r>
          </a:p>
          <a:p>
            <a:r>
              <a:rPr lang="ru-RU" sz="1800" b="1" dirty="0" smtClean="0">
                <a:solidFill>
                  <a:srgbClr val="7030A0"/>
                </a:solidFill>
              </a:rPr>
              <a:t>ВВЕРХ ПО ХОЛМИКУ ПОЛЗЕТ.</a:t>
            </a:r>
          </a:p>
          <a:p>
            <a:r>
              <a:rPr lang="ru-RU" sz="1800" b="1" dirty="0" smtClean="0">
                <a:solidFill>
                  <a:srgbClr val="7030A0"/>
                </a:solidFill>
              </a:rPr>
              <a:t>ЗДЕСЬ СТРОИТЕЛЬСТВО ИДЕТ</a:t>
            </a:r>
          </a:p>
          <a:p>
            <a:r>
              <a:rPr lang="ru-RU" sz="1800" b="1" dirty="0" smtClean="0">
                <a:solidFill>
                  <a:srgbClr val="7030A0"/>
                </a:solidFill>
              </a:rPr>
              <a:t>ДЕНЬ-ДЕНЬСКОЙ НАПРОЛЕТ.</a:t>
            </a:r>
          </a:p>
        </p:txBody>
      </p:sp>
      <p:pic>
        <p:nvPicPr>
          <p:cNvPr id="4098" name="Picture 2" descr="C:\Users\Public\Pictures\Sample Pictures\МУРАВЕЙ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500174"/>
            <a:ext cx="4143404" cy="4572032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714348" y="3286124"/>
            <a:ext cx="4071966" cy="2571768"/>
          </a:xfrm>
          <a:prstGeom prst="cloudCallout">
            <a:avLst>
              <a:gd name="adj1" fmla="val -44176"/>
              <a:gd name="adj2" fmla="val 58548"/>
            </a:avLst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71538" y="3714752"/>
            <a:ext cx="39290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</a:rPr>
              <a:t>МУРАВЕЙ САМОЕ ТРУДОЛЮБИВОЕ НАСЕКОМОЕ И САМОЕ ВЫНОСЛИВОЕ.</a:t>
            </a:r>
          </a:p>
          <a:p>
            <a:r>
              <a:rPr lang="ru-RU" sz="1400" i="1" dirty="0" smtClean="0">
                <a:solidFill>
                  <a:schemeClr val="bg1"/>
                </a:solidFill>
              </a:rPr>
              <a:t>ОН МОЖЕТ ПЕРЕНОСИТЬ ГРУЗ ТЯЖЕЛЕЕ СЕБЯ. ЖИВУТ МУРАВЬИ БОЛЬШИМИ СЕМЬЯМИ В МУРАВЕЙНИКАХ.  ОНИ ОЧИЩАЮТ ЛЕС ОТ МУСОРА. МОГУТ СИЛЬНО УЩИПНУТЬ, ПОЭТОМУ ИХ ЛУЧШЕ НЕ ТРОГАТЬ.</a:t>
            </a:r>
            <a:endParaRPr lang="ru-RU" sz="1400" i="1" dirty="0">
              <a:solidFill>
                <a:schemeClr val="bg1"/>
              </a:solidFill>
            </a:endParaRPr>
          </a:p>
        </p:txBody>
      </p:sp>
      <p:pic>
        <p:nvPicPr>
          <p:cNvPr id="8" name="Picture 5" descr="C:\Users\Пользователь\Pictures\2010-01-26 мои документы\Орнаменты\tcvet1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786446" y="-1428784"/>
            <a:ext cx="928694" cy="4357718"/>
          </a:xfrm>
          <a:prstGeom prst="rect">
            <a:avLst/>
          </a:prstGeom>
          <a:noFill/>
        </p:spPr>
      </p:pic>
      <p:pic>
        <p:nvPicPr>
          <p:cNvPr id="9" name="Picture 5" descr="C:\Users\Пользователь\Pictures\2010-01-26 мои документы\Орнаменты\tcvet1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8001024" y="2786058"/>
            <a:ext cx="976314" cy="392909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Пользователь\Pictures\2010-01-26 мои документы\Орнаменты\flover_003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00034" y="142852"/>
            <a:ext cx="1362075" cy="2009775"/>
          </a:xfrm>
          <a:prstGeom prst="rect">
            <a:avLst/>
          </a:prstGeom>
          <a:noFill/>
        </p:spPr>
      </p:pic>
      <p:pic>
        <p:nvPicPr>
          <p:cNvPr id="5124" name="Picture 4" descr="C:\Users\Пользователь\Pictures\2010-01-26 мои документы\Орнаменты\flover_003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214290"/>
            <a:ext cx="1362075" cy="20097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14356"/>
            <a:ext cx="7772400" cy="928694"/>
          </a:xfrm>
        </p:spPr>
        <p:txBody>
          <a:bodyPr/>
          <a:lstStyle/>
          <a:p>
            <a:r>
              <a:rPr lang="ru-RU" dirty="0" smtClean="0"/>
              <a:t>                МУРАВЬИ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928802"/>
            <a:ext cx="7772400" cy="435771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ПОЛЬЗА МУРАВЬЕВ ШИРОКО ИЗВЕСТНА ИЗДАВНА. ЕЩЕ ТЫСЯЧЕЛЕТИЯ НАЗАД ЛЮДИ ОЦЕНИЛИ ЭТИХ НАСЕКОМЫХ И СТАРАЛИСЬ ПЕРЕСЕЛИТЬ ИХ В СВОИ САДЫ. ДЕЛАЮТ ЭТО И СЕЙЧАС. И НЕ ЗРЯ: ИЗВЕСТНО, ЧТО ЗА ОДНО ЛЕТО ОДИН МУРАВЕЙНИК МОЖЕТ УНИЧТОЖИТЬ 10 МИЛЛИОНОВ ВРЕДНЫХ НАСЕКОМЫХ. </a:t>
            </a:r>
          </a:p>
          <a:p>
            <a:pPr algn="just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МУРАВЬИ НАХОДЯТ ДОРОГУ В СВОЙ МУРАВЕЙНИК ПО ЗАПАХУ, ТАК ЖЕ ПО ЗАПАХУ МУРАВЬИ ОТЛИЧАЮТ СВОИХ ОТ ЧУЖИХ. ЕСЛИ В МУРАВЕЙНИК ПОПАДЕТ ЧУЖАК, НА НЕГО ВСЕ НАБРАСЫВАЮТСЯ И РАСТЕРЗЫВАЮТ. ТАК МУРАВЬИ БЕРЕГУТ СВОИ ЛИЧИНКИ И КУКОЛОК, ПОХОЖИХ НА ЯИЧКИ, ИЗ КОТОРЫХ ПОТОМ ВЫВЕДУТСЯ МУРАВЬИ.</a:t>
            </a:r>
          </a:p>
          <a:p>
            <a:pPr algn="just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МУРАВЕЙНИКЕ ЦЕЛЫЙ ДЕНЬ КИПИТ ЖИЗНЬ, СПОРИТСЯ РАБОТА. СОТНИ МУРАВЬЕВ КОПАШАТСЯ В НЕМ, ОНИ КУДА-ТО СПЕШАТ, ВХОДЯТ И ВЫХОДЯТ, ПРИНОСЯТ СВОЮ ДОБЫЧУ, НЕРЕДКО 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 ТЯЖЕЛЕЕ СЕБЯ.</a:t>
            </a:r>
          </a:p>
          <a:p>
            <a:pPr algn="just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ЕЩЕ МУРАВЬИ ЛЕЧАТ ПТИЦ: ПОЛЗАЮТ ПО ТЕЛУ И СОБИРАЮТ НАСЕКОМЫХ-ПАРАЗИТОВ, ПРИЧИНЯЮЩИХ МНОГО ПРОБЛЕМ ПТИЦЕ.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Пользователь\Pictures\2010-01-26 мои документы\Орнаменты\dividers_1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6143644"/>
            <a:ext cx="3810000" cy="476250"/>
          </a:xfrm>
          <a:prstGeom prst="rect">
            <a:avLst/>
          </a:prstGeom>
          <a:noFill/>
        </p:spPr>
      </p:pic>
      <p:pic>
        <p:nvPicPr>
          <p:cNvPr id="5123" name="Picture 3" descr="C:\Users\Пользователь\Pictures\2010-01-26 мои документы\Орнаменты\dividers_1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28604"/>
            <a:ext cx="3810000" cy="47625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Pictures\Sample Pictures\БАБОЧКА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500174"/>
            <a:ext cx="3929090" cy="4857784"/>
          </a:xfrm>
          <a:prstGeom prst="rect">
            <a:avLst/>
          </a:prstGeom>
          <a:noFill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72073"/>
            <a:ext cx="1292892" cy="178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85728"/>
            <a:ext cx="4243390" cy="1000132"/>
          </a:xfrm>
        </p:spPr>
        <p:txBody>
          <a:bodyPr/>
          <a:lstStyle/>
          <a:p>
            <a:r>
              <a:rPr lang="ru-RU" sz="6600" b="1" dirty="0" smtClean="0"/>
              <a:t>БАБОЧКА</a:t>
            </a:r>
            <a:endParaRPr lang="ru-RU" sz="6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714488"/>
            <a:ext cx="5143536" cy="4572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СПАЛ ЦВЕТОК И ВДРУГ ПРОСНУЛСЯ –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БОЛЬШЕ СПАТЬ НЕ ЗАХОТЕЛ.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ШЕВЕЛЬНУЛСЯ, ПОТЯНУЛСЯ,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ВЗВИЛСЯ ВВЕРХ И ПОЛЕТЕЛ.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СОЛНЦЕ УТРОМ ЛИШЬ ПРОСНЕТСЯ,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БАБОЧКА КРУЖИТ И ВЬЕТСЯ.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928662" y="3929066"/>
            <a:ext cx="3571900" cy="1857388"/>
          </a:xfrm>
          <a:prstGeom prst="cloudCallout">
            <a:avLst>
              <a:gd name="adj1" fmla="val -48927"/>
              <a:gd name="adj2" fmla="val 54010"/>
            </a:avLst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85852" y="4357694"/>
            <a:ext cx="2857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</a:rPr>
              <a:t>БАБОЧКА – КРАСАВИЦА, ДЕТКАМ ОЧЕНЬ НРАВИТСЯ. ОНА ПОХОЖА НА ЦВЕТОК И ПИТАЕТСЯ НЕКТАРОМ</a:t>
            </a:r>
            <a:endParaRPr lang="ru-RU" sz="1400" i="1" dirty="0">
              <a:solidFill>
                <a:schemeClr val="bg1"/>
              </a:solidFill>
            </a:endParaRPr>
          </a:p>
        </p:txBody>
      </p:sp>
      <p:pic>
        <p:nvPicPr>
          <p:cNvPr id="8" name="Picture 5" descr="C:\Users\Пользователь\Pictures\2010-01-26 мои документы\Орнаменты\tcvet1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965041" y="-1250189"/>
            <a:ext cx="928694" cy="4000528"/>
          </a:xfrm>
          <a:prstGeom prst="rect">
            <a:avLst/>
          </a:prstGeom>
          <a:noFill/>
        </p:spPr>
      </p:pic>
      <p:pic>
        <p:nvPicPr>
          <p:cNvPr id="9" name="Picture 5" descr="C:\Users\Пользователь\Pictures\2010-01-26 мои документы\Орнаменты\tcvet1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8143900" y="2786058"/>
            <a:ext cx="1000100" cy="406292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28670"/>
            <a:ext cx="7772400" cy="928694"/>
          </a:xfrm>
        </p:spPr>
        <p:txBody>
          <a:bodyPr/>
          <a:lstStyle/>
          <a:p>
            <a:r>
              <a:rPr lang="ru-RU" dirty="0" smtClean="0"/>
              <a:t>               БАБОЧКИ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000240"/>
            <a:ext cx="7772400" cy="457203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БАБОЧКИ – ОЧЕНЬ КРАСИВЫЕ НАСЕКОМЫЕ, И ЧАСТО СТРАДАЮТ ИЗ-ЗА СВОЕЙ КРАСОТЫ: ЛЮДИ СТАРАЮТСЯ ВО ЧТОБЫ ТО НИ СТАЛО ПОЙМАТЬ БАБОЧКУ. А ПОЧЕМУ, ДЛЯ ЧЕГО НЕ ПОНЯТНО! КРАСОТУ НАДО БЕРЕЧЬ, А ВОТ У МНОГИХ ПОЧЕМУ-ТО ВОЗНИКАЕТ СОВЕРШЕННО ОБРАТНОЕ ЖЕЛАНИЕ!</a:t>
            </a:r>
          </a:p>
          <a:p>
            <a:pPr algn="just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ПУСТЬ ЖИВУТ БАБОЧКИ – ОНИ ВЕДЬ ПРОВЕЛИ НЕЛЕГКУЮ ЗИМУ: ПОЯВИВШИСЬ ИЗ КУКОЛКИ ВО ВТОРОЙ ПОЛОВИНЕ ЛЕТА, ОНИ ОСЕНЬЮ ЗАБИЛИСЬ В ТРЕЩИНЫ, ЩЕЛИ, ПОД КОРУ ДЕРЕВЬЕВ И ТАК ПЕРЕЗИМОВАЛИ. А ЕДВА ПРИГРЕЛО СОЛНЫШКО, ВЫЛЕТЕЛИ ИЗ СВОИХ ЗИМНИХ КВАРТИР. И ТЕПЕРЬ УКРАШАЮТ НАШИ ЛЕСА, САДЫ, ПАРКИ… ОСОБЕННО ХОРОШИ ОНИ РАННЕЙ ВЕСНОЙ, КОГДА ЕЩЕ МАЛО ЯРКИХ КРАСОК.</a:t>
            </a:r>
          </a:p>
          <a:p>
            <a:pPr algn="just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ВДРУГ ЦВЕТОК ЗАШЕВЕЛИЛСЯ,</a:t>
            </a:r>
          </a:p>
          <a:p>
            <a:pPr algn="just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ВСТРЕПЕНУЛСЯ, В ПУТЬ ПУСТИЛСЯ.</a:t>
            </a:r>
          </a:p>
          <a:p>
            <a:pPr algn="just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КРЫЛЬЯМИ ТО ВВЕРХ, ТО ВНИЗ.</a:t>
            </a:r>
          </a:p>
          <a:p>
            <a:pPr algn="just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НУ-КА, ЦВЕТИК, ПРИЗЕМЛИСЬ.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Пользователь\Pictures\2010-01-26 мои документы\Орнаменты\dividers_1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500042"/>
            <a:ext cx="3810000" cy="476250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Pictures\2010-01-26 мои документы\Орнаменты\dividers_1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6381750"/>
            <a:ext cx="3810000" cy="476250"/>
          </a:xfrm>
          <a:prstGeom prst="rect">
            <a:avLst/>
          </a:prstGeom>
          <a:noFill/>
        </p:spPr>
      </p:pic>
      <p:pic>
        <p:nvPicPr>
          <p:cNvPr id="3076" name="Picture 4" descr="C:\Users\Пользователь\Pictures\2010-01-26 мои документы\Орнаменты\flover_003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0"/>
            <a:ext cx="1362075" cy="2009775"/>
          </a:xfrm>
          <a:prstGeom prst="rect">
            <a:avLst/>
          </a:prstGeom>
          <a:noFill/>
        </p:spPr>
      </p:pic>
      <p:pic>
        <p:nvPicPr>
          <p:cNvPr id="3077" name="Picture 5" descr="C:\Users\Пользователь\Pictures\2010-01-26 мои документы\Орнаменты\flover_003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714348" y="0"/>
            <a:ext cx="1362075" cy="2009775"/>
          </a:xfrm>
          <a:prstGeom prst="rect">
            <a:avLst/>
          </a:prstGeom>
          <a:noFill/>
        </p:spPr>
      </p:pic>
      <p:pic>
        <p:nvPicPr>
          <p:cNvPr id="8" name="Picture 7" descr="C:\Users\Пользователь\Pictures\2010-01-26 мои документы\Орнаменты\butterfly_200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4786322"/>
            <a:ext cx="1881189" cy="183281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ublic\Pictures\Sample Pictures\СТРЕКОЗА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6921" y="1643050"/>
            <a:ext cx="4904169" cy="4500594"/>
          </a:xfrm>
          <a:prstGeom prst="rect">
            <a:avLst/>
          </a:prstGeom>
          <a:noFill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43512"/>
            <a:ext cx="1366825" cy="171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4457704" cy="914384"/>
          </a:xfrm>
        </p:spPr>
        <p:txBody>
          <a:bodyPr/>
          <a:lstStyle/>
          <a:p>
            <a:r>
              <a:rPr lang="ru-RU" sz="8000" b="1" dirty="0" smtClean="0"/>
              <a:t>стрекоза</a:t>
            </a:r>
            <a:endParaRPr lang="ru-RU" sz="8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676400"/>
            <a:ext cx="5429288" cy="4572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ГОЛУБАЯ СТРЕКОЗАЩУРИТ ХИТРЫЕ ГЛАЗА.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СТРЕКОЗА-РАЗБОЙНИЦА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ЗА ДОБЫЧЕЙ ГОНИТСЯ…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ПОСКОРЕЕ, МОШКИ, УНОСИТЕ НОЖКИ.</a:t>
            </a:r>
          </a:p>
          <a:p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785786" y="3500438"/>
            <a:ext cx="3857652" cy="2214578"/>
          </a:xfrm>
          <a:prstGeom prst="cloudCallout">
            <a:avLst>
              <a:gd name="adj1" fmla="val -45754"/>
              <a:gd name="adj2" fmla="val 60407"/>
            </a:avLst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14414" y="3786190"/>
            <a:ext cx="350046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</a:rPr>
              <a:t>СТРЕКОЗА ПОХОЖА НА ВЕРТОЛЕТ. У НЕЕ БОЛЬШИЕ ГЛАЗА, КАК ОЧКИ У ПИЛОТА. КОГДА ОНА ЛЕТИТ, ТО ОЧЕНЬ БЫСТРО МАШЕТ  КРЫЛЫШКАМИ И ИЗДАЕТ ЖУЖАЩИЙ ЗВУК. ЖИВЕТ ОНА</a:t>
            </a:r>
          </a:p>
          <a:p>
            <a:r>
              <a:rPr lang="ru-RU" sz="1400" i="1" dirty="0" smtClean="0">
                <a:solidFill>
                  <a:schemeClr val="bg1"/>
                </a:solidFill>
              </a:rPr>
              <a:t>ОКОЛО ВОДОЕМОВ.</a:t>
            </a:r>
            <a:endParaRPr lang="ru-RU" sz="1400" i="1" dirty="0">
              <a:solidFill>
                <a:schemeClr val="bg1"/>
              </a:solidFill>
            </a:endParaRPr>
          </a:p>
        </p:txBody>
      </p:sp>
      <p:pic>
        <p:nvPicPr>
          <p:cNvPr id="8" name="Picture 5" descr="C:\Users\Пользователь\Pictures\2010-01-26 мои документы\Орнаменты\tcvet1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119826" y="-1190660"/>
            <a:ext cx="976314" cy="4071966"/>
          </a:xfrm>
          <a:prstGeom prst="rect">
            <a:avLst/>
          </a:prstGeom>
          <a:noFill/>
        </p:spPr>
      </p:pic>
      <p:pic>
        <p:nvPicPr>
          <p:cNvPr id="9" name="Picture 5" descr="C:\Users\Пользователь\Pictures\2010-01-26 мои документы\Орнаменты\tcvet1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8215338" y="2857496"/>
            <a:ext cx="785818" cy="385765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071546"/>
            <a:ext cx="7772400" cy="1071570"/>
          </a:xfrm>
        </p:spPr>
        <p:txBody>
          <a:bodyPr/>
          <a:lstStyle/>
          <a:p>
            <a:r>
              <a:rPr lang="ru-RU" dirty="0" smtClean="0"/>
              <a:t>             </a:t>
            </a:r>
            <a:r>
              <a:rPr lang="ru-RU" sz="8000" dirty="0" smtClean="0"/>
              <a:t>стрекоза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357430"/>
            <a:ext cx="7772400" cy="407196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СТРЕКОЗА – ОДИН ИЗ САМЫХ БЫСТРЫХ ЛЕТУНОВ В МИРЕ, ОНА ОЧЕНЬ ПРОЖОРЛИВАЯ. НИ ОДНО ЖИВОТНОЕ НА ЗЕМЛЕ НЕ СЪЕДАЕТ СТОЛЬКО ПИЩИ, КАК СТРЕКОЗА. У НЕЕ УДИВИТЕЛЬНЫЕ ГЛАЗА, СОСТОЯЩИЕ ИЗ НЕСКОЛЬКИХ ТЫСЯЧ ИЛИ  ДЕСЯТКОВ ТЫСЯЧ ГЛАЗКОВ – ОММАТИДИЕВ, ПРИЧЕМ ГЛАЗКИ РАСПОЛОЖЕНЫЕ В ВЕРХНЕЙ ЧАСТИ ГЛАЗА, РАЗЛИЧАЮТ ТОЛЬКО ЧЕРНЫЕ И БЕЛЫЕ ТОНА, В НИЖНЕЙ – И ДРУГИЕ ЦВЕТА.</a:t>
            </a:r>
          </a:p>
          <a:p>
            <a:pPr algn="just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ЖЕ КАСАЕТСЯ БЫСТРОТЫ И МАНЕВРЕННОСТИ ПОЛЕТА, ТО ОН НЕОБХОДИМ СТРЕКОЗАМ ВО ВРЕМЯ ОХОТЫ. ОНА БУДЕТ ВЗМЫВАТЬ ВВЕРХ ИЛИ КРУТО ПАДАТЬ, ПОВОРАЧИВАТЬСЯ, НЕ СНИЖАЯ СКОРОСТИ, И ПЕТЛЯТЬ – И ВСЕ ЭТО ДЛЯ ТОГО, ЧТОБЫ ПОЙМАТЬ СВОЮ ДОБЫЧУ. И ВОТ ДОБЫЧА УЖЕ ОКАЗАЛАСЬ В ДЛИННЫХ, ВОЛОСАТЫХ, СЛОЖЕННЫХ ТАК, ЧТО НАПОМИНАЮТ САЧОК, НОГАХ СТРЕКОЗЫ. МЕЛКУЮ ДОБЫЧУ СТРЕКОЗА СЪЕДАЕТ ТУТ ЖЕ, НА ЛЕТУ, С ДОБЫЧЕЙ ПОКРУПНЕЕ ПРИСАЖИВАЕТСЯ НА ВЕТКУ БЛИЖАЙШЕГО КУСТАРНИКА.</a:t>
            </a:r>
          </a:p>
          <a:p>
            <a:pPr algn="just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ЕЕ СКОРОСТЬ ПОМОГАЕТ ЗАСЕЛЯТЬ НОВЫЕ, НЕ ОБЖИТЫЕ ИМИ ВОДОЕМЫ, НАХОДИТЬ ПОДХОДЯЩИЕ МЕСТО ДЛЯ ОХОТЫ ДАЛЕКО ОТ ВОДОЕМОВ И ВОВРЕМЯ (КОГДА НАСТУПАЕТ ПОРА ОТКЛАДЫВАТЬ ЯЙЦА) ВОЗВРАЩАТЬСЯ К ВОДЕ.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Pictures\2010-01-26 мои документы\Орнаменты\dividers_1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571480"/>
            <a:ext cx="3810000" cy="476250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Pictures\2010-01-26 мои документы\Орнаменты\dividers_1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6215082"/>
            <a:ext cx="3810000" cy="476250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Pictures\2010-01-26 мои документы\Орнаменты\flover_003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214290"/>
            <a:ext cx="1362075" cy="2009775"/>
          </a:xfrm>
          <a:prstGeom prst="rect">
            <a:avLst/>
          </a:prstGeom>
          <a:noFill/>
        </p:spPr>
      </p:pic>
      <p:pic>
        <p:nvPicPr>
          <p:cNvPr id="2053" name="Picture 5" descr="C:\Users\Пользователь\Pictures\2010-01-26 мои документы\Орнаменты\flover_003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71472" y="142852"/>
            <a:ext cx="1362075" cy="200977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636"/>
            <a:ext cx="1282407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4290"/>
            <a:ext cx="3100382" cy="1214446"/>
          </a:xfrm>
        </p:spPr>
        <p:txBody>
          <a:bodyPr/>
          <a:lstStyle/>
          <a:p>
            <a:r>
              <a:rPr lang="ru-RU" sz="7200" b="1" dirty="0" smtClean="0"/>
              <a:t>ПАУК</a:t>
            </a:r>
            <a:endParaRPr lang="ru-RU" sz="7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1676400"/>
            <a:ext cx="4214842" cy="45720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7030A0"/>
                </a:solidFill>
              </a:rPr>
              <a:t>НИТИ ШЕЛКОВЫ ПЛЕТЕТ,</a:t>
            </a:r>
          </a:p>
          <a:p>
            <a:r>
              <a:rPr lang="ru-RU" sz="1800" b="1" dirty="0" smtClean="0">
                <a:solidFill>
                  <a:srgbClr val="7030A0"/>
                </a:solidFill>
              </a:rPr>
              <a:t>В ТЕМНОМ УГОЛКЕ ЖИВЕТ.</a:t>
            </a:r>
          </a:p>
          <a:p>
            <a:r>
              <a:rPr lang="ru-RU" sz="1800" b="1" dirty="0" smtClean="0">
                <a:solidFill>
                  <a:srgbClr val="7030A0"/>
                </a:solidFill>
              </a:rPr>
              <a:t>НАСЕКОМЫХ СТЕРЕЖЕТ</a:t>
            </a:r>
          </a:p>
          <a:p>
            <a:r>
              <a:rPr lang="ru-RU" sz="1800" b="1" dirty="0" smtClean="0">
                <a:solidFill>
                  <a:srgbClr val="7030A0"/>
                </a:solidFill>
              </a:rPr>
              <a:t>ИХ К СЕБЕ НА УЖИН ЖДЕТ.</a:t>
            </a:r>
            <a:endParaRPr lang="ru-RU" sz="1800" b="1" dirty="0">
              <a:solidFill>
                <a:srgbClr val="7030A0"/>
              </a:solidFill>
            </a:endParaRPr>
          </a:p>
        </p:txBody>
      </p:sp>
      <p:pic>
        <p:nvPicPr>
          <p:cNvPr id="7" name="Picture 3" descr="паук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571612"/>
            <a:ext cx="428628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/>
          <p:cNvSpPr/>
          <p:nvPr/>
        </p:nvSpPr>
        <p:spPr>
          <a:xfrm>
            <a:off x="857224" y="3143248"/>
            <a:ext cx="4214842" cy="2643206"/>
          </a:xfrm>
          <a:prstGeom prst="cloudCallout">
            <a:avLst>
              <a:gd name="adj1" fmla="val -47954"/>
              <a:gd name="adj2" fmla="val 58469"/>
            </a:avLst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85852" y="3571876"/>
            <a:ext cx="37147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</a:rPr>
              <a:t>ПАУК ПЛЕТЕТ ПАУТИНУ, В КОТОРУЮ ПОПАДАЮТСЯ РАЗНЫЕ НАСЕКОМЫЕ НА УЖИН ПАУЧКУ. ЕСЛИ УВИДЕШЬ ПАУЧКА, СПУСКАЮЩЕГОСЯ НА ПАУТИНКИ, ТО ПОЛУЧИШЬ ХОРОШЕЕ ИЗВЕСТИЕ. У ПАУКОВ ВОСЕМЬ НОЖЕК И НЕТУ САПОЖЕК. </a:t>
            </a:r>
            <a:endParaRPr lang="ru-RU" sz="1400" i="1" dirty="0">
              <a:solidFill>
                <a:schemeClr val="bg1"/>
              </a:solidFill>
            </a:endParaRPr>
          </a:p>
        </p:txBody>
      </p:sp>
      <p:pic>
        <p:nvPicPr>
          <p:cNvPr id="9" name="Picture 5" descr="C:\Users\Пользователь\Pictures\2010-01-26 мои документы\Орнаменты\tcvet1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048256" y="-1262098"/>
            <a:ext cx="976314" cy="4214842"/>
          </a:xfrm>
          <a:prstGeom prst="rect">
            <a:avLst/>
          </a:prstGeom>
          <a:noFill/>
        </p:spPr>
      </p:pic>
      <p:pic>
        <p:nvPicPr>
          <p:cNvPr id="10" name="Picture 5" descr="C:\Users\Пользователь\Pictures\2010-01-26 мои документы\Орнаменты\tcvet1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8001024" y="2786058"/>
            <a:ext cx="928694" cy="392909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14356"/>
            <a:ext cx="7772400" cy="857256"/>
          </a:xfrm>
        </p:spPr>
        <p:txBody>
          <a:bodyPr/>
          <a:lstStyle/>
          <a:p>
            <a:r>
              <a:rPr lang="ru-RU" dirty="0" smtClean="0"/>
              <a:t>                   ПАУК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857364"/>
            <a:ext cx="7772400" cy="4500594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СЕЙЧАС В МИРЕ ИЗВЕСТНО НЕ МЕНЕЕ 20 ТЫСЯЧ ВИДОВ ЭТИХ ЖИВОТНЫХ. ПАУКИ ОТЛИЧАЮТСЯ ДРУГ ОТ ДРУГА И РАЗМЕРАМИ И ОКРАСКОЙ. ЕСТЬ МАЛЕНЬКИЕ, МЕНЕЕ МИЛЛИМЕТРА, ЕСТЬ И ГИГАНТЫ, ТУЛОВИЩЕ КОТОРЫХ ДОСТИГАЕТ 11 САНТИМЕТРОВ.</a:t>
            </a:r>
          </a:p>
          <a:p>
            <a:pPr algn="just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ПАУЧЬЯ ПАУТИНА ОЧЕНЬ НЕОБЫЧНА: ОНА В ДВА РАЗА ПРОЧНЕЕ СТАЛЬНОЙ НИТИ ТОГО ЖЕ ДИАМЕТРА, ГОРАЗДО ЭЛАСТИЧНЕЕ САМОЙ ЛУЧШЕЙ РЕЗИНЫ. И СТРОИТ ИЗ НЕЕ ПАУК СВОИ ЛОВЧИЕ СЕТИ ТОЖЕ ОЧЕНЬ НЕОБЫЧНО: ЭТО ОГРОМНЫЙ И КРОПОТЛИВЫЙ ТРУД. В СЕТЯХ ПАУЧКА ЗАПУТЫВАЮТСЯ РАЗНЫЕ ЛЕТАЮЩИЕ НАСЕКОМЫЕ, ТАКИЕ КАК МУХИ.</a:t>
            </a:r>
          </a:p>
          <a:p>
            <a:pPr algn="just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ЕЩЕ ЕСТЬ ПАУЧОК – ОСНОПС – ОН СПАСАЕТ КНИГИ, ТАК КАК ПИТАЕТСЯ ИСКЛЮЧИТЕЛЬНО КНИЖНЫМИ ВРЕДИТЕЛЯМИ.</a:t>
            </a:r>
          </a:p>
          <a:p>
            <a:pPr algn="just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ЖИВУТ ВОКРУГ НАС ПАУКИ – МЫ ИХ НЕ ВСЕГДА ВИДИМ ИЛИ ПРОСТО НЕ ЗАМЕЧАЕМ, НО ОНИ ЕСТЬ. И НАДО, ЧТОБЫ ОНИ ОСТАВАЛИСЬ. ВО МНОГОМ ЭТО ЗАВИСИТ ОТ НАС С ТОБОЙ!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Pictures\2010-01-26 мои документы\Орнаменты\dividers_1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14290"/>
            <a:ext cx="3810000" cy="476250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Pictures\2010-01-26 мои документы\Орнаменты\dividers_1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6215082"/>
            <a:ext cx="3810000" cy="476250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Pictures\2010-01-26 мои документы\Орнаменты\flover_003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0"/>
            <a:ext cx="1362075" cy="2009775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Pictures\2010-01-26 мои документы\Орнаменты\flover_003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57158" y="0"/>
            <a:ext cx="1362075" cy="200977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492896"/>
            <a:ext cx="352839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72074"/>
            <a:ext cx="1428728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4290"/>
            <a:ext cx="3671886" cy="1000132"/>
          </a:xfrm>
        </p:spPr>
        <p:txBody>
          <a:bodyPr/>
          <a:lstStyle/>
          <a:p>
            <a:r>
              <a:rPr lang="ru-RU" sz="6600" b="1" dirty="0" smtClean="0"/>
              <a:t>РЯБИНА</a:t>
            </a:r>
            <a:endParaRPr lang="ru-RU" sz="6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357298"/>
            <a:ext cx="4500594" cy="435771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ЕСТЬ В ЛЕСУ ЛОЖБИНА,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ТАМ РАСТЕТ РЯБИНА.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БУСЫ – ЯГОДЫ НА НЕЙ,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СЛОВНО РОССЫПИ ОГНЕЙ.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714348" y="3286124"/>
            <a:ext cx="4000528" cy="2143140"/>
          </a:xfrm>
          <a:prstGeom prst="cloudCallout">
            <a:avLst>
              <a:gd name="adj1" fmla="val -42261"/>
              <a:gd name="adj2" fmla="val 93931"/>
            </a:avLst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42976" y="3643315"/>
            <a:ext cx="3643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bg1"/>
                </a:solidFill>
              </a:rPr>
              <a:t>НА РЯБИНЕ РАСТУТ  ГРОЗДИ  ЯГОД</a:t>
            </a:r>
          </a:p>
          <a:p>
            <a:r>
              <a:rPr lang="ru-RU" sz="1600" i="1" dirty="0" smtClean="0">
                <a:solidFill>
                  <a:schemeClr val="bg1"/>
                </a:solidFill>
              </a:rPr>
              <a:t>НА ВКУС ОНИ ГОРЬКОВАТЫЕ,</a:t>
            </a:r>
          </a:p>
          <a:p>
            <a:r>
              <a:rPr lang="ru-RU" sz="1600" i="1" dirty="0" smtClean="0">
                <a:solidFill>
                  <a:schemeClr val="bg1"/>
                </a:solidFill>
              </a:rPr>
              <a:t>НО ЗАТО ИХ ОЧЕНЬ ЛЮБЯТ </a:t>
            </a:r>
          </a:p>
          <a:p>
            <a:r>
              <a:rPr lang="ru-RU" sz="1600" i="1" dirty="0" smtClean="0">
                <a:solidFill>
                  <a:schemeClr val="bg1"/>
                </a:solidFill>
              </a:rPr>
              <a:t>ЗИМУЮЩИЕ ПТИЦЫ. НАВЕРНОЕ,</a:t>
            </a:r>
          </a:p>
          <a:p>
            <a:r>
              <a:rPr lang="ru-RU" sz="1600" i="1" dirty="0" smtClean="0">
                <a:solidFill>
                  <a:schemeClr val="bg1"/>
                </a:solidFill>
              </a:rPr>
              <a:t>ТАКИМ ОБРАЗОМ О ПТИЦАХ</a:t>
            </a:r>
          </a:p>
          <a:p>
            <a:r>
              <a:rPr lang="ru-RU" sz="1600" i="1" dirty="0" smtClean="0">
                <a:solidFill>
                  <a:schemeClr val="bg1"/>
                </a:solidFill>
              </a:rPr>
              <a:t>ЗАБОТИТСЯ САМА ПРИРОДА</a:t>
            </a:r>
            <a:endParaRPr lang="ru-RU" sz="1600" i="1" dirty="0">
              <a:solidFill>
                <a:schemeClr val="bg1"/>
              </a:solidFill>
            </a:endParaRPr>
          </a:p>
        </p:txBody>
      </p:sp>
      <p:pic>
        <p:nvPicPr>
          <p:cNvPr id="11" name="Picture 5" descr="C:\Users\Пользователь\Pictures\2010-01-26 мои документы\Орнаменты\tcvet1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715008" y="-1500222"/>
            <a:ext cx="928694" cy="4214842"/>
          </a:xfrm>
          <a:prstGeom prst="rect">
            <a:avLst/>
          </a:prstGeom>
          <a:noFill/>
        </p:spPr>
      </p:pic>
      <p:pic>
        <p:nvPicPr>
          <p:cNvPr id="12" name="Picture 5" descr="C:\Users\Пользователь\Pictures\2010-01-26 мои документы\Орнаменты\tcvet1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8072462" y="2285992"/>
            <a:ext cx="1071538" cy="457200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Users\Пользователь\Pictures\2010-01-26 мои документы\Орнаменты\flover_003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0"/>
            <a:ext cx="1362075" cy="2009775"/>
          </a:xfrm>
          <a:prstGeom prst="rect">
            <a:avLst/>
          </a:prstGeom>
          <a:noFill/>
        </p:spPr>
      </p:pic>
      <p:pic>
        <p:nvPicPr>
          <p:cNvPr id="16389" name="Picture 5" descr="C:\Users\Пользователь\Pictures\2010-01-26 мои документы\Орнаменты\flover_003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928662" y="0"/>
            <a:ext cx="1362075" cy="20097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71480"/>
            <a:ext cx="7772400" cy="857256"/>
          </a:xfrm>
        </p:spPr>
        <p:txBody>
          <a:bodyPr/>
          <a:lstStyle/>
          <a:p>
            <a:r>
              <a:rPr lang="ru-RU" dirty="0" smtClean="0"/>
              <a:t>                 РЯБИНА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785926"/>
            <a:ext cx="7772400" cy="4357718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Стройное невысокое дерево рябины, красиво обрамленное пушистыми ветвями, всегда настраивает на лирический лад. Про нее сложено немало песен, сказок, легенд. В старину на протяжении ряда веков рябина считалась сорной породой, ее вырубали за ненадобностью. Но постепенно это отношение менялось. Уже в XVI веке рябина считалась символом счастья и мира в семье, поэтому возле дома всегда старались посадить рябиновое деревце. Поссорившимся влюбленным советовали посидеть вместе в тени рябины. Под рябиной встречались и расставались, у рябины просили совета.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Рябина обыкновенная — самое зимостойкое дерево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всех плодовых, имеет серую, гладкую, блестящую кору. Листья непарноперистые с 5-11 парами листочков, опушенных или почти голых. Цветки мелкие, белые, душистые, собраны в шишковидное соцветие. Цветет в июне. Плоды — ярко-оранжевые ягоды, горьковато-терпкие, после заморозков теряют свою терпкость, становятся сладкими. Имеется много сортов рябины разных форм и видов. Обычно рябина начинает плодоносить с 4-5 лет, но наибольшая урожайность наблюдается в возрасте 20-40 лет.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Плоды рябины содержат до 200 мг аскорбиновой кислоты, каротин, рутин, яблочную, лимонную и сорбиновую кислоты, до 8% сахара. В семенах рябины содержится ядовитый гликозид амигдалин, придающий им горький вкус. Сок из плодов созревшей рябины является хорошим мочегонным средством, применяется при ревматических болях, камнях в почках и мочевом пузыре, используется как слабительное. Можно использовать как средство для лечения гиповитаминозов, при гипертонической болезни.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Пользователь\Pictures\2010-01-26 мои документы\Орнаменты\dividers_1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5929330"/>
            <a:ext cx="3810000" cy="476250"/>
          </a:xfrm>
          <a:prstGeom prst="rect">
            <a:avLst/>
          </a:prstGeom>
          <a:noFill/>
        </p:spPr>
      </p:pic>
      <p:pic>
        <p:nvPicPr>
          <p:cNvPr id="16387" name="Picture 3" descr="C:\Users\Пользователь\Pictures\2010-01-26 мои документы\Орнаменты\dividers_1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14290"/>
            <a:ext cx="3810000" cy="47625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771508"/>
          </a:xfrm>
        </p:spPr>
        <p:txBody>
          <a:bodyPr/>
          <a:lstStyle/>
          <a:p>
            <a:r>
              <a:rPr lang="ru-RU" sz="8800" b="1" dirty="0" smtClean="0"/>
              <a:t>ЕЛЬ</a:t>
            </a:r>
            <a:endParaRPr lang="ru-RU" sz="8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4600580" cy="4572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ЕЛКА, ЕЛОЧКА – ЗЕЛЕНАЯ ИГОЛОЧКА.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КРУГЛЫЙ ГОД Я ЗЕЛЕНА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И ЭНЕРГИИ ПОЛНА. 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32769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1279" y="1263858"/>
            <a:ext cx="3026868" cy="418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636"/>
            <a:ext cx="1381935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Выноска-облако 7"/>
          <p:cNvSpPr/>
          <p:nvPr/>
        </p:nvSpPr>
        <p:spPr>
          <a:xfrm>
            <a:off x="571472" y="3000372"/>
            <a:ext cx="4500594" cy="2714644"/>
          </a:xfrm>
          <a:prstGeom prst="cloudCallout">
            <a:avLst>
              <a:gd name="adj1" fmla="val -43239"/>
              <a:gd name="adj2" fmla="val 59100"/>
            </a:avLst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1538" y="3286124"/>
            <a:ext cx="40719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bg1"/>
                </a:solidFill>
              </a:rPr>
              <a:t>ЕЛЬ – НАШЕ САМОЕ ЛЮБИМОЕ ДЕРЕВО,</a:t>
            </a:r>
          </a:p>
          <a:p>
            <a:r>
              <a:rPr lang="ru-RU" sz="1600" i="1" dirty="0" smtClean="0">
                <a:solidFill>
                  <a:schemeClr val="bg1"/>
                </a:solidFill>
              </a:rPr>
              <a:t>ПОТОМУ ЧТО ПРИХОДИТ К ДЕТЯМ НА ПРАЗДНИК. А ЕЩЕ ОНО КРУГЛЫЙ ГОД</a:t>
            </a:r>
          </a:p>
          <a:p>
            <a:r>
              <a:rPr lang="ru-RU" sz="1600" i="1" dirty="0" smtClean="0">
                <a:solidFill>
                  <a:schemeClr val="bg1"/>
                </a:solidFill>
              </a:rPr>
              <a:t>СТОИТ ЗЕЛЕНОЕ И КРАСИВОЕ, В ЕГО</a:t>
            </a:r>
          </a:p>
          <a:p>
            <a:r>
              <a:rPr lang="ru-RU" sz="1600" i="1" dirty="0" smtClean="0">
                <a:solidFill>
                  <a:schemeClr val="bg1"/>
                </a:solidFill>
              </a:rPr>
              <a:t>ВЕТВЯХ ЛЮБЯТ ПРЯТАТЬСЯ ПТИЦЫ И</a:t>
            </a:r>
          </a:p>
          <a:p>
            <a:r>
              <a:rPr lang="ru-RU" sz="1600" i="1" dirty="0" smtClean="0">
                <a:solidFill>
                  <a:schemeClr val="bg1"/>
                </a:solidFill>
              </a:rPr>
              <a:t>УГОЩАТЬСЯ СЕМЕНАМИ ЕЛОЧКИ,</a:t>
            </a:r>
          </a:p>
          <a:p>
            <a:r>
              <a:rPr lang="ru-RU" sz="1600" i="1" dirty="0" smtClean="0"/>
              <a:t>КОТОРЫЕ ПРЯЧУТСЯ В ШИШКАХ.</a:t>
            </a:r>
            <a:endParaRPr lang="ru-RU" sz="1600" i="1" dirty="0"/>
          </a:p>
        </p:txBody>
      </p:sp>
      <p:pic>
        <p:nvPicPr>
          <p:cNvPr id="10" name="Picture 5" descr="C:\Users\Пользователь\Pictures\2010-01-26 мои документы\Орнаменты\tcvet1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262450" y="-1619276"/>
            <a:ext cx="1119166" cy="4357718"/>
          </a:xfrm>
          <a:prstGeom prst="rect">
            <a:avLst/>
          </a:prstGeom>
          <a:noFill/>
        </p:spPr>
      </p:pic>
      <p:pic>
        <p:nvPicPr>
          <p:cNvPr id="11" name="Picture 5" descr="C:\Users\Пользователь\Pictures\2010-01-26 мои документы\Орнаменты\tcvet1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8001024" y="2571744"/>
            <a:ext cx="1142976" cy="428625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Пользователь\Pictures\2010-01-26 мои документы\Орнаменты\butterfly_200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5295003"/>
            <a:ext cx="1571604" cy="1562997"/>
          </a:xfrm>
          <a:prstGeom prst="rect">
            <a:avLst/>
          </a:prstGeom>
          <a:noFill/>
        </p:spPr>
      </p:pic>
      <p:pic>
        <p:nvPicPr>
          <p:cNvPr id="15364" name="Picture 4" descr="C:\Users\Пользователь\Pictures\2010-01-26 мои документы\Орнаменты\flover_003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1"/>
            <a:ext cx="1362075" cy="18573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642918"/>
            <a:ext cx="7772400" cy="928694"/>
          </a:xfrm>
        </p:spPr>
        <p:txBody>
          <a:bodyPr/>
          <a:lstStyle/>
          <a:p>
            <a:r>
              <a:rPr lang="ru-RU" dirty="0" smtClean="0"/>
              <a:t>                     ЕЛЬ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643050"/>
            <a:ext cx="8215370" cy="4429156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Ель, знакомая нам с детства, всеми любимая, самая праздничная и самая долгожданная. Ель обыкновенная – это символ Нового года, нового счастья, веселья и радости. Обычай украшать Ель под Новый год пришел к нам из Германии, где  хвойная красавица с  давних времен считалась хранительницей леса. Традиция эта тесно сплелась с христианской религией и приурочена к празднованию Рождества.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Ели обыкновенной множество достоинств: правильная узко-коническая форма, всегда заостренная верхушечка, мягкие, слегка спадающие вниз веточки, благородный зеленый цвет хвои и главное, благодаря незаменимым свойствам, широко используется на благо людей. Это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одно из самых древнейших деревьев на планете. Ее можно встретить практически в любом лесу по всей территории нашей страны, а также на северо-востоке Европы и в горах, от Пиренеев до Карпат.  Частыми соседями Ели обыкновенной бывают береза, сосна и дуб. Также под ее широким пологом произрастает множество тенелюбивых растений: мох, черника и некоторые таежные травы. Продолжительность жизни Ели обыкновенной 200-600 лет, все зависит от места произрастания: в смешенных лесах дерево живет меньше, чем в ельниках.  В высоту может достигать 50 метров, в начале жизни темпы ее роста незначительны, но через 10-12 лет резко ускоряются. В период цветения Ели обыкновенной  ее удивительные ниспадающие шишечки, словно игрушки чудесным образом украшают дерево. На своем участке можно вырастить ель обыкновенную даже красивее чем в лесу если правильно проводить обрезку. От того она станет необыкновенно густой и пышной. Посадив эту вечнозеленую  красавицу Вы никогда не пожалеете об этом, она привнесет с собой ощущение радости,  праздника и придаст Вашему участку особенный вид.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Пользователь\Pictures\2010-01-26 мои документы\Орнаменты\dividers_11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285728"/>
            <a:ext cx="3810000" cy="476250"/>
          </a:xfrm>
          <a:prstGeom prst="rect">
            <a:avLst/>
          </a:prstGeom>
          <a:noFill/>
        </p:spPr>
      </p:pic>
      <p:pic>
        <p:nvPicPr>
          <p:cNvPr id="15363" name="Picture 3" descr="C:\Users\Пользователь\Pictures\2010-01-26 мои документы\Орнаменты\dividers_11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6072206"/>
            <a:ext cx="3810000" cy="476250"/>
          </a:xfrm>
          <a:prstGeom prst="rect">
            <a:avLst/>
          </a:prstGeom>
          <a:noFill/>
        </p:spPr>
      </p:pic>
      <p:pic>
        <p:nvPicPr>
          <p:cNvPr id="15365" name="Picture 5" descr="C:\Users\Пользователь\Pictures\2010-01-26 мои документы\Орнаменты\flover_003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857221" y="0"/>
            <a:ext cx="1362075" cy="171448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556792"/>
            <a:ext cx="2967791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4290"/>
            <a:ext cx="2743200" cy="1000132"/>
          </a:xfrm>
        </p:spPr>
        <p:txBody>
          <a:bodyPr/>
          <a:lstStyle/>
          <a:p>
            <a:r>
              <a:rPr lang="ru-RU" sz="7200" b="1" dirty="0" smtClean="0"/>
              <a:t>ЛИПА</a:t>
            </a:r>
            <a:endParaRPr lang="ru-RU" sz="7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4672018" cy="4572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ЛИПА Я – КРАСАВИЦА,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ВСЕМ, КОНЕЧНО, НРАВЛЮСЬ Я.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ОТ ПРОСТУД ВАС БЕРЕГУ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ЧАЙ СВОЙ ЛИПОВЫЙ ДАРЮ.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956004"/>
            <a:ext cx="1500167" cy="1901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Выноска-облако 5"/>
          <p:cNvSpPr/>
          <p:nvPr/>
        </p:nvSpPr>
        <p:spPr>
          <a:xfrm>
            <a:off x="642910" y="3429000"/>
            <a:ext cx="4071966" cy="2428892"/>
          </a:xfrm>
          <a:prstGeom prst="cloudCallout">
            <a:avLst>
              <a:gd name="adj1" fmla="val -42718"/>
              <a:gd name="adj2" fmla="val 55681"/>
            </a:avLst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00100" y="3786190"/>
            <a:ext cx="42148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bg1"/>
                </a:solidFill>
              </a:rPr>
              <a:t>КОГДА ЦВЕТЕТ ЛИПА, ТО ВОКРУГ</a:t>
            </a:r>
          </a:p>
          <a:p>
            <a:r>
              <a:rPr lang="ru-RU" sz="1600" i="1" dirty="0" smtClean="0">
                <a:solidFill>
                  <a:schemeClr val="bg1"/>
                </a:solidFill>
              </a:rPr>
              <a:t>СТОИТ ПРЕКРАСНЫЙ АРОМАТ, ДАЖЕ</a:t>
            </a:r>
          </a:p>
          <a:p>
            <a:r>
              <a:rPr lang="ru-RU" sz="1600" i="1" dirty="0" smtClean="0">
                <a:solidFill>
                  <a:schemeClr val="bg1"/>
                </a:solidFill>
              </a:rPr>
              <a:t>УХОДИТЬ ИЗ-ПОД ЛИПЫ НЕ ХОЧЕТСЯ.</a:t>
            </a:r>
          </a:p>
          <a:p>
            <a:r>
              <a:rPr lang="ru-RU" sz="1600" i="1" dirty="0" smtClean="0">
                <a:solidFill>
                  <a:schemeClr val="bg1"/>
                </a:solidFill>
              </a:rPr>
              <a:t>А ЕСЛИ ЭТИ ЦВЕТОЧКИ СОБРАТЬ И</a:t>
            </a:r>
          </a:p>
          <a:p>
            <a:r>
              <a:rPr lang="ru-RU" sz="1600" i="1" dirty="0" smtClean="0">
                <a:solidFill>
                  <a:schemeClr val="bg1"/>
                </a:solidFill>
              </a:rPr>
              <a:t>ВЫСУШИТЬ, А ПОТОМ ЗАВАРИВАТЬ</a:t>
            </a:r>
          </a:p>
          <a:p>
            <a:r>
              <a:rPr lang="ru-RU" sz="1600" i="1" dirty="0" smtClean="0">
                <a:solidFill>
                  <a:schemeClr val="bg1"/>
                </a:solidFill>
              </a:rPr>
              <a:t>ЧАЙ И  ПИТЬ, ТО МОЖНО ЛЕЧИТЬ</a:t>
            </a:r>
          </a:p>
          <a:p>
            <a:r>
              <a:rPr lang="ru-RU" sz="1600" i="1" dirty="0" smtClean="0">
                <a:solidFill>
                  <a:schemeClr val="bg1"/>
                </a:solidFill>
              </a:rPr>
              <a:t>ГОРЛЫШКО И КАШЕЛЬ. </a:t>
            </a:r>
            <a:endParaRPr lang="ru-RU" sz="1600" i="1" dirty="0">
              <a:solidFill>
                <a:schemeClr val="bg1"/>
              </a:solidFill>
            </a:endParaRPr>
          </a:p>
        </p:txBody>
      </p:sp>
      <p:pic>
        <p:nvPicPr>
          <p:cNvPr id="9" name="Picture 5" descr="C:\Users\Пользователь\Pictures\2010-01-26 мои документы\Орнаменты\tcvet1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226731" y="-1297805"/>
            <a:ext cx="1119166" cy="3714776"/>
          </a:xfrm>
          <a:prstGeom prst="rect">
            <a:avLst/>
          </a:prstGeom>
          <a:noFill/>
        </p:spPr>
      </p:pic>
      <p:pic>
        <p:nvPicPr>
          <p:cNvPr id="10" name="Picture 5" descr="C:\Users\Пользователь\Pictures\2010-01-26 мои документы\Орнаменты\tcvet1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7572396" y="2500306"/>
            <a:ext cx="1357322" cy="414340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Пользователь\Pictures\2010-01-26 мои документы\Орнаменты\butterfly_200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5396408"/>
            <a:ext cx="1500166" cy="146159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85794"/>
            <a:ext cx="7772400" cy="1143008"/>
          </a:xfrm>
        </p:spPr>
        <p:txBody>
          <a:bodyPr/>
          <a:lstStyle/>
          <a:p>
            <a:r>
              <a:rPr lang="ru-RU" dirty="0" smtClean="0"/>
              <a:t>                  ЛИПА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857364"/>
            <a:ext cx="7772400" cy="4286280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Липа растёт в лесах, садах, на городских бульварах и в парках. Культивируется как декоративное и озеленительное растение.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Особенно хороша липа летом, во время цветения, когда дерево сверху донизу покрыто душистыми, источающими нежный аромат желтоватыми цветками, собранными в полузонтики, с крупным, как крыло стрекозы, прицветником. 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Среди лесных деревьев липа выделяется своей густой кроной. Для нее характерен могучий ствол, достигающий в диаметре 2-3, а иногда даже 5 метров 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Зацветает липа в естественных условиях на 20-м году жизни, а в насаждениях — только после 30 лет. Цветёт почти ежегодно и очень обильно в июне—июле. Цветение продолжается 10-15 дней. В то время, когда цветёт липа, в воздухе струится удивительно тонкий, нежный и сладковатый аромат, который ощущается далеко за пределами липовых садов и парков. </a:t>
            </a:r>
            <a:endParaRPr lang="en-US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Липа — прекрасный медонос. Липовый мед издавна считался одним из лучших. Он относится к числу наиболее высококачественных. Липовый мед, как и липовый цвет, обладает потогонным эффектом и применяется при лечении самых разнообразных заболеваний. 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Липовый мёд считается одним из лучших сортов. Свежеоткачанный мёд очень душист, прозрачен, слабо-жёлтого или зеленоватого цвета. Пчёлы посещают цветки липы утром и перед вечером, то есть тогда, когда обильно выделяется нектар. 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народной медицине липовый мёд рекомендуется при простудных заболеваниях, главным образом как потогонное средство.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Пользователь\Pictures\2010-01-26 мои документы\Орнаменты\dividers_1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6143644"/>
            <a:ext cx="3810000" cy="476250"/>
          </a:xfrm>
          <a:prstGeom prst="rect">
            <a:avLst/>
          </a:prstGeom>
          <a:noFill/>
        </p:spPr>
      </p:pic>
      <p:pic>
        <p:nvPicPr>
          <p:cNvPr id="14339" name="Picture 3" descr="C:\Users\Пользователь\Pictures\2010-01-26 мои документы\Орнаменты\dividers_1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500042"/>
            <a:ext cx="3810000" cy="476250"/>
          </a:xfrm>
          <a:prstGeom prst="rect">
            <a:avLst/>
          </a:prstGeom>
          <a:noFill/>
        </p:spPr>
      </p:pic>
      <p:pic>
        <p:nvPicPr>
          <p:cNvPr id="14340" name="Picture 4" descr="C:\Users\Пользователь\Pictures\2010-01-26 мои документы\Орнаменты\flover_003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142852"/>
            <a:ext cx="1362075" cy="2009775"/>
          </a:xfrm>
          <a:prstGeom prst="rect">
            <a:avLst/>
          </a:prstGeom>
          <a:noFill/>
        </p:spPr>
      </p:pic>
      <p:pic>
        <p:nvPicPr>
          <p:cNvPr id="14341" name="Picture 5" descr="C:\Users\Пользователь\Pictures\2010-01-26 мои документы\Орнаменты\flover_003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642910" y="0"/>
            <a:ext cx="1362075" cy="200977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7166"/>
            <a:ext cx="4886332" cy="857256"/>
          </a:xfrm>
        </p:spPr>
        <p:txBody>
          <a:bodyPr/>
          <a:lstStyle/>
          <a:p>
            <a:r>
              <a:rPr lang="ru-RU" sz="5400" b="1" dirty="0" smtClean="0"/>
              <a:t>ПОДОРОЖНИК</a:t>
            </a:r>
            <a:endParaRPr lang="ru-RU" sz="5400" b="1" dirty="0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04048" y="1628800"/>
            <a:ext cx="2736304" cy="3698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57760"/>
            <a:ext cx="171448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Выноска-облако 4"/>
          <p:cNvSpPr/>
          <p:nvPr/>
        </p:nvSpPr>
        <p:spPr>
          <a:xfrm>
            <a:off x="642910" y="3000372"/>
            <a:ext cx="4143404" cy="2428892"/>
          </a:xfrm>
          <a:prstGeom prst="cloudCallout">
            <a:avLst>
              <a:gd name="adj1" fmla="val -34180"/>
              <a:gd name="adj2" fmla="val 61776"/>
            </a:avLst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42976" y="3429000"/>
            <a:ext cx="3571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bg1"/>
                </a:solidFill>
              </a:rPr>
              <a:t>ОЧЕНЬ НУЖНОЕ РАСТЕНИЕ ДЛЯ</a:t>
            </a:r>
          </a:p>
          <a:p>
            <a:r>
              <a:rPr lang="ru-RU" sz="1600" i="1" dirty="0" smtClean="0">
                <a:solidFill>
                  <a:schemeClr val="bg1"/>
                </a:solidFill>
              </a:rPr>
              <a:t>РЕБЯТ, ОНИ БЫСТРО БЕГАЮТ , </a:t>
            </a:r>
          </a:p>
          <a:p>
            <a:r>
              <a:rPr lang="ru-RU" sz="1600" i="1" dirty="0" smtClean="0">
                <a:solidFill>
                  <a:schemeClr val="bg1"/>
                </a:solidFill>
              </a:rPr>
              <a:t>ЧАСТО ПАДАЮТ  И РАЗБИВАЮТ СВОИ КОЛЕНОЧКИ, А ПОДОРОЖНИК СТОИТ ПРЕЛОЖИТЬ К РАНКЕ И ОНА</a:t>
            </a:r>
          </a:p>
          <a:p>
            <a:r>
              <a:rPr lang="ru-RU" sz="1600" i="1" dirty="0" smtClean="0">
                <a:solidFill>
                  <a:schemeClr val="bg1"/>
                </a:solidFill>
              </a:rPr>
              <a:t>     СРАЗУ ЖЕ ЗАЖИВЕТ</a:t>
            </a:r>
            <a:endParaRPr lang="ru-RU" sz="1600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1428736"/>
            <a:ext cx="39290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ПОДОРОЖНИК – ЛИСТ БОЛЬШОЙ,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ПОМОГАЕТ НАМ С ТОБОЙ.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ДАЖЕ ЛУЧШЕ ОН ВРАЧЕЙ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ЛЕЧИТ РАНКИ У ДЕТЕЙ.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8" name="Picture 5" descr="C:\Users\Пользователь\Pictures\2010-01-26 мои документы\Орнаменты\tcvet1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441297" y="-1226379"/>
            <a:ext cx="904876" cy="3786214"/>
          </a:xfrm>
          <a:prstGeom prst="rect">
            <a:avLst/>
          </a:prstGeom>
          <a:noFill/>
        </p:spPr>
      </p:pic>
      <p:pic>
        <p:nvPicPr>
          <p:cNvPr id="9" name="Picture 5" descr="C:\Users\Пользователь\Pictures\2010-01-26 мои документы\Орнаменты\tcvet1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7858148" y="1785926"/>
            <a:ext cx="1071570" cy="471490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1220</TotalTime>
  <Words>3887</Words>
  <Application>Microsoft Office PowerPoint</Application>
  <PresentationFormat>Экран (4:3)</PresentationFormat>
  <Paragraphs>234</Paragraphs>
  <Slides>28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Слайд 1</vt:lpstr>
      <vt:lpstr>Слайд 2</vt:lpstr>
      <vt:lpstr>РЯБИНА</vt:lpstr>
      <vt:lpstr>                 РЯБИНА</vt:lpstr>
      <vt:lpstr>ЕЛЬ</vt:lpstr>
      <vt:lpstr>                     ЕЛЬ</vt:lpstr>
      <vt:lpstr>ЛИПА</vt:lpstr>
      <vt:lpstr>                  ЛИПА</vt:lpstr>
      <vt:lpstr>ПОДОРОЖНИК</vt:lpstr>
      <vt:lpstr>           ПОДОРОЖНИК</vt:lpstr>
      <vt:lpstr>ОДУВАНЧИК</vt:lpstr>
      <vt:lpstr>            ОДУВАНЧИК</vt:lpstr>
      <vt:lpstr>РОМАШКА</vt:lpstr>
      <vt:lpstr>              РОМАШКА</vt:lpstr>
      <vt:lpstr>СИНИЦА</vt:lpstr>
      <vt:lpstr>                СИНИЦА</vt:lpstr>
      <vt:lpstr>ВОРОБЕЙ</vt:lpstr>
      <vt:lpstr>               ВОРОБЕЙ</vt:lpstr>
      <vt:lpstr>ДЯТЕЛ</vt:lpstr>
      <vt:lpstr>                  ДЯТЛЫ</vt:lpstr>
      <vt:lpstr>МУРАВЕЙ</vt:lpstr>
      <vt:lpstr>                МУРАВЬИ</vt:lpstr>
      <vt:lpstr>БАБОЧКА</vt:lpstr>
      <vt:lpstr>               БАБОЧКИ</vt:lpstr>
      <vt:lpstr>стрекоза</vt:lpstr>
      <vt:lpstr>             стрекоза</vt:lpstr>
      <vt:lpstr>ПАУК</vt:lpstr>
      <vt:lpstr>                   ПАУК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КЛЕН</dc:title>
  <dc:creator>Пользователь</dc:creator>
  <cp:lastModifiedBy>DNA7 X86</cp:lastModifiedBy>
  <cp:revision>137</cp:revision>
  <dcterms:created xsi:type="dcterms:W3CDTF">2010-02-22T19:24:37Z</dcterms:created>
  <dcterms:modified xsi:type="dcterms:W3CDTF">2014-10-13T16:09:01Z</dcterms:modified>
</cp:coreProperties>
</file>