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31" r:id="rId1"/>
    <p:sldMasterId id="2147485203" r:id="rId2"/>
    <p:sldMasterId id="2147485387" r:id="rId3"/>
    <p:sldMasterId id="2147485687" r:id="rId4"/>
    <p:sldMasterId id="2147485735" r:id="rId5"/>
    <p:sldMasterId id="2147485783" r:id="rId6"/>
    <p:sldMasterId id="2147485831" r:id="rId7"/>
    <p:sldMasterId id="2147485915" r:id="rId8"/>
  </p:sldMasterIdLst>
  <p:notesMasterIdLst>
    <p:notesMasterId r:id="rId21"/>
  </p:notesMasterIdLst>
  <p:sldIdLst>
    <p:sldId id="256" r:id="rId9"/>
    <p:sldId id="260" r:id="rId10"/>
    <p:sldId id="273" r:id="rId11"/>
    <p:sldId id="267" r:id="rId12"/>
    <p:sldId id="270" r:id="rId13"/>
    <p:sldId id="272" r:id="rId14"/>
    <p:sldId id="275" r:id="rId15"/>
    <p:sldId id="276" r:id="rId16"/>
    <p:sldId id="274" r:id="rId17"/>
    <p:sldId id="262" r:id="rId18"/>
    <p:sldId id="263" r:id="rId19"/>
    <p:sldId id="26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2"/>
    <p:penClr>
      <a:schemeClr val="accent1"/>
    </p:penClr>
  </p:showPr>
  <p:clrMru>
    <a:srgbClr val="FF9900"/>
    <a:srgbClr val="C2184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CA01D-F30A-40D2-A78F-C9331DF885FC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8FE94-AFB3-4CD9-B9B0-B72BBF610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8FE94-AFB3-4CD9-B9B0-B72BBF610B1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12444B-BAE0-45BC-A284-0DDA2B82D265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FAD88E-7951-4EAA-8924-8ABBAF8D94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E4E6E-469B-48E7-A50F-5679226F51AC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6B5A5-441E-491A-BCCD-5DE1E6863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DFF47-A545-4DA7-8348-F64D794DE470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B773-21BE-48FC-BDE6-87D8E6CFF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2DB94E-00A4-4CCD-948D-D3F95CD57FC8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D8C833-F435-4877-9820-9396FF103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6C3C8-2410-4D51-BD74-B58E25931797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62666-444B-40C5-AAEA-426304648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203984-F5B9-4EBB-90A5-917C08AC9C6E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DA6201-B0BB-4590-BB46-9935C4096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EDFAC-8F6E-4AEF-99FE-8AD44C162F71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79FAE-1418-45A5-9FE8-69C588D8F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877777-B4CC-4B79-B0C5-DA7DA60F6F87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971E38-0A3F-42B3-A966-D018F3513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60400-0752-49C9-AAA1-335F11B67297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CF38-F8C6-4D4C-A436-BC05FEBCF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6861F3-8C18-4E0C-9456-63DA8A22EB7E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2CEEF4-EA7B-48B9-A2BC-4D3816911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6A7F51-58E8-4773-A5BD-E7D096835464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9A00DD8-7119-4B7E-8963-71C88849F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6199D-24A5-4B34-8530-D37AA8546B83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A90AE-A7DE-41C9-897A-BC70FC3D7D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6B7CEE-235C-4CB0-B074-3DEE39FE8766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EE8782-7B85-4C30-8C1D-A5576AD67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8AD36-87D5-418F-BFCB-DA1C89894178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726D7-9763-4A8A-8E72-9570A4F23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AF9DB-42AA-400F-93E4-FCB593300B50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A07D3-527F-4461-BC7A-D4B429C3D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9BA3D-9590-4097-AC18-B831F1A2F896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18EBE-5CB3-4A5C-8B8F-93DF89038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CC721-EBD6-4E9D-A120-D03D14F22A7A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1978B-708C-4A83-84AD-A1038D57A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83B79-18F5-465E-A996-65F1426C3C6A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533E-0351-4A43-BF8C-CB09C3FCC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D5C1-E114-4A95-937B-89E982C892C4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9E544-2AFD-42D2-A144-B1E97AC56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BA3A-C273-4F06-AB24-8E432F830A1D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64FA3-2B2E-45C3-9FAC-EBD4E0017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CC250-AC98-4411-BB95-A1F07F2AC6B4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7EC7D-F92C-4298-B7F2-B648B5D83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5C0ED-2B57-4C60-899D-22419707E944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11F5-5C3C-4359-ABD5-FDAB0443B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FAEF18-445D-400F-9978-6C82AEABBC68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AA06E8-C2C5-401A-A590-5F7F73BDE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4A99-677E-4230-9527-067510A52AB7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2365E-DF21-45B1-87A2-78B5FE14E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FB626-2F86-413A-8AAA-B442D7E23E7F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6DF4-E393-4E99-AFD8-5A40A2244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282B9-97E7-4CC8-9E6E-DC686CA9D701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A631A-ECF3-4D17-90E3-B6EF5F22A1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57ED4-332F-486E-B94D-60DE44DC4183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222F1-85BB-4FC9-83B2-A73798C51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E25A599-4C71-4F58-80CA-159486D060D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B1400B4-1D4F-435D-9A15-0AC602782A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1B7C98D-E613-445B-B5F7-5252BBBF5C06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6A8D18-8C1F-44FD-AD3D-3D807B0148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C02A94-520E-498F-A491-FAA4E18E00BB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0331F5-037D-4DF4-9B1F-9C11A1605B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D471E0-4440-40E8-B939-80CBAA24BDE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BCB87D-996E-4BCE-9A9E-FDA9B11FA5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E72A28D-B7C3-43FA-9D7B-4C399C3177C9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9554F2-1230-4840-9528-182EA952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E4D335-7A59-4FA3-980F-5CB59B6906A5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F53191-5582-4984-AE3A-628E783B2C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EAF3F-E6ED-4E9E-8A10-101B89722DDB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D921-6702-47E5-A2DC-33667742D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66BE2A-227B-4414-AFF7-665955F07DA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D3A6BC-C29D-4C3F-93A9-E2810FCE55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9279969E-95A4-4B3D-A7E4-230E8DCF1958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4BCBCC-30EB-4DBC-B321-254B966BF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4CEF2A7-3285-4D89-A434-E57CFAC54567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8AD1F2-9FAC-42E6-9AD7-3C48E81D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880DD-03C2-4522-9D4B-8686C05315C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34CC8E-392C-43A2-9872-89D71C714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4151D4-CC31-48FE-B5A1-E29BFE90CA91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684022-613F-4605-9EED-62CDA636E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E25A599-4C71-4F58-80CA-159486D060D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B1400B4-1D4F-435D-9A15-0AC602782A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1B7C98D-E613-445B-B5F7-5252BBBF5C06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6A8D18-8C1F-44FD-AD3D-3D807B0148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9C02A94-520E-498F-A491-FAA4E18E00BB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670331F5-037D-4DF4-9B1F-9C11A1605B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D471E0-4440-40E8-B939-80CBAA24BDE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BCB87D-996E-4BCE-9A9E-FDA9B11FA5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E72A28D-B7C3-43FA-9D7B-4C399C3177C9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9554F2-1230-4840-9528-182EA952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87BE1-DCBB-4F91-A9C4-B4F561684F7A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FDE12-86AE-499E-9F91-C98596283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E4D335-7A59-4FA3-980F-5CB59B6906A5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F53191-5582-4984-AE3A-628E783B2C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066BE2A-227B-4414-AFF7-665955F07DA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D3A6BC-C29D-4C3F-93A9-E2810FCE55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279969E-95A4-4B3D-A7E4-230E8DCF1958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4BCBCC-30EB-4DBC-B321-254B966BF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CEF2A7-3285-4D89-A434-E57CFAC54567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8AD1F2-9FAC-42E6-9AD7-3C48E81D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880DD-03C2-4522-9D4B-8686C05315C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34CC8E-392C-43A2-9872-89D71C714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74151D4-CC31-48FE-B5A1-E29BFE90CA91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F684022-613F-4605-9EED-62CDA636E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E25A599-4C71-4F58-80CA-159486D060D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1400B4-1D4F-435D-9A15-0AC602782A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1B7C98D-E613-445B-B5F7-5252BBBF5C06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6A8D18-8C1F-44FD-AD3D-3D807B0148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C02A94-520E-498F-A491-FAA4E18E00BB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0331F5-037D-4DF4-9B1F-9C11A1605B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D471E0-4440-40E8-B939-80CBAA24BDE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BCB87D-996E-4BCE-9A9E-FDA9B11FA5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B26FA-BC4C-4337-8C84-A7FF4FD11EED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B23C1-0DBE-4B42-B772-ACB8F9727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E72A28D-B7C3-43FA-9D7B-4C399C3177C9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9554F2-1230-4840-9528-182EA952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E4D335-7A59-4FA3-980F-5CB59B6906A5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F53191-5582-4984-AE3A-628E783B2C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66BE2A-227B-4414-AFF7-665955F07DA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D3A6BC-C29D-4C3F-93A9-E2810FCE55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279969E-95A4-4B3D-A7E4-230E8DCF1958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4BCBCC-30EB-4DBC-B321-254B966BF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CEF2A7-3285-4D89-A434-E57CFAC54567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8AD1F2-9FAC-42E6-9AD7-3C48E81D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880DD-03C2-4522-9D4B-8686C05315C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34CC8E-392C-43A2-9872-89D71C714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4151D4-CC31-48FE-B5A1-E29BFE90CA91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684022-613F-4605-9EED-62CDA636E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25A599-4C71-4F58-80CA-159486D060D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1400B4-1D4F-435D-9A15-0AC602782A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7C98D-E613-445B-B5F7-5252BBBF5C06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6A8D18-8C1F-44FD-AD3D-3D807B0148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C02A94-520E-498F-A491-FAA4E18E00BB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331F5-037D-4DF4-9B1F-9C11A1605B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6CB2A3-D356-4D9F-BECF-CE8BDA3E6003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F567D7-18D0-4C20-86BD-DA3E43345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D471E0-4440-40E8-B939-80CBAA24BDE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BCB87D-996E-4BCE-9A9E-FDA9B11FA5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72A28D-B7C3-43FA-9D7B-4C399C3177C9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554F2-1230-4840-9528-182EA952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E4D335-7A59-4FA3-980F-5CB59B6906A5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53191-5582-4984-AE3A-628E783B2C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66BE2A-227B-4414-AFF7-665955F07DA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3A6BC-C29D-4C3F-93A9-E2810FCE55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9969E-95A4-4B3D-A7E4-230E8DCF1958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BCBCC-30EB-4DBC-B321-254B966BF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CEF2A7-3285-4D89-A434-E57CFAC54567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48AD1F2-9FAC-42E6-9AD7-3C48E81D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880DD-03C2-4522-9D4B-8686C05315C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4CC8E-392C-43A2-9872-89D71C714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4151D4-CC31-48FE-B5A1-E29BFE90CA91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684022-613F-4605-9EED-62CDA636E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25A599-4C71-4F58-80CA-159486D060D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1400B4-1D4F-435D-9A15-0AC602782A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7C98D-E613-445B-B5F7-5252BBBF5C06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6A8D18-8C1F-44FD-AD3D-3D807B0148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5F38F-726C-48B7-97B3-59BC919562CF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EEC12-475A-4830-8950-BD196AB02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C02A94-520E-498F-A491-FAA4E18E00BB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670331F5-037D-4DF4-9B1F-9C11A1605B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D471E0-4440-40E8-B939-80CBAA24BDE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BCB87D-996E-4BCE-9A9E-FDA9B11FA5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72A28D-B7C3-43FA-9D7B-4C399C3177C9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554F2-1230-4840-9528-182EA9526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E4D335-7A59-4FA3-980F-5CB59B6906A5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53191-5582-4984-AE3A-628E783B2C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66BE2A-227B-4414-AFF7-665955F07DA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3A6BC-C29D-4C3F-93A9-E2810FCE55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9969E-95A4-4B3D-A7E4-230E8DCF1958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BCBCC-30EB-4DBC-B321-254B966BF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CEF2A7-3285-4D89-A434-E57CFAC54567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8AD1F2-9FAC-42E6-9AD7-3C48E81D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880DD-03C2-4522-9D4B-8686C05315C4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4CC8E-392C-43A2-9872-89D71C714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4151D4-CC31-48FE-B5A1-E29BFE90CA91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684022-613F-4605-9EED-62CDA636E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D17D31-8935-4424-B3B0-92C7EE187E21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3C561D-52CC-4977-B512-BF11412D5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7F1C8EBF-05A9-469E-A71A-99A7FE3B260F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4CFC810D-3145-4798-8C73-11375EC87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22" r:id="rId1"/>
    <p:sldLayoutId id="2147485596" r:id="rId2"/>
    <p:sldLayoutId id="2147485623" r:id="rId3"/>
    <p:sldLayoutId id="2147485597" r:id="rId4"/>
    <p:sldLayoutId id="2147485598" r:id="rId5"/>
    <p:sldLayoutId id="2147485599" r:id="rId6"/>
    <p:sldLayoutId id="2147485624" r:id="rId7"/>
    <p:sldLayoutId id="2147485600" r:id="rId8"/>
    <p:sldLayoutId id="2147485625" r:id="rId9"/>
    <p:sldLayoutId id="2147485601" r:id="rId10"/>
    <p:sldLayoutId id="21474856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81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DA14FB51-1504-4DF3-97A1-057ED220D33B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A0C13DA-C99E-4D7B-AAF3-5895A3984C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32" r:id="rId1"/>
    <p:sldLayoutId id="2147485608" r:id="rId2"/>
    <p:sldLayoutId id="2147485633" r:id="rId3"/>
    <p:sldLayoutId id="2147485609" r:id="rId4"/>
    <p:sldLayoutId id="2147485634" r:id="rId5"/>
    <p:sldLayoutId id="2147485610" r:id="rId6"/>
    <p:sldLayoutId id="2147485635" r:id="rId7"/>
    <p:sldLayoutId id="2147485636" r:id="rId8"/>
    <p:sldLayoutId id="2147485637" r:id="rId9"/>
    <p:sldLayoutId id="2147485611" r:id="rId10"/>
    <p:sldLayoutId id="21474856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5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0D0033B-6AD6-4440-B678-DDD64A0CD7AA}" type="datetimeFigureOut">
              <a:rPr lang="ru-RU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6C9086E-D355-4E4C-8139-67C1D26AC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43" r:id="rId1"/>
    <p:sldLayoutId id="2147485644" r:id="rId2"/>
    <p:sldLayoutId id="2147485645" r:id="rId3"/>
    <p:sldLayoutId id="2147485619" r:id="rId4"/>
    <p:sldLayoutId id="2147485646" r:id="rId5"/>
    <p:sldLayoutId id="2147485620" r:id="rId6"/>
    <p:sldLayoutId id="2147485647" r:id="rId7"/>
    <p:sldLayoutId id="2147485648" r:id="rId8"/>
    <p:sldLayoutId id="2147485649" r:id="rId9"/>
    <p:sldLayoutId id="2147485621" r:id="rId10"/>
    <p:sldLayoutId id="21474856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F1C8EBF-05A9-469E-A71A-99A7FE3B260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CFC810D-3145-4798-8C73-11375EC87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8" r:id="rId1"/>
    <p:sldLayoutId id="2147485689" r:id="rId2"/>
    <p:sldLayoutId id="2147485690" r:id="rId3"/>
    <p:sldLayoutId id="2147485691" r:id="rId4"/>
    <p:sldLayoutId id="2147485692" r:id="rId5"/>
    <p:sldLayoutId id="2147485693" r:id="rId6"/>
    <p:sldLayoutId id="2147485694" r:id="rId7"/>
    <p:sldLayoutId id="2147485695" r:id="rId8"/>
    <p:sldLayoutId id="2147485696" r:id="rId9"/>
    <p:sldLayoutId id="2147485697" r:id="rId10"/>
    <p:sldLayoutId id="214748569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F1C8EBF-05A9-469E-A71A-99A7FE3B260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CFC810D-3145-4798-8C73-11375EC87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6" r:id="rId1"/>
    <p:sldLayoutId id="2147485737" r:id="rId2"/>
    <p:sldLayoutId id="2147485738" r:id="rId3"/>
    <p:sldLayoutId id="2147485739" r:id="rId4"/>
    <p:sldLayoutId id="2147485740" r:id="rId5"/>
    <p:sldLayoutId id="2147485741" r:id="rId6"/>
    <p:sldLayoutId id="2147485742" r:id="rId7"/>
    <p:sldLayoutId id="2147485743" r:id="rId8"/>
    <p:sldLayoutId id="2147485744" r:id="rId9"/>
    <p:sldLayoutId id="2147485745" r:id="rId10"/>
    <p:sldLayoutId id="2147485746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7F1C8EBF-05A9-469E-A71A-99A7FE3B260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CFC810D-3145-4798-8C73-11375EC87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4" r:id="rId1"/>
    <p:sldLayoutId id="2147485785" r:id="rId2"/>
    <p:sldLayoutId id="2147485786" r:id="rId3"/>
    <p:sldLayoutId id="2147485787" r:id="rId4"/>
    <p:sldLayoutId id="2147485788" r:id="rId5"/>
    <p:sldLayoutId id="2147485789" r:id="rId6"/>
    <p:sldLayoutId id="2147485790" r:id="rId7"/>
    <p:sldLayoutId id="2147485791" r:id="rId8"/>
    <p:sldLayoutId id="2147485792" r:id="rId9"/>
    <p:sldLayoutId id="2147485793" r:id="rId10"/>
    <p:sldLayoutId id="214748579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F1C8EBF-05A9-469E-A71A-99A7FE3B260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CFC810D-3145-4798-8C73-11375EC87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32" r:id="rId1"/>
    <p:sldLayoutId id="2147485833" r:id="rId2"/>
    <p:sldLayoutId id="2147485834" r:id="rId3"/>
    <p:sldLayoutId id="2147485835" r:id="rId4"/>
    <p:sldLayoutId id="2147485836" r:id="rId5"/>
    <p:sldLayoutId id="2147485837" r:id="rId6"/>
    <p:sldLayoutId id="2147485838" r:id="rId7"/>
    <p:sldLayoutId id="2147485839" r:id="rId8"/>
    <p:sldLayoutId id="2147485840" r:id="rId9"/>
    <p:sldLayoutId id="2147485841" r:id="rId10"/>
    <p:sldLayoutId id="214748584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F1C8EBF-05A9-469E-A71A-99A7FE3B260F}" type="datetimeFigureOut">
              <a:rPr lang="ru-RU" smtClean="0"/>
              <a:pPr>
                <a:defRPr/>
              </a:pPr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4CFC810D-3145-4798-8C73-11375EC87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916" r:id="rId1"/>
    <p:sldLayoutId id="2147485917" r:id="rId2"/>
    <p:sldLayoutId id="2147485918" r:id="rId3"/>
    <p:sldLayoutId id="2147485919" r:id="rId4"/>
    <p:sldLayoutId id="2147485920" r:id="rId5"/>
    <p:sldLayoutId id="2147485921" r:id="rId6"/>
    <p:sldLayoutId id="2147485922" r:id="rId7"/>
    <p:sldLayoutId id="2147485923" r:id="rId8"/>
    <p:sldLayoutId id="2147485924" r:id="rId9"/>
    <p:sldLayoutId id="2147485925" r:id="rId10"/>
    <p:sldLayoutId id="2147485926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43;&#1088;&#1072;&#1084;&#1086;&#1090;&#1072;%20&#1059;&#1053;&#1054;%20001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l&#1086;bvalentina@yandex.ru" TargetMode="External"/><Relationship Id="rId2" Type="http://schemas.openxmlformats.org/officeDocument/2006/relationships/hyperlink" Target="&#1050;&#1074;&#1072;&#1083;&#1080;&#1092;&#1080;&#1082;&#1072;&#1094;&#1080;&#1103;.pptx" TargetMode="Externa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0;&#1090;&#1090;&#1077;&#1090;&#1089;&#1090;&#1072;&#1094;&#1080;&#1086;&#1085;&#1085;&#1099;&#1081;%20&#1083;&#1080;&#1089;&#1090;%20001.jpg" TargetMode="External"/><Relationship Id="rId2" Type="http://schemas.openxmlformats.org/officeDocument/2006/relationships/hyperlink" Target="&#1057;&#1077;&#1088;&#1090;&#1080;&#1092;&#1080;&#1082;&#1072;&#1090;%202002%20001.jpg" TargetMode="External"/><Relationship Id="rId1" Type="http://schemas.openxmlformats.org/officeDocument/2006/relationships/slideLayout" Target="../slideLayouts/slideLayout28.xml"/><Relationship Id="rId4" Type="http://schemas.openxmlformats.org/officeDocument/2006/relationships/hyperlink" Target="&#1089;&#1077;&#1088;&#1090;&#1080;&#1092;&#1080;&#1082;&#1072;&#1090;%202007%20001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1;&#1080;&#1095;&#1085;&#1099;&#1077;%20&#1076;&#1072;&#1085;&#1085;&#1099;&#1077;.pptx" TargetMode="Externa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0;&#1086;&#1083;&#1086;&#1073;&#1086;&#1082;%20-%20&#1088;&#1091;&#1084;&#1103;&#1085;&#1099;&#1081;%20&#1073;&#1086;&#1082;.docx" TargetMode="External"/><Relationship Id="rId2" Type="http://schemas.openxmlformats.org/officeDocument/2006/relationships/hyperlink" Target="&#1051;&#1077;&#1089;&#1085;&#1072;&#1103;%20&#1089;&#1082;&#1072;&#1079;&#1082;&#1072;.docx" TargetMode="External"/><Relationship Id="rId1" Type="http://schemas.openxmlformats.org/officeDocument/2006/relationships/slideLayout" Target="../slideLayouts/slideLayout45.xml"/><Relationship Id="rId5" Type="http://schemas.openxmlformats.org/officeDocument/2006/relationships/hyperlink" Target="&#1042;%20&#1094;&#1072;&#1088;&#1089;&#1090;&#1074;&#1077;%20&#1053;&#1077;&#1087;&#1090;&#1091;&#1085;&#1072;.doc" TargetMode="External"/><Relationship Id="rId4" Type="http://schemas.openxmlformats.org/officeDocument/2006/relationships/hyperlink" Target="&#1055;&#1091;&#1090;&#1077;&#1096;&#1077;&#1089;&#1090;&#1074;&#1080;&#1077;.docx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1044;&#1054;&#1084;&#1080;&#1089;&#1086;&#1083;&#1100;&#1082;&#1072;.doc" TargetMode="Externa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0;&#1091;&#1088;&#1089;&#1099;%20&#1087;&#1086;&#1074;&#1099;&#1096;&#1077;&#1085;&#1080;&#1103;%20&#1082;&#1074;&#1072;&#1083;&#1080;&#1092;&#1080;&#1082;&#1072;&#1094;&#1080;&#1080;.pptx" TargetMode="External"/><Relationship Id="rId7" Type="http://schemas.openxmlformats.org/officeDocument/2006/relationships/hyperlink" Target="&#1053;&#1072;&#1091;&#1095;&#1085;&#1086;-&#1087;&#1088;&#1072;&#1082;&#1090;&#1080;&#1095;&#1077;&#1089;&#1082;&#1072;&#1103;%20&#1082;&#1086;&#1085;&#1092;&#1077;&#1088;&#1077;&#1085;&#1094;&#1080;&#1103;.jpe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6" Type="http://schemas.openxmlformats.org/officeDocument/2006/relationships/hyperlink" Target="&#1042;&#1077;&#1073;&#1080;&#1085;&#1072;&#1088;%20001.jpg" TargetMode="External"/><Relationship Id="rId5" Type="http://schemas.openxmlformats.org/officeDocument/2006/relationships/hyperlink" Target="&#1056;&#1052;&#1054;.jpeg" TargetMode="External"/><Relationship Id="rId4" Type="http://schemas.openxmlformats.org/officeDocument/2006/relationships/hyperlink" Target="&#1058;&#1077;&#1084;&#1099;%20&#1087;&#1086;%20&#1089;&#1072;&#1084;&#1086;&#1086;&#1073;&#1088;&#1072;&#1079;&#1086;&#1074;&#1072;&#1085;&#1080;&#1102;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642938"/>
            <a:ext cx="7215188" cy="2500312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i="1" dirty="0" err="1" smtClean="0">
                <a:solidFill>
                  <a:srgbClr val="C00000"/>
                </a:solidFill>
                <a:cs typeface="Times New Roman" pitchFamily="18" charset="0"/>
              </a:rPr>
              <a:t>Портфолио</a:t>
            </a:r>
            <a:r>
              <a:rPr lang="ru-RU" sz="8000" i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8000" i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4000" i="1" dirty="0" smtClean="0">
                <a:solidFill>
                  <a:srgbClr val="C00000"/>
                </a:solidFill>
                <a:cs typeface="Times New Roman" pitchFamily="18" charset="0"/>
              </a:rPr>
              <a:t>профессиональной деятельности</a:t>
            </a:r>
            <a:endParaRPr lang="ru-RU" sz="8000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143375"/>
            <a:ext cx="3857625" cy="1857375"/>
          </a:xfr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i="1" u="sng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i="1" u="sng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Педагог</a:t>
            </a:r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скульптор,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он лепит  детские души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 каждая минута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строит или рушит.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Нажитое нами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переходит к детям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Навсегда,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на память нашим поколениям.</a:t>
            </a:r>
          </a:p>
        </p:txBody>
      </p:sp>
      <p:pic>
        <p:nvPicPr>
          <p:cNvPr id="35844" name="Рисунок 3" descr="нотки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3571875"/>
            <a:ext cx="364331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42875"/>
            <a:ext cx="8643938" cy="1285875"/>
          </a:xfrm>
          <a:gradFill flip="none" rotWithShape="1">
            <a:gsLst>
              <a:gs pos="0">
                <a:srgbClr val="E6DCAC"/>
              </a:gs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  <a:tileRect/>
          </a:gradFill>
          <a:ln w="38100">
            <a:solidFill>
              <a:schemeClr val="accent3">
                <a:lumMod val="75000"/>
              </a:schemeClr>
            </a:solidFill>
          </a:ln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Сведения о курсах повышения квалификации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500" y="2000250"/>
            <a:ext cx="7772400" cy="2643188"/>
          </a:xfrm>
          <a:gradFill>
            <a:gsLst>
              <a:gs pos="0">
                <a:srgbClr val="E6DCAC"/>
              </a:gs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554163"/>
          <a:ext cx="8643998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998"/>
              </a:tblGrid>
              <a:tr h="4732040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ru-RU" sz="1800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Государственное образовательное учреждение дополнительного     профессионального образования «Институт повышения квалификации и переподготовки работников образования Курганской области». </a:t>
                      </a:r>
                    </a:p>
                    <a:p>
                      <a:pPr algn="l" fontAlgn="auto"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endParaRPr lang="ru-RU" sz="1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r>
                        <a:rPr lang="ru-RU" sz="1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Тема:</a:t>
                      </a:r>
                      <a:r>
                        <a:rPr lang="ru-RU" sz="1800" b="1" i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»Реализация </a:t>
                      </a:r>
                      <a:r>
                        <a:rPr lang="ru-RU" sz="1800" b="1" i="1" u="sng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деятельностного</a:t>
                      </a:r>
                      <a:r>
                        <a:rPr lang="ru-RU" sz="1800" b="1" i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подхода в образовательном процессе УДОД»</a:t>
                      </a:r>
                      <a:r>
                        <a:rPr lang="ru-RU" sz="1800" b="1" i="1" u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-2007г. </a:t>
                      </a:r>
                      <a:r>
                        <a:rPr lang="ru-RU" sz="1800" b="0" i="1" u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Удостоверение.</a:t>
                      </a:r>
                    </a:p>
                    <a:p>
                      <a:pPr algn="l"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endParaRPr lang="ru-RU" sz="1800" b="0" i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r>
                        <a:rPr lang="ru-RU" sz="1800" b="1" i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Итоговая государственная аттестация по образовательной программе «Пользователь ПК</a:t>
                      </a:r>
                      <a:r>
                        <a:rPr lang="ru-RU" sz="1800" b="1" i="1" u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 – 2008г. </a:t>
                      </a:r>
                      <a:r>
                        <a:rPr lang="ru-RU" sz="1800" b="0" i="1" u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Сертификат</a:t>
                      </a:r>
                      <a:endParaRPr lang="ru-RU" sz="1800" b="0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endParaRPr lang="ru-RU" sz="1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r>
                        <a:rPr lang="ru-RU" sz="1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Тема: </a:t>
                      </a:r>
                      <a:r>
                        <a:rPr lang="ru-RU" sz="1800" b="1" i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музыкальных способностей обучающихся в процессе творческой деятельности</a:t>
                      </a:r>
                      <a:r>
                        <a:rPr lang="ru-RU" sz="1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 - 2009 г. </a:t>
                      </a:r>
                      <a:r>
                        <a:rPr lang="ru-RU" sz="1800" b="0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Удостоверение</a:t>
                      </a: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endParaRPr lang="ru-RU" sz="1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endParaRPr lang="ru-RU" sz="1800" b="0" i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endParaRPr lang="ru-RU" sz="1800" b="1" i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auto">
                        <a:spcAft>
                          <a:spcPts val="0"/>
                        </a:spcAft>
                        <a:buFont typeface="Arial" pitchFamily="34" charset="0"/>
                        <a:buChar char="•"/>
                        <a:defRPr/>
                      </a:pPr>
                      <a:endParaRPr lang="ru-RU" sz="1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63" y="500063"/>
          <a:ext cx="8286808" cy="571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6360"/>
                <a:gridCol w="5530448"/>
              </a:tblGrid>
              <a:tr h="786110"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Почётные звания, степени</a:t>
                      </a:r>
                      <a:endParaRPr lang="ru-RU" sz="20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Награды , грамоты, дипломы</a:t>
                      </a:r>
                      <a:endParaRPr lang="ru-RU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928930">
                <a:tc>
                  <a:txBody>
                    <a:bodyPr/>
                    <a:lstStyle/>
                    <a:p>
                      <a:pPr algn="ctr"/>
                      <a:endParaRPr lang="ru-RU" i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нет</a:t>
                      </a:r>
                      <a:endParaRPr lang="ru-RU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1. </a:t>
                      </a:r>
                      <a:r>
                        <a:rPr lang="ru-RU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hlinkClick r:id="rId3" action="ppaction://hlinkfile"/>
                        </a:rPr>
                        <a:t>Почётная грамота </a:t>
                      </a:r>
                      <a:r>
                        <a:rPr lang="ru-RU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за вклад в духовно-нравственное</a:t>
                      </a:r>
                      <a:r>
                        <a:rPr lang="ru-RU" i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воспитание детей, пропаганду национальной культуры.</a:t>
                      </a:r>
                      <a:endParaRPr lang="ru-RU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88" y="142875"/>
            <a:ext cx="8501062" cy="714375"/>
          </a:xfr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Темы  </a:t>
            </a:r>
            <a:r>
              <a:rPr lang="ru-RU" i="1" smtClean="0">
                <a:solidFill>
                  <a:schemeClr val="accent2">
                    <a:lumMod val="50000"/>
                  </a:schemeClr>
                </a:solidFill>
              </a:rPr>
              <a:t>по  Самообразованию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000125"/>
          <a:ext cx="8572561" cy="5873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7756"/>
                <a:gridCol w="4953035"/>
                <a:gridCol w="2571770"/>
              </a:tblGrid>
              <a:tr h="6357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  <a:endParaRPr lang="ru-RU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Форма подведения итогов</a:t>
                      </a:r>
                      <a:endParaRPr lang="ru-RU" sz="16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357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2006-</a:t>
                      </a:r>
                    </a:p>
                    <a:p>
                      <a:r>
                        <a:rPr lang="ru-RU" sz="1600" dirty="0" smtClean="0"/>
                        <a:t>2007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Музыкальное русское народное творчество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Творческий отчет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80632"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2007-</a:t>
                      </a:r>
                    </a:p>
                    <a:p>
                      <a:r>
                        <a:rPr lang="ru-RU" sz="1600" dirty="0" smtClean="0"/>
                        <a:t>2008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Исполнительская деятельность обучающихся как основа развития их личности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Участие детей в районном конкурсе исполнительского мастерства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357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2008-</a:t>
                      </a:r>
                    </a:p>
                    <a:p>
                      <a:r>
                        <a:rPr lang="ru-RU" sz="1600" dirty="0" smtClean="0"/>
                        <a:t>2009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Формы организации детей в учебном процессе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Открытое занятие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0817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</a:t>
                      </a:r>
                    </a:p>
                    <a:p>
                      <a:r>
                        <a:rPr lang="ru-RU" sz="1600" dirty="0" smtClean="0"/>
                        <a:t>2009-</a:t>
                      </a:r>
                    </a:p>
                    <a:p>
                      <a:r>
                        <a:rPr lang="ru-RU" sz="1600" dirty="0" smtClean="0"/>
                        <a:t>2010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коммуникативных умений </a:t>
                      </a: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дошкольников в условиях музыкально-игровой деятельности </a:t>
                      </a:r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Презентация подборки учебного материала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0817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2010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 деятельность как условие активизации музыкального творчества дошкольников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Открытые</a:t>
                      </a:r>
                      <a:r>
                        <a:rPr lang="ru-RU" sz="1600" baseline="0" dirty="0" smtClean="0"/>
                        <a:t> мероприятия: праздник День защиты детей, </a:t>
                      </a:r>
                      <a:r>
                        <a:rPr lang="ru-RU" sz="1600" baseline="0" smtClean="0"/>
                        <a:t>отчётный концерт в ДДТ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10876">
                <a:tc>
                  <a:txBody>
                    <a:bodyPr/>
                    <a:lstStyle/>
                    <a:p>
                      <a:r>
                        <a:rPr lang="ru-RU" dirty="0" smtClean="0"/>
                        <a:t>2011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000636"/>
            <a:ext cx="8229600" cy="128588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2" action="ppaction://hlinkpres?slideindex=1&amp;slidetitle="/>
              </a:rPr>
              <a:t>Педагог дополнительного образования</a:t>
            </a:r>
            <a:b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2" action="ppaction://hlinkpres?slideindex=1&amp;slidetitle="/>
              </a:rPr>
            </a:b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2" action="ppaction://hlinkpres?slideindex=1&amp;slidetitle="/>
              </a:rPr>
              <a:t> музыкальный руководитель 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>Муниципального казённого образовательного учреждения дополнительного образования детей «</a:t>
            </a:r>
            <a:r>
              <a:rPr lang="ru-RU" sz="1800" i="1" dirty="0" err="1" smtClean="0">
                <a:solidFill>
                  <a:schemeClr val="accent6">
                    <a:lumMod val="75000"/>
                  </a:schemeClr>
                </a:solidFill>
              </a:rPr>
              <a:t>Кетовский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> Детско-юношеский центр»</a:t>
            </a:r>
            <a:b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>первая квалификационная категория</a:t>
            </a:r>
            <a:b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800" i="1" dirty="0" smtClean="0">
                <a:solidFill>
                  <a:schemeClr val="accent6">
                    <a:lumMod val="75000"/>
                  </a:schemeClr>
                </a:solidFill>
              </a:rPr>
              <a:t>E-mail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>:  </a:t>
            </a:r>
            <a:r>
              <a:rPr lang="en-US" sz="1800" i="1" dirty="0" err="1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sl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о</a:t>
            </a:r>
            <a:r>
              <a:rPr lang="en-US" sz="180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bvalentina@yandex.ru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800" i="1" dirty="0" smtClean="0">
                <a:solidFill>
                  <a:schemeClr val="accent6">
                    <a:lumMod val="75000"/>
                  </a:schemeClr>
                </a:solidFill>
              </a:rPr>
              <a:t>valya0006@mail.ru</a:t>
            </a:r>
            <a:endParaRPr lang="ru-RU" sz="1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171" name="Содержимое 4"/>
          <p:cNvSpPr>
            <a:spLocks noGrp="1"/>
          </p:cNvSpPr>
          <p:nvPr>
            <p:ph sz="half" idx="1"/>
          </p:nvPr>
        </p:nvSpPr>
        <p:spPr>
          <a:xfrm>
            <a:off x="5072063" y="357188"/>
            <a:ext cx="4286250" cy="35004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i="1" dirty="0" smtClean="0"/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i="1" dirty="0" smtClean="0"/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i="1" dirty="0" smtClean="0"/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СЛОБОДЧИКОВА</a:t>
            </a: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ВАЛЕНТИНА</a:t>
            </a: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МИХАЙЛОВНА</a:t>
            </a:r>
          </a:p>
        </p:txBody>
      </p:sp>
      <p:pic>
        <p:nvPicPr>
          <p:cNvPr id="36868" name="Содержимое 4" descr="Изображение 16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2938" y="1214438"/>
            <a:ext cx="3929062" cy="3071812"/>
          </a:xfrm>
          <a:ln w="57150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075113" y="3244850"/>
            <a:ext cx="24765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 spd="slow" advClick="0" advTm="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квалификация</a:t>
            </a:r>
            <a:endParaRPr lang="ru-RU" sz="6600" b="1" i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1000125" y="1857375"/>
            <a:ext cx="8001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i="1" dirty="0"/>
              <a:t>в 2002 г. Присвоена первая квалификационная категория по </a:t>
            </a:r>
          </a:p>
          <a:p>
            <a:r>
              <a:rPr lang="ru-RU" i="1" dirty="0"/>
              <a:t>   должности «Музыкальный руководитель дошкольного учреждения»</a:t>
            </a:r>
          </a:p>
          <a:p>
            <a:r>
              <a:rPr lang="ru-RU" i="1" dirty="0"/>
              <a:t>    (</a:t>
            </a:r>
            <a:r>
              <a:rPr lang="ru-RU" i="1" dirty="0">
                <a:hlinkClick r:id="rId2" action="ppaction://hlinkfile"/>
              </a:rPr>
              <a:t>Сертификат)</a:t>
            </a:r>
            <a:endParaRPr lang="ru-RU" i="1" dirty="0"/>
          </a:p>
          <a:p>
            <a:pPr>
              <a:buFont typeface="Arial" charset="0"/>
              <a:buChar char="•"/>
            </a:pPr>
            <a:r>
              <a:rPr lang="ru-RU" i="1" dirty="0"/>
              <a:t> в 2005 г. Присвоена первая квалификационная категория по должности «Музыкальный руководитель» и «Педагог дополнительного образования».</a:t>
            </a:r>
            <a:r>
              <a:rPr lang="ru-RU" i="1" dirty="0">
                <a:hlinkClick r:id="rId3" action="ppaction://hlinkfile"/>
              </a:rPr>
              <a:t>Аттестационный лист.</a:t>
            </a:r>
            <a:endParaRPr lang="ru-RU" i="1" dirty="0"/>
          </a:p>
          <a:p>
            <a:pPr>
              <a:buFont typeface="Arial" charset="0"/>
              <a:buChar char="•"/>
            </a:pPr>
            <a:endParaRPr lang="ru-RU" i="1" dirty="0"/>
          </a:p>
          <a:p>
            <a:pPr>
              <a:buFont typeface="Arial" charset="0"/>
              <a:buChar char="•"/>
            </a:pPr>
            <a:r>
              <a:rPr lang="ru-RU" i="1" dirty="0"/>
              <a:t>в 2007 г. Присвоена первая квалификационная категория по должности «Педагог дополнительного образования» и «Педагог-организатор». </a:t>
            </a:r>
            <a:r>
              <a:rPr lang="ru-RU" i="1" dirty="0">
                <a:hlinkClick r:id="rId4" action="ppaction://hlinkfile"/>
              </a:rPr>
              <a:t>Сертификат.</a:t>
            </a:r>
            <a:endParaRPr lang="ru-RU" i="1" dirty="0"/>
          </a:p>
          <a:p>
            <a:pPr>
              <a:buFont typeface="Arial" charset="0"/>
              <a:buChar char="•"/>
            </a:pPr>
            <a:endParaRPr lang="ru-RU" i="1" dirty="0"/>
          </a:p>
          <a:p>
            <a:pPr>
              <a:buFont typeface="Arial" charset="0"/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285883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ОБЩИЕ СВЕДЕНИЯ О ПЕДАГОГЕ 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14375" y="2428875"/>
            <a:ext cx="7743825" cy="2357438"/>
          </a:xfrm>
          <a:ln>
            <a:noFill/>
          </a:ln>
        </p:spPr>
        <p:txBody>
          <a:bodyPr>
            <a:noAutofit/>
          </a:bodyPr>
          <a:lstStyle/>
          <a:p>
            <a:pPr marR="0" algn="l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ru-RU" sz="2800" b="1" i="1" dirty="0" smtClean="0">
                <a:solidFill>
                  <a:srgbClr val="105766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800" b="1" i="1" dirty="0" smtClean="0">
                <a:solidFill>
                  <a:srgbClr val="105766"/>
                </a:solidFill>
                <a:latin typeface="Tahoma" pitchFamily="34" charset="0"/>
                <a:cs typeface="Tahoma" pitchFamily="34" charset="0"/>
                <a:hlinkClick r:id="rId2" action="ppaction://hlinkpres?slideindex=1&amp;slidetitle="/>
              </a:rPr>
              <a:t>Личные данные</a:t>
            </a:r>
            <a:endParaRPr lang="ru-RU" sz="2800" b="1" i="1" dirty="0" smtClean="0">
              <a:solidFill>
                <a:srgbClr val="105766"/>
              </a:solidFill>
              <a:latin typeface="Tahoma" pitchFamily="34" charset="0"/>
              <a:cs typeface="Tahoma" pitchFamily="34" charset="0"/>
            </a:endParaRPr>
          </a:p>
          <a:p>
            <a:pPr marR="0" algn="l"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ru-RU" sz="2800" i="1" dirty="0" smtClean="0">
              <a:solidFill>
                <a:srgbClr val="105766"/>
              </a:solidFill>
              <a:latin typeface="Tahoma" pitchFamily="34" charset="0"/>
              <a:cs typeface="Tahoma" pitchFamily="34" charset="0"/>
            </a:endParaRPr>
          </a:p>
          <a:p>
            <a:pPr marR="0" algn="l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ru-RU" sz="2800" b="1" i="1" dirty="0" smtClean="0">
                <a:solidFill>
                  <a:srgbClr val="105766"/>
                </a:solidFill>
                <a:latin typeface="Tahoma" pitchFamily="34" charset="0"/>
                <a:cs typeface="Tahoma" pitchFamily="34" charset="0"/>
              </a:rPr>
              <a:t> Аттестационный лист</a:t>
            </a:r>
          </a:p>
          <a:p>
            <a:pPr marR="0" algn="l"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ru-RU" sz="2800" b="1" i="1" dirty="0" smtClean="0">
              <a:solidFill>
                <a:srgbClr val="105766"/>
              </a:solidFill>
              <a:latin typeface="Tahoma" pitchFamily="34" charset="0"/>
              <a:cs typeface="Tahoma" pitchFamily="34" charset="0"/>
            </a:endParaRPr>
          </a:p>
          <a:p>
            <a:pPr marR="0" algn="l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ru-RU" sz="2800" b="1" i="1" dirty="0" smtClean="0">
                <a:solidFill>
                  <a:srgbClr val="105766"/>
                </a:solidFill>
                <a:latin typeface="Tahoma" pitchFamily="34" charset="0"/>
                <a:cs typeface="Tahoma" pitchFamily="34" charset="0"/>
              </a:rPr>
              <a:t> Характеристика-представление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88" y="0"/>
            <a:ext cx="6286512" cy="2643206"/>
          </a:xfrm>
        </p:spPr>
        <p:txBody>
          <a:bodyPr/>
          <a:lstStyle/>
          <a:p>
            <a:pPr algn="l"/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Раздел </a:t>
            </a:r>
            <a:r>
              <a:rPr lang="en-US" sz="3200" i="1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.</a:t>
            </a:r>
            <a:br>
              <a:rPr lang="ru-RU" sz="32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3200" i="1" u="sng" dirty="0" smtClean="0">
                <a:latin typeface="Calibri" pitchFamily="34" charset="0"/>
                <a:cs typeface="Calibri" pitchFamily="34" charset="0"/>
              </a:rPr>
              <a:t>Результативность образовательного процесса</a:t>
            </a:r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3200" i="1" dirty="0" smtClean="0">
                <a:latin typeface="Calibri" pitchFamily="34" charset="0"/>
                <a:cs typeface="Calibri" pitchFamily="34" charset="0"/>
              </a:rPr>
            </a:br>
            <a:endParaRPr lang="ru-RU" sz="32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2500306"/>
            <a:ext cx="6072230" cy="4000528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000" i="1" dirty="0" smtClean="0"/>
              <a:t>Результаты внутриучрежденческого       контроля</a:t>
            </a:r>
          </a:p>
          <a:p>
            <a:pPr algn="l"/>
            <a:endParaRPr lang="ru-RU" sz="20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000" i="1" dirty="0" smtClean="0"/>
              <a:t>Результаты освоения воспитанниками образовательной программы</a:t>
            </a:r>
          </a:p>
          <a:p>
            <a:pPr algn="l"/>
            <a:endParaRPr lang="ru-RU" sz="20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000" i="1" dirty="0" smtClean="0"/>
              <a:t>Конспекты занятий (</a:t>
            </a:r>
            <a:r>
              <a:rPr lang="ru-RU" sz="2000" i="1" dirty="0" smtClean="0">
                <a:hlinkClick r:id="rId2" action="ppaction://hlinkfile"/>
              </a:rPr>
              <a:t>№1</a:t>
            </a:r>
            <a:r>
              <a:rPr lang="ru-RU" sz="2000" i="1" dirty="0" smtClean="0"/>
              <a:t>, </a:t>
            </a:r>
            <a:r>
              <a:rPr lang="ru-RU" sz="2000" i="1" dirty="0" smtClean="0">
                <a:hlinkClick r:id="rId3" action="ppaction://hlinkfile"/>
              </a:rPr>
              <a:t>№2</a:t>
            </a:r>
            <a:r>
              <a:rPr lang="ru-RU" sz="2000" i="1" dirty="0" smtClean="0"/>
              <a:t>, </a:t>
            </a:r>
            <a:r>
              <a:rPr lang="ru-RU" sz="2000" i="1" dirty="0" smtClean="0">
                <a:hlinkClick r:id="rId4" action="ppaction://hlinkfile"/>
              </a:rPr>
              <a:t>№3</a:t>
            </a:r>
            <a:r>
              <a:rPr lang="ru-RU" sz="2000" i="1" dirty="0" smtClean="0"/>
              <a:t>, </a:t>
            </a:r>
            <a:r>
              <a:rPr lang="ru-RU" sz="2000" i="1" dirty="0" smtClean="0">
                <a:hlinkClick r:id="rId5" action="ppaction://hlinkfile"/>
              </a:rPr>
              <a:t>№4</a:t>
            </a:r>
            <a:r>
              <a:rPr lang="ru-RU" sz="2000" i="1" dirty="0" smtClean="0"/>
              <a:t>)</a:t>
            </a:r>
          </a:p>
          <a:p>
            <a:pPr algn="l"/>
            <a:endParaRPr lang="ru-RU" sz="20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000" i="1" dirty="0" smtClean="0"/>
              <a:t> Перспективное  и  календарное      планирование</a:t>
            </a:r>
          </a:p>
          <a:p>
            <a:pPr algn="l">
              <a:buFont typeface="Arial" pitchFamily="34" charset="0"/>
              <a:buChar char="•"/>
            </a:pPr>
            <a:endParaRPr lang="ru-RU" sz="20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000" i="1" dirty="0" smtClean="0"/>
              <a:t>Взаимодействие с родителями: план, печатная информация для родителей, отзывы родителей и благодарственные письма.</a:t>
            </a:r>
            <a:endParaRPr lang="ru-RU" sz="2000" i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857232"/>
            <a:ext cx="7958166" cy="142876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Раздел </a:t>
            </a:r>
            <a:r>
              <a:rPr lang="en-US" sz="3200" dirty="0" smtClean="0">
                <a:solidFill>
                  <a:schemeClr val="tx1"/>
                </a:solidFill>
              </a:rPr>
              <a:t>II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i="1" u="sng" dirty="0" smtClean="0">
                <a:solidFill>
                  <a:schemeClr val="tx1"/>
                </a:solidFill>
              </a:rPr>
              <a:t>ПРОГРАММНО-МЕТОДИЧЕСКОЕ ОБЕСПЕЧЕНИЕ ОБРАЗОВАТЕЛЬНОГО ПРОЦЕССА</a:t>
            </a:r>
            <a:endParaRPr lang="ru-RU" sz="3200" i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000372"/>
            <a:ext cx="7854696" cy="321471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400" i="1" dirty="0" smtClean="0"/>
              <a:t>Программа  дополнительного образования по музыке для Школы раннего развития «</a:t>
            </a:r>
            <a:r>
              <a:rPr lang="ru-RU" sz="2400" i="1" dirty="0" smtClean="0">
                <a:hlinkClick r:id="rId2" action="ppaction://hlinkfile"/>
              </a:rPr>
              <a:t>ДОМИСОЛЬКА»</a:t>
            </a:r>
            <a:endParaRPr lang="ru-RU" sz="2400" i="1" dirty="0" smtClean="0"/>
          </a:p>
          <a:p>
            <a:pPr algn="l">
              <a:buFont typeface="Arial" pitchFamily="34" charset="0"/>
              <a:buChar char="•"/>
            </a:pPr>
            <a:endParaRPr lang="ru-RU" sz="24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400" i="1" dirty="0" smtClean="0"/>
              <a:t>Методические и дидактические материалы: игры, пособия</a:t>
            </a:r>
          </a:p>
          <a:p>
            <a:pPr algn="l">
              <a:buFont typeface="Arial" pitchFamily="34" charset="0"/>
              <a:buChar char="•"/>
            </a:pPr>
            <a:endParaRPr lang="ru-RU" sz="2400" i="1" dirty="0" smtClean="0"/>
          </a:p>
          <a:p>
            <a:pPr algn="l">
              <a:buFont typeface="Arial" pitchFamily="34" charset="0"/>
              <a:buChar char="•"/>
            </a:pPr>
            <a:r>
              <a:rPr lang="ru-RU" sz="2400" i="1" dirty="0" smtClean="0"/>
              <a:t>Диагностические материалы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714512"/>
          </a:xfrm>
          <a:solidFill>
            <a:schemeClr val="bg1">
              <a:lumMod val="50000"/>
              <a:lumOff val="50000"/>
            </a:schemeClr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Раздел </a:t>
            </a:r>
            <a:r>
              <a:rPr lang="en-US" dirty="0" smtClean="0"/>
              <a:t>III.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u="sng" dirty="0" smtClean="0"/>
              <a:t>ЭФФЕКТИВНОСТЬ ВЗАИМОДЕЙСТВИЯ С СОЦИУМОМ</a:t>
            </a:r>
            <a:endParaRPr lang="ru-RU" sz="3600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80492"/>
          </a:xfrm>
          <a:solidFill>
            <a:schemeClr val="bg1">
              <a:lumMod val="50000"/>
              <a:lumOff val="50000"/>
            </a:schemeClr>
          </a:soli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ru-RU" sz="2400" b="1" i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Аналитические материалы по работе с учреждениями социальной сферы</a:t>
            </a:r>
          </a:p>
          <a:p>
            <a:pPr>
              <a:buFont typeface="Arial" pitchFamily="34" charset="0"/>
              <a:buChar char="•"/>
            </a:pPr>
            <a:endParaRPr lang="ru-RU" b="1" i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Отзывы о совместной деятельности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1000" y="285729"/>
            <a:ext cx="8458200" cy="1928825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i="1" u="sng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РАЗДЕЛ </a:t>
            </a:r>
            <a:r>
              <a:rPr lang="en-US" sz="3200" b="1" i="1" u="sng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IV. </a:t>
            </a:r>
            <a:br>
              <a:rPr lang="en-US" sz="3200" b="1" i="1" u="sng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ЭФФЕКТИВНОСТЬ ИСПОЛЬЗОВАНИЯ СОВРЕМЕННЫХ ОБРАЗОВАТЕЛЬНЫХ ТЕХНОЛОГИЙ И МЕТОДИК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2714620"/>
            <a:ext cx="8243886" cy="3571900"/>
          </a:xfrm>
          <a:solidFill>
            <a:schemeClr val="bg2"/>
          </a:solidFill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Разработанные дидактические и методические материалы по использованию ИКТ в образовательном процессе</a:t>
            </a:r>
          </a:p>
          <a:p>
            <a:pPr>
              <a:buFont typeface="Arial" pitchFamily="34" charset="0"/>
              <a:buChar char="•"/>
            </a:pPr>
            <a:endParaRPr lang="ru-RU" sz="20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Использование разнообразных форм ИКТ: </a:t>
            </a:r>
          </a:p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              - презентации</a:t>
            </a:r>
          </a:p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              - Интернет-ресурсы – сайт, форум,</a:t>
            </a:r>
          </a:p>
          <a:p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285884"/>
          </a:xfrm>
          <a:solidFill>
            <a:schemeClr val="bg2"/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b="1" dirty="0" smtClean="0"/>
              <a:t>Раздел</a:t>
            </a:r>
            <a:r>
              <a:rPr lang="en-US" sz="2700" dirty="0" smtClean="0"/>
              <a:t> VIII.</a:t>
            </a:r>
            <a:r>
              <a:rPr lang="ru-RU" sz="2700" dirty="0" smtClean="0"/>
              <a:t> </a:t>
            </a:r>
            <a:br>
              <a:rPr lang="ru-RU" sz="2700" dirty="0" smtClean="0"/>
            </a:br>
            <a:r>
              <a:rPr lang="ru-RU" sz="2700" b="1" i="1" u="sng" dirty="0" smtClean="0"/>
              <a:t>РЕЗУЛЬТАТЫ НЕПРЕРЫВНОГО ПРОФЕССИОНАЛЬНОГО САМОРАЗВИТИЯ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571612"/>
            <a:ext cx="7498080" cy="5143536"/>
          </a:xfrm>
          <a:solidFill>
            <a:schemeClr val="bg2"/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Программные модули 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hlinkClick r:id="rId3" action="ppaction://hlinkpres?slideindex=1&amp;slidetitle="/>
              </a:rPr>
              <a:t>повышения квалификации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Данные о самообразовательной деятельности 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hlinkClick r:id="rId4" action="ppaction://hlinkpres?slideindex=1&amp;slidetitle="/>
              </a:rPr>
              <a:t>(темы)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Участие  в мероприятиях :</a:t>
            </a:r>
          </a:p>
          <a:p>
            <a:pPr>
              <a:buFont typeface="Wingdings" pitchFamily="2" charset="2"/>
              <a:buChar char="ü"/>
            </a:pP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  <a:hlinkClick r:id="rId5" action="ppaction://hlinkfile"/>
              </a:rPr>
              <a:t> районное МО музыкальных руководителей «Развитие эмоционально-чувственной сферы дошкольников через различные виды музыкальной деятельности»</a:t>
            </a: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  <a:hlinkClick r:id="rId6" action="ppaction://hlinkfile"/>
              </a:rPr>
              <a:t> Областной методический </a:t>
            </a:r>
            <a:r>
              <a:rPr lang="ru-RU" sz="1900" b="1" i="1" dirty="0" err="1" smtClean="0">
                <a:solidFill>
                  <a:schemeClr val="bg2">
                    <a:lumMod val="25000"/>
                  </a:schemeClr>
                </a:solidFill>
                <a:hlinkClick r:id="rId6" action="ppaction://hlinkfile"/>
              </a:rPr>
              <a:t>вебинар</a:t>
            </a: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  <a:hlinkClick r:id="rId6" action="ppaction://hlinkfile"/>
              </a:rPr>
              <a:t> с использованием видеоконференцсвязи «</a:t>
            </a:r>
            <a:r>
              <a:rPr lang="ru-RU" sz="1900" b="1" i="1" dirty="0" err="1" smtClean="0">
                <a:solidFill>
                  <a:schemeClr val="bg2">
                    <a:lumMod val="25000"/>
                  </a:schemeClr>
                </a:solidFill>
                <a:hlinkClick r:id="rId6" action="ppaction://hlinkfile"/>
              </a:rPr>
              <a:t>Портфолио</a:t>
            </a: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  <a:hlinkClick r:id="rId6" action="ppaction://hlinkfile"/>
              </a:rPr>
              <a:t> как одна из форм мониторинга результатов педагогической деятельности»</a:t>
            </a: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</a:rPr>
              <a:t>РМО музыкальных руководителей, мастер-класс</a:t>
            </a:r>
          </a:p>
          <a:p>
            <a:pPr>
              <a:buFont typeface="Wingdings" pitchFamily="2" charset="2"/>
              <a:buChar char="ü"/>
            </a:pPr>
            <a:r>
              <a:rPr lang="en-US" sz="1900" b="1" i="1" dirty="0" smtClean="0">
                <a:solidFill>
                  <a:schemeClr val="bg2">
                    <a:lumMod val="25000"/>
                  </a:schemeClr>
                </a:solidFill>
                <a:hlinkClick r:id="rId7" action="ppaction://hlinkfile"/>
              </a:rPr>
              <a:t>IV</a:t>
            </a:r>
            <a:r>
              <a:rPr lang="ru-RU" sz="1900" b="1" i="1" dirty="0" smtClean="0">
                <a:solidFill>
                  <a:schemeClr val="bg2">
                    <a:lumMod val="25000"/>
                  </a:schemeClr>
                </a:solidFill>
                <a:hlinkClick r:id="rId7" action="ppaction://hlinkfile"/>
              </a:rPr>
              <a:t> областная научно-практическая конференция работников системы дополнительного образования детей «Новые подходы к организации работы с детьми и подростками в социуме»</a:t>
            </a: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9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9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1255</TotalTime>
  <Words>476</Words>
  <Application>Microsoft Office PowerPoint</Application>
  <PresentationFormat>Экран (4:3)</PresentationFormat>
  <Paragraphs>112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1_Аспект</vt:lpstr>
      <vt:lpstr>1_Солнцестояние</vt:lpstr>
      <vt:lpstr>Трек</vt:lpstr>
      <vt:lpstr>1_Открытая</vt:lpstr>
      <vt:lpstr>1_Изящная</vt:lpstr>
      <vt:lpstr>Солнцестояние</vt:lpstr>
      <vt:lpstr>Поток</vt:lpstr>
      <vt:lpstr>1_Апекс</vt:lpstr>
      <vt:lpstr>Портфолио профессиональной деятельности</vt:lpstr>
      <vt:lpstr>Педагог дополнительного образования  музыкальный руководитель  Муниципального казённого образовательного учреждения дополнительного образования детей «Кетовский Детско-юношеский центр» первая квалификационная категория E-mail:  slоbvalentina@yandex.ru valya0006@mail.ru</vt:lpstr>
      <vt:lpstr>квалификация</vt:lpstr>
      <vt:lpstr>ОБЩИЕ СВЕДЕНИЯ О ПЕДАГОГЕ </vt:lpstr>
      <vt:lpstr>Раздел I. Результативность образовательного процесса </vt:lpstr>
      <vt:lpstr>Раздел II. ПРОГРАММНО-МЕТОДИЧЕСКОЕ ОБЕСПЕЧЕНИЕ ОБРАЗОВАТЕЛЬНОГО ПРОЦЕССА</vt:lpstr>
      <vt:lpstr>Раздел III. ЭФФЕКТИВНОСТЬ ВЗАИМОДЕЙСТВИЯ С СОЦИУМОМ</vt:lpstr>
      <vt:lpstr>РАЗДЕЛ IV.  ЭФФЕКТИВНОСТЬ ИСПОЛЬЗОВАНИЯ СОВРЕМЕННЫХ ОБРАЗОВАТЕЛЬНЫХ ТЕХНОЛОГИЙ И МЕТОДИК</vt:lpstr>
      <vt:lpstr>  Раздел VIII.  РЕЗУЛЬТАТЫ НЕПРЕРЫВНОГО ПРОФЕССИОНАЛЬНОГО САМОРАЗВИТИЯ  </vt:lpstr>
      <vt:lpstr>Сведения о курсах повышения квалификации</vt:lpstr>
      <vt:lpstr>Слайд 11</vt:lpstr>
      <vt:lpstr>Темы  по  Самообразованию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ДДТ-5</dc:creator>
  <cp:lastModifiedBy>Пользователь</cp:lastModifiedBy>
  <cp:revision>89</cp:revision>
  <dcterms:created xsi:type="dcterms:W3CDTF">2011-10-14T09:15:29Z</dcterms:created>
  <dcterms:modified xsi:type="dcterms:W3CDTF">2014-10-13T17:07:57Z</dcterms:modified>
</cp:coreProperties>
</file>