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571612"/>
            <a:ext cx="7772400" cy="3386161"/>
          </a:xfrm>
        </p:spPr>
        <p:txBody>
          <a:bodyPr>
            <a:normAutofit fontScale="90000"/>
          </a:bodyPr>
          <a:lstStyle/>
          <a:p>
            <a:r>
              <a:rPr lang="ru-RU" sz="7300" b="1" i="1" dirty="0" smtClean="0"/>
              <a:t>Стихотворение в прозе </a:t>
            </a:r>
            <a:r>
              <a:rPr lang="ru-RU" sz="7300" b="1" i="1" dirty="0" smtClean="0"/>
              <a:t/>
            </a:r>
            <a:br>
              <a:rPr lang="ru-RU" sz="7300" b="1" i="1" dirty="0" smtClean="0"/>
            </a:br>
            <a:r>
              <a:rPr lang="ru-RU" sz="7300" b="1" i="1" dirty="0" smtClean="0"/>
              <a:t>И.С</a:t>
            </a:r>
            <a:r>
              <a:rPr lang="ru-RU" sz="7300" b="1" i="1" dirty="0" smtClean="0"/>
              <a:t>. Тургенева </a:t>
            </a:r>
            <a:r>
              <a:rPr lang="ru-RU" sz="7300" dirty="0" smtClean="0"/>
              <a:t/>
            </a:r>
            <a:br>
              <a:rPr lang="ru-RU" sz="7300" dirty="0" smtClean="0"/>
            </a:br>
            <a:r>
              <a:rPr lang="ru-RU" sz="7300" b="1" i="1" dirty="0" smtClean="0"/>
              <a:t>«Памяти Ю.П. </a:t>
            </a:r>
            <a:r>
              <a:rPr lang="ru-RU" sz="7300" b="1" i="1" dirty="0" err="1" smtClean="0"/>
              <a:t>Вревской</a:t>
            </a:r>
            <a:r>
              <a:rPr lang="ru-RU" sz="7300" b="1" i="1" dirty="0" smtClean="0"/>
              <a:t>».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16319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000" dirty="0" smtClean="0"/>
              <a:t>Как известно, некролог- это статья, посвященная умершему, с характеристикой его жизни и деятельности (см. «Словарь русского языка» С.И.Ожегова).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143248"/>
            <a:ext cx="8229600" cy="4525963"/>
          </a:xfrm>
        </p:spPr>
        <p:txBody>
          <a:bodyPr/>
          <a:lstStyle/>
          <a:p>
            <a:r>
              <a:rPr lang="ru-RU" sz="3600" dirty="0" smtClean="0"/>
              <a:t>Кто же эта таинственная Юлия Петровна </a:t>
            </a:r>
            <a:r>
              <a:rPr lang="ru-RU" sz="3600" dirty="0" err="1" smtClean="0"/>
              <a:t>Вревская</a:t>
            </a:r>
            <a:r>
              <a:rPr lang="ru-RU" sz="3600" dirty="0" smtClean="0"/>
              <a:t>, которой великий русский писатель посвятил свое прекрасное лирическое произведение?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00034" y="285728"/>
            <a:ext cx="785818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Известно, что Юлия была дочерью прославленного генерал-майора Петра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Евдокимовича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Вариховского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до десяти лет жила с матерью, братьями и сестрой в Смоленской губернии. Затем вся семья переехала на Кавказ, к месту службы отца. Атмосфера героизма, рассказы о военных событиях и подвигах, страдания искалеченных и раненых — все это не могло не оставить следа в сердце доброй и отзывчивой девушки, взрастило в ней душевную теплоту, которую она стремилась отдать людям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Юлия Петровна </a:t>
            </a:r>
            <a:r>
              <a:rPr lang="ru-RU" sz="4000" dirty="0" err="1" smtClean="0"/>
              <a:t>Вариховская</a:t>
            </a:r>
            <a:endParaRPr lang="ru-RU" sz="4000" dirty="0"/>
          </a:p>
        </p:txBody>
      </p:sp>
      <p:pic>
        <p:nvPicPr>
          <p:cNvPr id="27651" name="Picture 3" descr="F:\ч.п!!)))\c762a2a8b4b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57686" y="785794"/>
            <a:ext cx="3524250" cy="476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357166"/>
            <a:ext cx="3571900" cy="5840435"/>
          </a:xfrm>
        </p:spPr>
        <p:txBody>
          <a:bodyPr>
            <a:noAutofit/>
          </a:bodyPr>
          <a:lstStyle/>
          <a:p>
            <a:r>
              <a:rPr lang="ru-RU" sz="2000" dirty="0" smtClean="0"/>
              <a:t>Несомненно, женское очарование и ум, самоотверженность и доброта, сочетающаяся с пламенным патриотизмом, привлекли внимание к юной Юлии Петровне «одного из образованнейших и умнейших людей своего времени» (по словам декабриста А. П. Беляева) 44-летнего боевого генерала, барона Ипполита Александровича </a:t>
            </a:r>
            <a:r>
              <a:rPr lang="ru-RU" sz="2000" dirty="0" err="1" smtClean="0"/>
              <a:t>Вревского</a:t>
            </a:r>
            <a:r>
              <a:rPr lang="ru-RU" sz="2000" dirty="0" smtClean="0"/>
              <a:t>. Но счастье их было недолгим: через год генерал погиб под пулями горцев.</a:t>
            </a:r>
            <a:endParaRPr lang="ru-RU" sz="2000" dirty="0"/>
          </a:p>
        </p:txBody>
      </p:sp>
      <p:pic>
        <p:nvPicPr>
          <p:cNvPr id="28674" name="Picture 2" descr="F:\ч.п!!)))\а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751611" y="273050"/>
            <a:ext cx="4758628" cy="5853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Юлия Петровна вместе с матерью и младшей сестрой переехала в Петербург и как вдова прославленного генерала была ласково встречена в обществе и стала фрейлиной двора императрицы Марии Александровны. «Баронесса... считалась почти в продолжение двадцати лет одной из первых петербургских красавиц</a:t>
            </a:r>
            <a:r>
              <a:rPr lang="en-US" sz="2000" dirty="0" smtClean="0"/>
              <a:t>…</a:t>
            </a:r>
            <a:r>
              <a:rPr lang="ru-RU" sz="2000" dirty="0" smtClean="0"/>
              <a:t>»</a:t>
            </a:r>
            <a:endParaRPr lang="ru-RU" sz="2000" dirty="0"/>
          </a:p>
        </p:txBody>
      </p:sp>
      <p:pic>
        <p:nvPicPr>
          <p:cNvPr id="1026" name="Picture 2" descr="F:\ч.п!!)))\951069-ef99861a3d12bb8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4876" y="642918"/>
            <a:ext cx="3143272" cy="49300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214290"/>
            <a:ext cx="857256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 всю свою жизнь не встречал такой пленительной женщины. Пленительной не только своей наружностью, но своей женственностью, грацией, бесконечной приветливостью и бесконечной добротой. Никогда эта женщина не сказала ни о ком ничего дурного и у себя не позволяла злословить, а, напротив, всегда и в каждом старалась выдвинуть его хорошие стороны. Многие мужчины за ней ухаживали, много женщин ей завидовали, но молва никогда не дерзнула укорить ее в чем-нибудь. Всю жизнь свою она пожертвовала для родных, для чужих, для всех...» — так рассказывал о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Вревской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писатель В. А. Соллогуб, знавший ее еще по Кавказу.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28596" y="285728"/>
            <a:ext cx="82153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В 1873 г. она познакомилась с И. С. Тургеневым и часто общалась с ним в Петербурге. 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1214422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Они стали хорошими друзьями и переписывались до последних дней ее жизни. </a:t>
            </a:r>
            <a:endParaRPr lang="ru-RU" sz="2800" dirty="0"/>
          </a:p>
        </p:txBody>
      </p:sp>
      <p:pic>
        <p:nvPicPr>
          <p:cNvPr id="1026" name="Picture 2" descr="C:\Users\Ученик\Desktop\0009-007-Turgenev-i-obscheevropejskaja-literatu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285992"/>
            <a:ext cx="3411211" cy="42529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4296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После того как Россия 12 апреля 1877 г. объявила войну Турции, Юлия Петровна, неожиданно для всех, вступила в ряды добровольцев, неравнодушных к беде братьев-славян. Она добилась разрешения на свои средства организовать санитарный отряд из 22 врачей и сестер. Больше того, баронесса сама «училась ходить за больными и утешала себя мыслью, что делает дело». </a:t>
            </a:r>
            <a:endParaRPr lang="ru-RU" sz="2400" dirty="0"/>
          </a:p>
        </p:txBody>
      </p:sp>
      <p:pic>
        <p:nvPicPr>
          <p:cNvPr id="29698" name="Picture 2" descr="F:\ч.п!!)))\1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286124"/>
            <a:ext cx="5453074" cy="3190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19 июня 1877 г. баронесса Ю. П. </a:t>
            </a:r>
            <a:r>
              <a:rPr lang="ru-RU" sz="2800" dirty="0" err="1" smtClean="0"/>
              <a:t>Вревская</a:t>
            </a:r>
            <a:r>
              <a:rPr lang="ru-RU" sz="2800" dirty="0" smtClean="0"/>
              <a:t> прибыла в румынский город Яссы для работы рядовой сестрой милосердия Свято-Троицкой общины в 45-м военно-временном эвакуационном госпитале. </a:t>
            </a:r>
            <a:endParaRPr lang="ru-RU" sz="2800" dirty="0"/>
          </a:p>
        </p:txBody>
      </p:sp>
      <p:pic>
        <p:nvPicPr>
          <p:cNvPr id="30722" name="Picture 2" descr="F:\ч.п!!)))\л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14810" y="428604"/>
            <a:ext cx="3814980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Вревская</a:t>
            </a:r>
            <a:r>
              <a:rPr lang="ru-RU" dirty="0" smtClean="0"/>
              <a:t> писала сестре: «Мы сильно утомились, дела было гибель: до трех тысяч больных в день, и мы иные дни перевязывали до 5 часов утра не покладая рук». Кроме того, сестры по очереди раздавали лекарства, кормили тяжелораненых, заведовали кухней, следили за сменой белья. Баронесса, придворная дама, привыкшая к роскоши и уюту, в своих письмах никогда не жаловалась на военные тяготы.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1746" name="Picture 2" descr="F:\ч.п!!)))\28472_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3214678" cy="52054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14282" y="85723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sz="4800" dirty="0" smtClean="0"/>
          </a:p>
          <a:p>
            <a:pPr>
              <a:buNone/>
            </a:pPr>
            <a:r>
              <a:rPr lang="ru-RU" sz="5400" dirty="0" smtClean="0"/>
              <a:t>Проект выполнила:</a:t>
            </a:r>
          </a:p>
          <a:p>
            <a:r>
              <a:rPr lang="ru-RU" sz="4800" dirty="0" smtClean="0"/>
              <a:t>у</a:t>
            </a:r>
            <a:r>
              <a:rPr lang="ru-RU" sz="4800" dirty="0" smtClean="0"/>
              <a:t>читель русского языка и литературы МБОУ «Аннинская СОШ» </a:t>
            </a:r>
            <a:r>
              <a:rPr lang="ru-RU" sz="4800" dirty="0" err="1" smtClean="0"/>
              <a:t>Петушинского</a:t>
            </a:r>
            <a:r>
              <a:rPr lang="ru-RU" sz="4800" dirty="0" smtClean="0"/>
              <a:t> района </a:t>
            </a:r>
          </a:p>
          <a:p>
            <a:r>
              <a:rPr lang="ru-RU" sz="4800" dirty="0" smtClean="0"/>
              <a:t>Владимирской области</a:t>
            </a:r>
            <a:endParaRPr lang="ru-RU" sz="4800" dirty="0" smtClean="0"/>
          </a:p>
          <a:p>
            <a:endParaRPr lang="ru-RU" sz="5400" dirty="0" smtClean="0"/>
          </a:p>
          <a:p>
            <a:r>
              <a:rPr lang="ru-RU" sz="5200" dirty="0" smtClean="0"/>
              <a:t>Беляева </a:t>
            </a:r>
            <a:r>
              <a:rPr lang="ru-RU" sz="5200" dirty="0" smtClean="0"/>
              <a:t>Ольга Николаевна</a:t>
            </a:r>
            <a:endParaRPr lang="ru-RU" sz="5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500042"/>
            <a:ext cx="3008313" cy="4691063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декабре 1877года</a:t>
            </a:r>
            <a:r>
              <a:rPr lang="en-US" sz="2000" dirty="0" smtClean="0"/>
              <a:t>,</a:t>
            </a:r>
            <a:r>
              <a:rPr lang="ru-RU" sz="2000" dirty="0" smtClean="0"/>
              <a:t> после четырехмесячной напряженной работы</a:t>
            </a:r>
            <a:r>
              <a:rPr lang="en-US" sz="2000" dirty="0" smtClean="0"/>
              <a:t>,</a:t>
            </a:r>
            <a:r>
              <a:rPr lang="ru-RU" sz="2000" dirty="0" smtClean="0"/>
              <a:t> ей был назначен отпуск, и она собиралась провести его с сестрой на Кавказе. Но, узнав от уполномоченного Красного Креста князя А. Г. Щербатова, что многие госпитали закрываются из-за отсутствия средств и медсестер, изменила свое решение. Юлия Петровна отправилась в небольшое болгарское местечко </a:t>
            </a:r>
            <a:r>
              <a:rPr lang="ru-RU" sz="2000" dirty="0" err="1" smtClean="0"/>
              <a:t>Бяла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32770" name="Picture 2" descr="F:\ч.п!!)))\58256686_1272224142_2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5050" y="1355116"/>
            <a:ext cx="5111750" cy="36889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7158" y="571480"/>
            <a:ext cx="3008313" cy="4691063"/>
          </a:xfrm>
        </p:spPr>
        <p:txBody>
          <a:bodyPr>
            <a:noAutofit/>
          </a:bodyPr>
          <a:lstStyle/>
          <a:p>
            <a:r>
              <a:rPr lang="ru-RU" sz="2400" dirty="0" smtClean="0"/>
              <a:t>Юлию Петровну, великолепно справляющуюся с перевязками, назначили ассистентом при ампутациях. Оказавшись в </a:t>
            </a:r>
            <a:r>
              <a:rPr lang="ru-RU" sz="2400" dirty="0" err="1" smtClean="0"/>
              <a:t>Бяле</a:t>
            </a:r>
            <a:r>
              <a:rPr lang="ru-RU" sz="2400" dirty="0" smtClean="0"/>
              <a:t>, фактически на линии фронта, она приняла участие в сражении у </a:t>
            </a:r>
            <a:r>
              <a:rPr lang="ru-RU" sz="2400" dirty="0" err="1" smtClean="0"/>
              <a:t>Мечки</a:t>
            </a:r>
            <a:r>
              <a:rPr lang="ru-RU" sz="2400" dirty="0" smtClean="0"/>
              <a:t>, вынося под градом пуль из боя раненых и оказывая им первую помощь. </a:t>
            </a:r>
            <a:endParaRPr lang="ru-RU" sz="2400" dirty="0"/>
          </a:p>
        </p:txBody>
      </p:sp>
      <p:pic>
        <p:nvPicPr>
          <p:cNvPr id="33794" name="Picture 2" descr="F:\ч.п!!)))\п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429124" y="642918"/>
            <a:ext cx="4214842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571480"/>
            <a:ext cx="3008313" cy="4691063"/>
          </a:xfrm>
        </p:spPr>
        <p:txBody>
          <a:bodyPr>
            <a:noAutofit/>
          </a:bodyPr>
          <a:lstStyle/>
          <a:p>
            <a:r>
              <a:rPr lang="ru-RU" sz="2400" dirty="0" smtClean="0"/>
              <a:t>Условия в </a:t>
            </a:r>
            <a:r>
              <a:rPr lang="ru-RU" sz="2400" dirty="0" err="1" smtClean="0"/>
              <a:t>Бяле</a:t>
            </a:r>
            <a:r>
              <a:rPr lang="ru-RU" sz="2400" dirty="0" smtClean="0"/>
              <a:t> были ужасными. Раненые и персонал размещались в кибитках и сырых мазанках. Силы </a:t>
            </a:r>
            <a:r>
              <a:rPr lang="ru-RU" sz="2400" dirty="0" err="1" smtClean="0"/>
              <a:t>Вревской</a:t>
            </a:r>
            <a:r>
              <a:rPr lang="ru-RU" sz="2400" dirty="0" smtClean="0"/>
              <a:t> были не беспредельны. Когда раненых начал валить сыпной тиф, слабый организм Юлии Петровны не выдержал. </a:t>
            </a:r>
            <a:endParaRPr lang="ru-RU" sz="2400" dirty="0"/>
          </a:p>
        </p:txBody>
      </p:sp>
      <p:pic>
        <p:nvPicPr>
          <p:cNvPr id="37890" name="Picture 2" descr="F:\ч.п!!)))\i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57620" y="428604"/>
            <a:ext cx="4357718" cy="5429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8914" name="Picture 2" descr="F:\ч.п!!)))\д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5050" y="1564767"/>
            <a:ext cx="5111750" cy="3269678"/>
          </a:xfrm>
          <a:prstGeom prst="rect">
            <a:avLst/>
          </a:prstGeom>
          <a:noFill/>
        </p:spPr>
      </p:pic>
      <p:sp>
        <p:nvSpPr>
          <p:cNvPr id="7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214290"/>
            <a:ext cx="3008313" cy="4691063"/>
          </a:xfrm>
        </p:spPr>
        <p:txBody>
          <a:bodyPr>
            <a:normAutofit fontScale="92500"/>
          </a:bodyPr>
          <a:lstStyle/>
          <a:p>
            <a:r>
              <a:rPr lang="ru-RU" sz="2800" dirty="0" smtClean="0"/>
              <a:t>. Юлия Петровна умерла 5 февраля 1878 г. Раненые сами ухаживали за такой отзывчивой и нежной «сестренкой», сами выкопали могилу в промерзшей земле. Они же несли ее гроб.</a:t>
            </a:r>
          </a:p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4786322"/>
            <a:ext cx="62865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Вревскую</a:t>
            </a:r>
            <a:r>
              <a:rPr lang="ru-RU" sz="2800" dirty="0" smtClean="0"/>
              <a:t> опустили в землю около православного храма в </a:t>
            </a:r>
            <a:r>
              <a:rPr lang="ru-RU" sz="2800" dirty="0" err="1" smtClean="0"/>
              <a:t>Бяле</a:t>
            </a:r>
            <a:r>
              <a:rPr lang="ru-RU" sz="2800" dirty="0" smtClean="0"/>
              <a:t>. </a:t>
            </a:r>
            <a:endParaRPr lang="ru-R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85720" y="571480"/>
            <a:ext cx="857256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Огорчила эта смерть и Тургенева, откликнувшегося на нее стихотворением в прозе: «Она была молода, красива; высший свет ее знал; об ней осведомлялись даже сановники. Дамы ей завидовали, мужчины за ней волочились.... два-три человека тайно и глубоко любили ее. Жизнь ей улыбалась; но бывают улыбки хуже слез.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Нежное кроткое сердце... и такая сила, жажда жертвы! Помогать нуждающимся в помощи... она не ведала другого счастья... не ведала — и не изведала.»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85720" y="428604"/>
            <a:ext cx="850112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мя баронессы Ю. П.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Вревской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вошло в историю как символ морального облика медицинской сестры, милосердия и человеколюбия. После ее смерти в Петербурге был создан еще один добровольческий отряд сестер милосердия – из числа женщин, вдохновленных ее мученическим подвигом. В Болгарии, где баронесса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Вревская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считается национальной героиней, существует ее музей. Виктор Гюго назвал ее «русской розой, погибшей на болгарской земле».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Ученик\Desktop\1172780055_3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4500570"/>
            <a:ext cx="3714776" cy="23574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0" y="1714488"/>
            <a:ext cx="7772400" cy="1500187"/>
          </a:xfrm>
        </p:spPr>
        <p:txBody>
          <a:bodyPr>
            <a:normAutofit/>
          </a:bodyPr>
          <a:lstStyle/>
          <a:p>
            <a:r>
              <a:rPr lang="ru-RU" sz="6000" b="1" i="1" dirty="0" smtClean="0"/>
              <a:t>Спасибо за внимание!</a:t>
            </a:r>
            <a:endParaRPr lang="ru-RU" sz="60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План.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47500" lnSpcReduction="20000"/>
          </a:bodyPr>
          <a:lstStyle/>
          <a:p>
            <a:r>
              <a:rPr lang="ru-RU" sz="5100" dirty="0" smtClean="0"/>
              <a:t>1.Отличительные признаки жанра стихотворения в прозе.</a:t>
            </a:r>
          </a:p>
          <a:p>
            <a:r>
              <a:rPr lang="ru-RU" sz="5100" dirty="0" smtClean="0"/>
              <a:t>2.Цикл «Стихотворения в прозе» И.С. Тургенева.</a:t>
            </a:r>
          </a:p>
          <a:p>
            <a:r>
              <a:rPr lang="ru-RU" sz="5100" dirty="0" smtClean="0"/>
              <a:t>3.Историческая основа и история создания стихотворения в прозе «Памяти Ю.П. </a:t>
            </a:r>
            <a:r>
              <a:rPr lang="ru-RU" sz="5100" dirty="0" err="1" smtClean="0"/>
              <a:t>Вревской</a:t>
            </a:r>
            <a:r>
              <a:rPr lang="ru-RU" sz="5100" dirty="0" smtClean="0"/>
              <a:t>».</a:t>
            </a:r>
          </a:p>
          <a:p>
            <a:r>
              <a:rPr lang="ru-RU" sz="5100" dirty="0" smtClean="0"/>
              <a:t>а) </a:t>
            </a:r>
            <a:r>
              <a:rPr lang="ru-RU" sz="5100" dirty="0" err="1" smtClean="0"/>
              <a:t>Ю.П.Вревская</a:t>
            </a:r>
            <a:r>
              <a:rPr lang="ru-RU" sz="5100" dirty="0" smtClean="0"/>
              <a:t> – одна из первых петербургских красавиц;</a:t>
            </a:r>
          </a:p>
          <a:p>
            <a:r>
              <a:rPr lang="ru-RU" sz="5100" dirty="0" smtClean="0"/>
              <a:t>б) доброта и душевная щедрость баронессы;</a:t>
            </a:r>
          </a:p>
          <a:p>
            <a:r>
              <a:rPr lang="ru-RU" sz="5100" dirty="0" smtClean="0"/>
              <a:t>в) дружба с И.С. Тургеневым;</a:t>
            </a:r>
          </a:p>
          <a:p>
            <a:r>
              <a:rPr lang="ru-RU" sz="5100" dirty="0" smtClean="0"/>
              <a:t>г) нравственный подвиг Ю.П. </a:t>
            </a:r>
            <a:r>
              <a:rPr lang="ru-RU" sz="5100" dirty="0" err="1" smtClean="0"/>
              <a:t>Вревской</a:t>
            </a:r>
            <a:r>
              <a:rPr lang="ru-RU" sz="5100" dirty="0" smtClean="0"/>
              <a:t>;</a:t>
            </a:r>
          </a:p>
          <a:p>
            <a:r>
              <a:rPr lang="ru-RU" sz="5100" dirty="0" err="1" smtClean="0"/>
              <a:t>д</a:t>
            </a:r>
            <a:r>
              <a:rPr lang="ru-RU" sz="5100" dirty="0" smtClean="0"/>
              <a:t>) трагическая гибель.</a:t>
            </a:r>
          </a:p>
          <a:p>
            <a:r>
              <a:rPr lang="ru-RU" sz="5100" dirty="0" smtClean="0"/>
              <a:t>4.Создание стихотворения в прозе – отклик И.С. Тургенева на смерть баронессы.</a:t>
            </a:r>
          </a:p>
          <a:p>
            <a:r>
              <a:rPr lang="ru-RU" sz="5100" dirty="0" smtClean="0"/>
              <a:t>5.Имя Ю.П. </a:t>
            </a:r>
            <a:r>
              <a:rPr lang="ru-RU" sz="5100" dirty="0" err="1" smtClean="0"/>
              <a:t>Вревской</a:t>
            </a:r>
            <a:r>
              <a:rPr lang="ru-RU" sz="5100" dirty="0" smtClean="0"/>
              <a:t> – символ морального облика медицинской сестры, милосердия и человеколюбия.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7859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b="1" dirty="0" smtClean="0"/>
              <a:t>«Стихотворения в прозе объединяет 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err="1" smtClean="0"/>
              <a:t>лаконичность,иносказательность</a:t>
            </a:r>
            <a:r>
              <a:rPr lang="ru-RU" sz="3100" b="1" dirty="0" smtClean="0"/>
              <a:t>,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 а </a:t>
            </a:r>
            <a:r>
              <a:rPr lang="ru-RU" sz="3100" b="1" dirty="0" err="1" smtClean="0"/>
              <a:t>главное:бездна</a:t>
            </a:r>
            <a:r>
              <a:rPr lang="ru-RU" sz="3100" b="1" dirty="0" smtClean="0"/>
              <a:t> мысли».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И.А. Бунин.</a:t>
            </a: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r>
              <a:rPr lang="ru-RU" sz="5400" i="1" dirty="0" smtClean="0"/>
              <a:t>Стихотворение в прозе - это лирическое произведение в стихотворной форме.</a:t>
            </a:r>
            <a:endParaRPr lang="ru-RU" sz="5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643710"/>
          </a:xfrm>
        </p:spPr>
        <p:txBody>
          <a:bodyPr>
            <a:normAutofit lnSpcReduction="10000"/>
          </a:bodyPr>
          <a:lstStyle/>
          <a:p>
            <a:r>
              <a:rPr lang="ru-RU" sz="3600" i="1" dirty="0" smtClean="0"/>
              <a:t> </a:t>
            </a:r>
            <a:r>
              <a:rPr lang="ru-RU" sz="3600" dirty="0" smtClean="0"/>
              <a:t>Для стихотворения в прозе характерны все признаки лирического стихотворения, за исключением метра и рифмы: небольшой объем, часто - членение на мелкие абзацы, подобные строфам, повышенная эмоциональность стиля, круг образов, мотивов, идей, характерных для поэзии данного времени, обычно бессюжетная композиция, общая установка на выражение субъективного впечатления или переживания.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r>
              <a:rPr lang="ru-RU" sz="4400" dirty="0" smtClean="0"/>
              <a:t>Стихотворения очень различны по характеру, но их объединяют и общие черты:</a:t>
            </a:r>
          </a:p>
          <a:p>
            <a:r>
              <a:rPr lang="ru-RU" dirty="0" smtClean="0"/>
              <a:t>-автобиографичность, рассказ от  1 –го лица;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исповедальность</a:t>
            </a:r>
            <a:r>
              <a:rPr lang="ru-RU" dirty="0" smtClean="0"/>
              <a:t> дневниковой записи;</a:t>
            </a:r>
          </a:p>
          <a:p>
            <a:r>
              <a:rPr lang="ru-RU" dirty="0" smtClean="0"/>
              <a:t>-философские раздумья над важнейшими вопросами;</a:t>
            </a:r>
          </a:p>
          <a:p>
            <a:r>
              <a:rPr lang="ru-RU" dirty="0" smtClean="0"/>
              <a:t>-доверительное общение с читателями.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0"/>
            <a:ext cx="3008313" cy="6126163"/>
          </a:xfrm>
        </p:spPr>
        <p:txBody>
          <a:bodyPr>
            <a:noAutofit/>
          </a:bodyPr>
          <a:lstStyle/>
          <a:p>
            <a:r>
              <a:rPr lang="ru-RU" sz="3200" dirty="0" smtClean="0"/>
              <a:t>В последние годы жизни И.С.Тургенев создаёт цикл «Стихотворений в прозе» , который он пишет с 1877 года. </a:t>
            </a:r>
            <a:endParaRPr lang="ru-RU" sz="3200" dirty="0"/>
          </a:p>
        </p:txBody>
      </p:sp>
      <p:pic>
        <p:nvPicPr>
          <p:cNvPr id="18434" name="Picture 2" descr="F:\ч.п!!)))\0_7a68e_9c7e8f85_XL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15103" y="273050"/>
            <a:ext cx="4431643" cy="58531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428604"/>
            <a:ext cx="84296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«Стихотворения в прозе» - это сборник оригинальных философских высказываний, жизненных выводов .Это своеобразный </a:t>
            </a:r>
            <a:r>
              <a:rPr lang="ru-RU" sz="3600" dirty="0" err="1" smtClean="0"/>
              <a:t>итог,черта,точка</a:t>
            </a:r>
            <a:r>
              <a:rPr lang="ru-RU" sz="3600" dirty="0" smtClean="0"/>
              <a:t>, которую Тургенев ставит в конце всех своих произведений,  в конце своей жизни. Здесь отразилось всё то, что было “разлито” по всем произведениям писателя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643042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Стихотворения в прозе И.С. Тургенева разнообразны по жанровым особенностям: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3983047"/>
          </a:xfrm>
        </p:spPr>
        <p:txBody>
          <a:bodyPr>
            <a:normAutofit fontScale="55000" lnSpcReduction="20000"/>
          </a:bodyPr>
          <a:lstStyle/>
          <a:p>
            <a:r>
              <a:rPr lang="ru-RU" sz="7200" dirty="0" smtClean="0"/>
              <a:t>- сказка («Старуха»);</a:t>
            </a:r>
          </a:p>
          <a:p>
            <a:r>
              <a:rPr lang="ru-RU" sz="7200" dirty="0" smtClean="0"/>
              <a:t>- сатира («Довольный человек»);</a:t>
            </a:r>
          </a:p>
          <a:p>
            <a:r>
              <a:rPr lang="ru-RU" sz="7200" dirty="0" smtClean="0"/>
              <a:t>- легенда («Восточная легенда»);</a:t>
            </a:r>
          </a:p>
          <a:p>
            <a:r>
              <a:rPr lang="ru-RU" sz="7200" dirty="0" smtClean="0"/>
              <a:t>- диалог («Рабочий и белоручка»);</a:t>
            </a:r>
          </a:p>
          <a:p>
            <a:r>
              <a:rPr lang="ru-RU" sz="7200" dirty="0" smtClean="0"/>
              <a:t>- некролог («Памяти Ю. П. </a:t>
            </a:r>
            <a:r>
              <a:rPr lang="ru-RU" sz="7200" dirty="0" err="1" smtClean="0"/>
              <a:t>Вревской</a:t>
            </a:r>
            <a:r>
              <a:rPr lang="ru-RU" sz="7200" dirty="0" smtClean="0"/>
              <a:t>»).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1245</Words>
  <PresentationFormat>Экран (4:3)</PresentationFormat>
  <Paragraphs>55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Стихотворение в прозе  И.С. Тургенева  «Памяти Ю.П. Вревской». </vt:lpstr>
      <vt:lpstr>Слайд 2</vt:lpstr>
      <vt:lpstr>План.</vt:lpstr>
      <vt:lpstr> «Стихотворения в прозе объединяет  лаконичность,иносказательность,  а главное:бездна мысли». И.А. Бунин.</vt:lpstr>
      <vt:lpstr>Слайд 5</vt:lpstr>
      <vt:lpstr>Слайд 6</vt:lpstr>
      <vt:lpstr>Слайд 7</vt:lpstr>
      <vt:lpstr>Слайд 8</vt:lpstr>
      <vt:lpstr>Стихотворения в прозе И.С. Тургенева разнообразны по жанровым особенностям: </vt:lpstr>
      <vt:lpstr> Как известно, некролог- это статья, посвященная умершему, с характеристикой его жизни и деятельности (см. «Словарь русского языка» С.И.Ожегова). 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Стихотворение в прозе И.С. Тургенева  «Памяти Ю.П. Вревской». </dc:title>
  <dc:creator>Ученик</dc:creator>
  <cp:lastModifiedBy>Ученик</cp:lastModifiedBy>
  <cp:revision>16</cp:revision>
  <dcterms:created xsi:type="dcterms:W3CDTF">2012-04-16T09:50:03Z</dcterms:created>
  <dcterms:modified xsi:type="dcterms:W3CDTF">2015-06-25T06:46:41Z</dcterms:modified>
</cp:coreProperties>
</file>