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59" r:id="rId3"/>
    <p:sldId id="275" r:id="rId4"/>
    <p:sldId id="260" r:id="rId5"/>
    <p:sldId id="276" r:id="rId6"/>
    <p:sldId id="277" r:id="rId7"/>
    <p:sldId id="284" r:id="rId8"/>
    <p:sldId id="281" r:id="rId9"/>
    <p:sldId id="282" r:id="rId10"/>
    <p:sldId id="283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33C321-A187-4110-A880-6EFB67250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42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7B512-53AB-4C83-8467-C02B8B1B5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9E3CE-756D-496B-A63B-C56DEB574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6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CF2A1-9AE2-4F0D-92CD-52E62F1F3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7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82251-DC61-46FB-BAFF-4DEBAF8B1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77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1DFA7-37D9-48C3-AC0D-675DF499B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90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32678-C615-46BD-BA29-FF5BA9D16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888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69BAC-393F-4A40-9CC5-C98069368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501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0FEC5-9A59-4AC9-BB84-6B0A04B53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05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1E37F-716D-45E2-9C8E-C283A2F7E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5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2739-3F94-4357-B759-A80BA4CBC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6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910B3-D79C-4BE1-9977-1DC35CF50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5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B3D8F-9722-41D4-A897-81B9421FB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95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FF6D-DE0B-4870-823E-4BDA3CC36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6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F5E62F-C0EB-43E6-A899-D6A52FB20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17" r:id="rId7"/>
    <p:sldLayoutId id="2147483718" r:id="rId8"/>
    <p:sldLayoutId id="2147483719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77072"/>
            <a:ext cx="6705310" cy="1944216"/>
          </a:xfrm>
        </p:spPr>
        <p:txBody>
          <a:bodyPr rtlCol="0"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 smtClean="0"/>
              <a:t>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Фёдор Михайлович Достоевский</a:t>
            </a:r>
            <a:endParaRPr lang="ru-RU" dirty="0"/>
          </a:p>
        </p:txBody>
      </p:sp>
      <p:pic>
        <p:nvPicPr>
          <p:cNvPr id="6" name="Picture 7" descr="Изображение 0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7576" y="116632"/>
            <a:ext cx="3816424" cy="433472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323850" y="404813"/>
            <a:ext cx="5400675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«Я  не хочу   мыслить и жить иначе, как с верой, что все  наши  девяносто миллионов русских</a:t>
            </a:r>
          </a:p>
          <a:p>
            <a:pPr>
              <a:defRPr/>
            </a:pPr>
            <a:r>
              <a:rPr lang="ru-RU" sz="2400" b="1" dirty="0">
                <a:latin typeface="+mn-lt"/>
              </a:rPr>
              <a:t> (или сколько  их  тогда народится) будут  все когда-нибудь   образованны,  очеловечены и счастливы».</a:t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smtClean="0"/>
              <a:t>Возвращение  в Петербург</a:t>
            </a:r>
          </a:p>
        </p:txBody>
      </p:sp>
      <p:pic>
        <p:nvPicPr>
          <p:cNvPr id="23555" name="Picture 8" descr="сканирование00029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lum bright="-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4" t="3973" b="15271"/>
          <a:stretch>
            <a:fillRect/>
          </a:stretch>
        </p:blipFill>
        <p:spPr>
          <a:xfrm>
            <a:off x="4211638" y="3284538"/>
            <a:ext cx="2011362" cy="3240087"/>
          </a:xfr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8677" name="Picture 9" descr="сканирование0020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3">
            <a:lum brigh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8"/>
          <a:stretch/>
        </p:blipFill>
        <p:spPr>
          <a:xfrm>
            <a:off x="251519" y="1412776"/>
            <a:ext cx="3055791" cy="4896544"/>
          </a:xfrm>
          <a:effectLst>
            <a:softEdge rad="112500"/>
          </a:effectLst>
          <a:extLst/>
        </p:spPr>
      </p:pic>
      <p:pic>
        <p:nvPicPr>
          <p:cNvPr id="23557" name="Picture 8" descr="сканирование00029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lum bright="-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07" b="14902"/>
          <a:stretch>
            <a:fillRect/>
          </a:stretch>
        </p:blipFill>
        <p:spPr>
          <a:xfrm>
            <a:off x="6948488" y="1773238"/>
            <a:ext cx="1978025" cy="3311525"/>
          </a:xfr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107950" y="3619500"/>
            <a:ext cx="5111750" cy="3138488"/>
          </a:xfrm>
          <a:prstGeom prst="rect">
            <a:avLst/>
          </a:prstGeom>
          <a:noFill/>
          <a:ln w="9525">
            <a:pattFill prst="pct75">
              <a:fgClr>
                <a:schemeClr val="hlink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>
              <a:defRPr/>
            </a:pPr>
            <a:r>
              <a:rPr lang="ru-RU" dirty="0">
                <a:latin typeface="Comic Sans MS" pitchFamily="66" charset="0"/>
              </a:rPr>
              <a:t>	</a:t>
            </a:r>
          </a:p>
          <a:p>
            <a:pPr indent="450850" algn="ctr">
              <a:defRPr/>
            </a:pPr>
            <a:r>
              <a:rPr lang="ru-RU" sz="2000" b="1" dirty="0">
                <a:latin typeface="+mj-lt"/>
              </a:rPr>
              <a:t>Романы:</a:t>
            </a:r>
          </a:p>
          <a:p>
            <a:pPr indent="450850" algn="ctr">
              <a:defRPr/>
            </a:pPr>
            <a:r>
              <a:rPr lang="ru-RU" sz="2000" b="1" dirty="0">
                <a:latin typeface="+mj-lt"/>
              </a:rPr>
              <a:t>«Бедные люди» (1846)</a:t>
            </a:r>
          </a:p>
          <a:p>
            <a:pPr indent="450850" algn="ctr">
              <a:defRPr/>
            </a:pPr>
            <a:r>
              <a:rPr lang="ru-RU" sz="2000" b="1" dirty="0">
                <a:latin typeface="+mj-lt"/>
              </a:rPr>
              <a:t>«Униженные и оскорбленные» 1861)</a:t>
            </a:r>
          </a:p>
          <a:p>
            <a:pPr indent="450850" algn="ctr">
              <a:defRPr/>
            </a:pPr>
            <a:r>
              <a:rPr lang="ru-RU" sz="2000" b="1" dirty="0">
                <a:latin typeface="+mj-lt"/>
              </a:rPr>
              <a:t>«Игрок»(1866)</a:t>
            </a:r>
          </a:p>
          <a:p>
            <a:pPr indent="450850" algn="ctr">
              <a:defRPr/>
            </a:pPr>
            <a:r>
              <a:rPr lang="ru-RU" sz="2000" b="1" dirty="0">
                <a:latin typeface="+mj-lt"/>
              </a:rPr>
              <a:t>«Преступление и наказание» (1866)</a:t>
            </a:r>
          </a:p>
          <a:p>
            <a:pPr indent="450850" algn="ctr">
              <a:defRPr/>
            </a:pPr>
            <a:r>
              <a:rPr lang="ru-RU" sz="2000" b="1" dirty="0">
                <a:latin typeface="+mj-lt"/>
              </a:rPr>
              <a:t>«Идиот»(1868)</a:t>
            </a:r>
          </a:p>
          <a:p>
            <a:pPr indent="450850" algn="ctr">
              <a:defRPr/>
            </a:pPr>
            <a:r>
              <a:rPr lang="ru-RU" sz="2000" b="1" dirty="0">
                <a:latin typeface="+mj-lt"/>
              </a:rPr>
              <a:t>«Бесы»(1871—72)</a:t>
            </a:r>
          </a:p>
          <a:p>
            <a:pPr indent="450850" algn="ctr">
              <a:defRPr/>
            </a:pPr>
            <a:r>
              <a:rPr lang="ru-RU" sz="2000" b="1" dirty="0">
                <a:latin typeface="+mj-lt"/>
              </a:rPr>
              <a:t>«Подросток»(1875)</a:t>
            </a:r>
          </a:p>
          <a:p>
            <a:pPr indent="450850" algn="ctr">
              <a:defRPr/>
            </a:pPr>
            <a:r>
              <a:rPr lang="ru-RU" sz="2000" b="1" dirty="0">
                <a:latin typeface="+mj-lt"/>
              </a:rPr>
              <a:t>«Братья Карамазовы» (1879—80</a:t>
            </a:r>
            <a:r>
              <a:rPr lang="ru-RU" sz="2000" dirty="0">
                <a:latin typeface="Comic Sans MS" pitchFamily="66" charset="0"/>
              </a:rPr>
              <a:t>)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5219700" y="476250"/>
            <a:ext cx="3603625" cy="4062413"/>
          </a:xfrm>
          <a:prstGeom prst="rect">
            <a:avLst/>
          </a:prstGeom>
          <a:noFill/>
          <a:ln w="9525">
            <a:pattFill prst="pct90">
              <a:fgClr>
                <a:schemeClr val="hlink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>
              <a:defRPr/>
            </a:pPr>
            <a:r>
              <a:rPr lang="ru-RU" dirty="0">
                <a:latin typeface="Comic Sans MS" pitchFamily="66" charset="0"/>
              </a:rPr>
              <a:t>	</a:t>
            </a:r>
          </a:p>
          <a:p>
            <a:pPr indent="450850" algn="ctr">
              <a:defRPr/>
            </a:pPr>
            <a:r>
              <a:rPr lang="ru-RU" sz="2000" b="1" dirty="0">
                <a:latin typeface="+mj-lt"/>
              </a:rPr>
              <a:t>Повести:</a:t>
            </a:r>
          </a:p>
          <a:p>
            <a:pPr indent="450850" algn="ctr">
              <a:defRPr/>
            </a:pPr>
            <a:r>
              <a:rPr lang="ru-RU" sz="2000" b="1" dirty="0">
                <a:latin typeface="+mj-lt"/>
              </a:rPr>
              <a:t>«Двойник»(1846)</a:t>
            </a:r>
          </a:p>
          <a:p>
            <a:pPr indent="450850" algn="ctr">
              <a:defRPr/>
            </a:pPr>
            <a:r>
              <a:rPr lang="ru-RU" sz="2000" b="1" dirty="0">
                <a:latin typeface="+mj-lt"/>
              </a:rPr>
              <a:t>«Хозяйка»(1847)</a:t>
            </a:r>
          </a:p>
          <a:p>
            <a:pPr indent="450850" algn="ctr">
              <a:defRPr/>
            </a:pPr>
            <a:r>
              <a:rPr lang="ru-RU" sz="2000" b="1" dirty="0">
                <a:latin typeface="+mj-lt"/>
              </a:rPr>
              <a:t>«Слабое сердце» (1848)</a:t>
            </a:r>
          </a:p>
          <a:p>
            <a:pPr indent="450850" algn="ctr">
              <a:defRPr/>
            </a:pPr>
            <a:r>
              <a:rPr lang="ru-RU" sz="2000" b="1" dirty="0">
                <a:latin typeface="+mj-lt"/>
              </a:rPr>
              <a:t>«Белые ночи» (1848)</a:t>
            </a:r>
          </a:p>
          <a:p>
            <a:pPr indent="450850" algn="ctr">
              <a:defRPr/>
            </a:pPr>
            <a:r>
              <a:rPr lang="ru-RU" sz="2000" b="1" dirty="0">
                <a:latin typeface="+mj-lt"/>
              </a:rPr>
              <a:t>«</a:t>
            </a:r>
            <a:r>
              <a:rPr lang="ru-RU" sz="2000" b="1" dirty="0" err="1">
                <a:latin typeface="+mj-lt"/>
              </a:rPr>
              <a:t>Неточка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Незванова</a:t>
            </a:r>
            <a:r>
              <a:rPr lang="ru-RU" sz="2000" b="1" dirty="0">
                <a:latin typeface="+mj-lt"/>
              </a:rPr>
              <a:t>» (1849, не </a:t>
            </a:r>
            <a:r>
              <a:rPr lang="ru-RU" sz="2000" b="1" dirty="0" err="1">
                <a:latin typeface="+mj-lt"/>
              </a:rPr>
              <a:t>законч</a:t>
            </a:r>
            <a:r>
              <a:rPr lang="ru-RU" sz="2000" b="1" dirty="0">
                <a:latin typeface="+mj-lt"/>
              </a:rPr>
              <a:t>.)</a:t>
            </a:r>
          </a:p>
          <a:p>
            <a:pPr indent="450850" algn="ctr">
              <a:defRPr/>
            </a:pPr>
            <a:r>
              <a:rPr lang="ru-RU" sz="2000" b="1" dirty="0">
                <a:latin typeface="+mj-lt"/>
              </a:rPr>
              <a:t>«Дядюшкин сон» (1859)</a:t>
            </a:r>
          </a:p>
          <a:p>
            <a:pPr indent="450850" algn="ctr">
              <a:defRPr/>
            </a:pPr>
            <a:r>
              <a:rPr lang="ru-RU" sz="2000" b="1" dirty="0">
                <a:latin typeface="+mj-lt"/>
              </a:rPr>
              <a:t>«Село </a:t>
            </a:r>
            <a:r>
              <a:rPr lang="ru-RU" sz="2000" b="1" dirty="0" err="1">
                <a:latin typeface="+mj-lt"/>
              </a:rPr>
              <a:t>Стенанчиково</a:t>
            </a:r>
            <a:r>
              <a:rPr lang="ru-RU" sz="2000" b="1" dirty="0">
                <a:latin typeface="+mj-lt"/>
              </a:rPr>
              <a:t> и его обитатели» (1859)</a:t>
            </a:r>
          </a:p>
          <a:p>
            <a:pPr indent="450850" algn="ctr">
              <a:defRPr/>
            </a:pPr>
            <a:r>
              <a:rPr lang="ru-RU" sz="2000" b="1" dirty="0">
                <a:latin typeface="+mj-lt"/>
              </a:rPr>
              <a:t>«Записки из подполья» (1864)</a:t>
            </a:r>
          </a:p>
        </p:txBody>
      </p:sp>
      <p:pic>
        <p:nvPicPr>
          <p:cNvPr id="149508" name="Picture 4" descr="picture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0" y="0"/>
            <a:ext cx="5097463" cy="407707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nimBg="1"/>
      <p:bldP spid="1495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-22225" y="306228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>	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Родители писателя</a:t>
            </a:r>
          </a:p>
        </p:txBody>
      </p:sp>
      <p:pic>
        <p:nvPicPr>
          <p:cNvPr id="11" name="Picture 9" descr="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t="4652" r="-3473" b="293"/>
          <a:stretch/>
        </p:blipFill>
        <p:spPr>
          <a:xfrm>
            <a:off x="1331640" y="1600787"/>
            <a:ext cx="2775118" cy="3656426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12" name="Picture 15" descr="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5014" y="2996952"/>
            <a:ext cx="3024459" cy="3702002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19700" y="2060575"/>
            <a:ext cx="37449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Мать Мария Федоровна, девичья фамилия Нечаева –из купеческой семьи, умерла в 1837 году.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5084763"/>
            <a:ext cx="518477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Отец , Михаил Андреевич, из духовного сословия, получил дворянское звание в1828 году. Приобретя в 1831-1832 гг. небольшое имение в Тульской губернии, жестоко обращался с крестьянами; в 1839 году, по слухам, он был убит своими крепостными.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30528" y="116632"/>
            <a:ext cx="8893175" cy="134213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Мариинская больница для бедных,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правом флигеле которой  в 1821 году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30 октября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родился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будущий писатель</a:t>
            </a:r>
          </a:p>
        </p:txBody>
      </p:sp>
      <p:pic>
        <p:nvPicPr>
          <p:cNvPr id="5" name="Picture 6" descr="новый-1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t="9858" r="35887" b="50582"/>
          <a:stretch/>
        </p:blipFill>
        <p:spPr>
          <a:xfrm>
            <a:off x="0" y="2060848"/>
            <a:ext cx="5191916" cy="2808312"/>
          </a:xfrm>
          <a:effectLst>
            <a:softEdge rad="112500"/>
          </a:effectLst>
        </p:spPr>
      </p:pic>
      <p:pic>
        <p:nvPicPr>
          <p:cNvPr id="6" name="Picture 6" descr="новый-1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52127" r="37561" b="5683"/>
          <a:stretch/>
        </p:blipFill>
        <p:spPr>
          <a:xfrm>
            <a:off x="4427984" y="3981691"/>
            <a:ext cx="4716017" cy="280889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452688" y="306228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>	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-4651375" y="278765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>	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-22225" y="306228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>	</a:t>
            </a:r>
          </a:p>
        </p:txBody>
      </p:sp>
      <p:pic>
        <p:nvPicPr>
          <p:cNvPr id="10" name="Picture 6" descr="сканирование0003"/>
          <p:cNvPicPr>
            <a:picLocks noChangeAspect="1" noChangeArrowheads="1"/>
          </p:cNvPicPr>
          <p:nvPr/>
        </p:nvPicPr>
        <p:blipFill>
          <a:blip r:embed="rId2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2060848"/>
            <a:ext cx="5987793" cy="4504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850" y="260350"/>
            <a:ext cx="8640763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«…меня с братом Мишей свезли в Петербург, в Инженерное училище, 16-ти лет и испортили нашу будущность.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По-моему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это была ошибка».     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r"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Ф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 М.  Достоевский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2859088"/>
            <a:ext cx="3013075" cy="25558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1843 год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indent="450850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 окончании училища Достоевский зачисляется на службу в чертёжную инженерного департамента, но через год выходит в отставку.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Начало литературной деятельности</a:t>
            </a:r>
          </a:p>
        </p:txBody>
      </p:sp>
      <p:pic>
        <p:nvPicPr>
          <p:cNvPr id="17411" name="Picture 8" descr="сканирование0008"/>
          <p:cNvPicPr>
            <a:picLocks noChangeAspect="1" noChangeArrowheads="1"/>
          </p:cNvPicPr>
          <p:nvPr/>
        </p:nvPicPr>
        <p:blipFill>
          <a:blip r:embed="rId2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14538"/>
            <a:ext cx="3384550" cy="4532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638" y="2203450"/>
            <a:ext cx="4572000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1844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год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Опубликован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перевод романа Бальзака "Евгения Гранде", выполненный Достоевским </a:t>
            </a:r>
          </a:p>
          <a:p>
            <a:pPr>
              <a:buFont typeface="Wingdings" pitchFamily="2" charset="2"/>
              <a:buNone/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1846 год                        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 «Петербургском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сборнике» напечатана повесть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Бедные люди»,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получившая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одобрительную оценку В.Г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 Белинского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3635375" y="115888"/>
            <a:ext cx="4330700" cy="1268412"/>
          </a:xfrm>
        </p:spPr>
        <p:txBody>
          <a:bodyPr/>
          <a:lstStyle/>
          <a:p>
            <a:r>
              <a:rPr lang="ru-RU" sz="4000" b="1" smtClean="0"/>
              <a:t>«Белые ночи»</a:t>
            </a:r>
            <a:br>
              <a:rPr lang="ru-RU" sz="4000" b="1" smtClean="0"/>
            </a:br>
            <a:r>
              <a:rPr lang="ru-RU" sz="2800" b="1" smtClean="0"/>
              <a:t>1848</a:t>
            </a:r>
          </a:p>
        </p:txBody>
      </p:sp>
      <p:pic>
        <p:nvPicPr>
          <p:cNvPr id="16387" name="Picture 6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" y="5940"/>
            <a:ext cx="1767416" cy="1767416"/>
          </a:xfrm>
          <a:effectLst>
            <a:softEdge rad="112500"/>
          </a:effectLst>
        </p:spPr>
      </p:pic>
      <p:pic>
        <p:nvPicPr>
          <p:cNvPr id="4" name="Picture 12" descr="сканирование00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5" r="7742" b="8196"/>
          <a:stretch/>
        </p:blipFill>
        <p:spPr>
          <a:xfrm>
            <a:off x="1835696" y="414797"/>
            <a:ext cx="2497991" cy="2944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сканирование000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3" b="9879"/>
          <a:stretch/>
        </p:blipFill>
        <p:spPr>
          <a:xfrm>
            <a:off x="6084168" y="1508512"/>
            <a:ext cx="3059832" cy="3120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сканирование0011"/>
          <p:cNvPicPr>
            <a:picLocks noChangeAspect="1" noChangeArrowheads="1"/>
          </p:cNvPicPr>
          <p:nvPr/>
        </p:nvPicPr>
        <p:blipFill rotWithShape="1"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9" r="8796" b="14526"/>
          <a:stretch/>
        </p:blipFill>
        <p:spPr>
          <a:xfrm>
            <a:off x="34953" y="2636912"/>
            <a:ext cx="3286699" cy="3498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3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2" y="3068960"/>
            <a:ext cx="2919821" cy="3650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smtClean="0"/>
              <a:t>В кружке петрашевцев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16463" y="2708275"/>
            <a:ext cx="3822700" cy="3135313"/>
          </a:xfrm>
        </p:spPr>
        <p:txBody>
          <a:bodyPr rtlCol="0">
            <a:normAutofit/>
          </a:bodyPr>
          <a:lstStyle/>
          <a:p>
            <a:pPr marL="365760" indent="-36576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15 апреля </a:t>
            </a:r>
          </a:p>
          <a:p>
            <a:pPr marL="365760" indent="-36576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на заседании кружка Достоевский зачитал письмо Белинского Гоголю</a:t>
            </a:r>
          </a:p>
          <a:p>
            <a:pPr marL="365760" indent="-36576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1508" name="Picture 6" descr="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341438"/>
            <a:ext cx="3527425" cy="4321175"/>
          </a:xfrm>
          <a:effectLst>
            <a:softEdge rad="112500"/>
          </a:effectLst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468313" y="5734050"/>
            <a:ext cx="4103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М. В.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Буташевич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-Петрашевский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smtClean="0"/>
              <a:t>Обряд  казни  петрашевцев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08513" y="4797425"/>
            <a:ext cx="4356100" cy="1600200"/>
          </a:xfrm>
        </p:spPr>
        <p:txBody>
          <a:bodyPr rtlCol="0">
            <a:normAutofit/>
          </a:bodyPr>
          <a:lstStyle/>
          <a:p>
            <a:pPr marL="365760" indent="-36576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На  приговорённых надели белые 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балахоны и колпаки.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Первых трёх  привязали  к столбам и накинули колпаки на голову, чтобы закрыть  лицо.</a:t>
            </a:r>
          </a:p>
        </p:txBody>
      </p:sp>
      <p:pic>
        <p:nvPicPr>
          <p:cNvPr id="23556" name="Picture 7" descr="сканирование001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76"/>
          <a:stretch/>
        </p:blipFill>
        <p:spPr>
          <a:xfrm>
            <a:off x="250825" y="1916832"/>
            <a:ext cx="4321175" cy="4348162"/>
          </a:xfrm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4500563" y="1916113"/>
            <a:ext cx="4572000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Император Николай I:</a:t>
            </a:r>
          </a:p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"Объявить о помиловании лишь в ту минуту, когда всё будет готово к исполнению казни".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563" y="3284538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Инсценировка смертной казни состоялась  22 декабря 1849 года.  Ее заменили  4-летней каторгой с последующим определением в рядовые.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28650"/>
          </a:xfrm>
        </p:spPr>
        <p:txBody>
          <a:bodyPr/>
          <a:lstStyle/>
          <a:p>
            <a:r>
              <a:rPr lang="ru-RU" sz="4000" b="1" smtClean="0"/>
              <a:t>Ссылка в Сибирь. Каторга.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508500"/>
            <a:ext cx="8713787" cy="2233613"/>
          </a:xfrm>
        </p:spPr>
        <p:txBody>
          <a:bodyPr rtlCol="0">
            <a:normAutofit/>
          </a:bodyPr>
          <a:lstStyle/>
          <a:p>
            <a:pPr marL="365760" indent="-36576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1850 году Достоевский попадает в Омский острог. 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Не владевший  каким-либо ремеслом, он был зачислен в разряд чернорабочих: вертел точильное колесо, обжигал кирпичи, разбирал старые бараки.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7" descr="сканирование0016"/>
          <p:cNvPicPr>
            <a:picLocks noChangeAspect="1" noChangeArrowheads="1"/>
          </p:cNvPicPr>
          <p:nvPr/>
        </p:nvPicPr>
        <p:blipFill rotWithShape="1">
          <a:blip r:embed="rId2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0" b="23592"/>
          <a:stretch/>
        </p:blipFill>
        <p:spPr>
          <a:xfrm>
            <a:off x="1475656" y="1124744"/>
            <a:ext cx="5873054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99</TotalTime>
  <Words>323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Times New Roman</vt:lpstr>
      <vt:lpstr>Wingdings</vt:lpstr>
      <vt:lpstr>Calibri</vt:lpstr>
      <vt:lpstr>Book Antiqua</vt:lpstr>
      <vt:lpstr>Comic Sans MS</vt:lpstr>
      <vt:lpstr>Твердый переплет</vt:lpstr>
      <vt:lpstr>              Фёдор Михайлович Достоевский</vt:lpstr>
      <vt:lpstr>Родители писателя</vt:lpstr>
      <vt:lpstr>Мариинская больница для бедных,  в правом флигеле которой  в 1821 году 30 октября родился будущий писатель</vt:lpstr>
      <vt:lpstr>Презентация PowerPoint</vt:lpstr>
      <vt:lpstr>Начало литературной деятельности</vt:lpstr>
      <vt:lpstr>«Белые ночи» 1848</vt:lpstr>
      <vt:lpstr>В кружке петрашевцев</vt:lpstr>
      <vt:lpstr>Обряд  казни  петрашевцев</vt:lpstr>
      <vt:lpstr>Ссылка в Сибирь. Каторга.</vt:lpstr>
      <vt:lpstr>Возвращение  в Петербург</vt:lpstr>
      <vt:lpstr>Презентация PowerPoint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ADMIN</cp:lastModifiedBy>
  <cp:revision>12</cp:revision>
  <cp:lastPrinted>1601-01-01T00:00:00Z</cp:lastPrinted>
  <dcterms:created xsi:type="dcterms:W3CDTF">2010-01-09T15:36:58Z</dcterms:created>
  <dcterms:modified xsi:type="dcterms:W3CDTF">2012-04-02T02:50:05Z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