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7"/>
  </p:notesMasterIdLst>
  <p:sldIdLst>
    <p:sldId id="272" r:id="rId2"/>
    <p:sldId id="265" r:id="rId3"/>
    <p:sldId id="266" r:id="rId4"/>
    <p:sldId id="281" r:id="rId5"/>
    <p:sldId id="267" r:id="rId6"/>
    <p:sldId id="273" r:id="rId7"/>
    <p:sldId id="268" r:id="rId8"/>
    <p:sldId id="269" r:id="rId9"/>
    <p:sldId id="270" r:id="rId10"/>
    <p:sldId id="271" r:id="rId11"/>
    <p:sldId id="283" r:id="rId12"/>
    <p:sldId id="284" r:id="rId13"/>
    <p:sldId id="285" r:id="rId14"/>
    <p:sldId id="261" r:id="rId15"/>
    <p:sldId id="274" r:id="rId16"/>
    <p:sldId id="259" r:id="rId17"/>
    <p:sldId id="275" r:id="rId18"/>
    <p:sldId id="276" r:id="rId19"/>
    <p:sldId id="277" r:id="rId20"/>
    <p:sldId id="278" r:id="rId21"/>
    <p:sldId id="279" r:id="rId22"/>
    <p:sldId id="280" r:id="rId23"/>
    <p:sldId id="256" r:id="rId24"/>
    <p:sldId id="258" r:id="rId25"/>
    <p:sldId id="282" r:id="rId26"/>
  </p:sldIdLst>
  <p:sldSz cx="7521575" cy="10360025"/>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FF"/>
    <a:srgbClr val="CC0099"/>
    <a:srgbClr val="FF9933"/>
    <a:srgbClr val="FF6699"/>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3078" y="-102"/>
      </p:cViewPr>
      <p:guideLst>
        <p:guide orient="horz" pos="3265"/>
        <p:guide pos="237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2T15:39:08.578" idx="1">
    <p:pos x="18" y="10"/>
    <p:text>Комарова А.В.
МОУСОШ № 96
2007</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169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169988" name="Rectangle 4"/>
          <p:cNvSpPr>
            <a:spLocks noRot="1" noChangeArrowheads="1" noTextEdit="1"/>
          </p:cNvSpPr>
          <p:nvPr>
            <p:ph type="sldImg" idx="2"/>
          </p:nvPr>
        </p:nvSpPr>
        <p:spPr bwMode="auto">
          <a:xfrm>
            <a:off x="2184400" y="685800"/>
            <a:ext cx="2489200" cy="3429000"/>
          </a:xfrm>
          <a:prstGeom prst="rect">
            <a:avLst/>
          </a:prstGeom>
          <a:noFill/>
          <a:ln w="9525">
            <a:solidFill>
              <a:srgbClr val="000000"/>
            </a:solidFill>
            <a:miter lim="800000"/>
            <a:headEnd/>
            <a:tailEnd/>
          </a:ln>
          <a:effectLst/>
        </p:spPr>
      </p:sp>
      <p:sp>
        <p:nvSpPr>
          <p:cNvPr id="169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9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169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47F536C-947B-4AAE-B29D-CD506DBDBC1B}"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53602" name="Group 2"/>
          <p:cNvGrpSpPr>
            <a:grpSpLocks/>
          </p:cNvGrpSpPr>
          <p:nvPr/>
        </p:nvGrpSpPr>
        <p:grpSpPr bwMode="auto">
          <a:xfrm>
            <a:off x="0" y="9525"/>
            <a:ext cx="7518400" cy="10350500"/>
            <a:chOff x="0" y="4"/>
            <a:chExt cx="5758" cy="4316"/>
          </a:xfrm>
        </p:grpSpPr>
        <p:grpSp>
          <p:nvGrpSpPr>
            <p:cNvPr id="153603" name="Group 3"/>
            <p:cNvGrpSpPr>
              <a:grpSpLocks/>
            </p:cNvGrpSpPr>
            <p:nvPr/>
          </p:nvGrpSpPr>
          <p:grpSpPr bwMode="auto">
            <a:xfrm>
              <a:off x="0" y="1161"/>
              <a:ext cx="5758" cy="3159"/>
              <a:chOff x="0" y="1161"/>
              <a:chExt cx="5758" cy="3159"/>
            </a:xfrm>
          </p:grpSpPr>
          <p:sp>
            <p:nvSpPr>
              <p:cNvPr id="15360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ru-RU"/>
              </a:p>
            </p:txBody>
          </p:sp>
          <p:sp>
            <p:nvSpPr>
              <p:cNvPr id="15360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grpSp>
        <p:sp>
          <p:nvSpPr>
            <p:cNvPr id="15360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ru-RU"/>
            </a:p>
          </p:txBody>
        </p:sp>
        <p:sp>
          <p:nvSpPr>
            <p:cNvPr id="15360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ru-RU"/>
            </a:p>
          </p:txBody>
        </p:sp>
        <p:sp>
          <p:nvSpPr>
            <p:cNvPr id="15360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ru-RU"/>
            </a:p>
          </p:txBody>
        </p:sp>
        <p:grpSp>
          <p:nvGrpSpPr>
            <p:cNvPr id="153609" name="Group 9"/>
            <p:cNvGrpSpPr>
              <a:grpSpLocks/>
            </p:cNvGrpSpPr>
            <p:nvPr/>
          </p:nvGrpSpPr>
          <p:grpSpPr bwMode="auto">
            <a:xfrm>
              <a:off x="348" y="4"/>
              <a:ext cx="5410" cy="4316"/>
              <a:chOff x="348" y="4"/>
              <a:chExt cx="5410" cy="4316"/>
            </a:xfrm>
          </p:grpSpPr>
          <p:sp>
            <p:nvSpPr>
              <p:cNvPr id="1536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sp>
            <p:nvSpPr>
              <p:cNvPr id="1536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1536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ru-RU"/>
              </a:p>
            </p:txBody>
          </p:sp>
          <p:sp>
            <p:nvSpPr>
              <p:cNvPr id="1536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ru-RU"/>
              </a:p>
            </p:txBody>
          </p:sp>
          <p:sp>
            <p:nvSpPr>
              <p:cNvPr id="1536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ru-RU"/>
              </a:p>
            </p:txBody>
          </p:sp>
        </p:grpSp>
      </p:grpSp>
      <p:sp>
        <p:nvSpPr>
          <p:cNvPr id="153616" name="Rectangle 16"/>
          <p:cNvSpPr>
            <a:spLocks noGrp="1" noChangeArrowheads="1"/>
          </p:cNvSpPr>
          <p:nvPr>
            <p:ph type="ctrTitle" sz="quarter"/>
          </p:nvPr>
        </p:nvSpPr>
        <p:spPr>
          <a:xfrm>
            <a:off x="877888" y="3016250"/>
            <a:ext cx="5829300" cy="2163763"/>
          </a:xfrm>
        </p:spPr>
        <p:txBody>
          <a:bodyPr anchor="b"/>
          <a:lstStyle>
            <a:lvl1pPr>
              <a:defRPr/>
            </a:lvl1pPr>
          </a:lstStyle>
          <a:p>
            <a:r>
              <a:rPr lang="ru-RU"/>
              <a:t>Образец заголовка</a:t>
            </a:r>
          </a:p>
        </p:txBody>
      </p:sp>
      <p:sp>
        <p:nvSpPr>
          <p:cNvPr id="153617" name="Rectangle 17"/>
          <p:cNvSpPr>
            <a:spLocks noGrp="1" noChangeArrowheads="1"/>
          </p:cNvSpPr>
          <p:nvPr>
            <p:ph type="subTitle" sz="quarter" idx="1"/>
          </p:nvPr>
        </p:nvSpPr>
        <p:spPr>
          <a:xfrm>
            <a:off x="877888" y="5870575"/>
            <a:ext cx="5264150" cy="2647950"/>
          </a:xfrm>
        </p:spPr>
        <p:txBody>
          <a:bodyPr/>
          <a:lstStyle>
            <a:lvl1pPr marL="0" indent="0">
              <a:buFont typeface="Wingdings" pitchFamily="2" charset="2"/>
              <a:buNone/>
              <a:defRPr/>
            </a:lvl1pPr>
          </a:lstStyle>
          <a:p>
            <a:r>
              <a:rPr lang="ru-RU"/>
              <a:t>Образец подзаголовка</a:t>
            </a:r>
          </a:p>
        </p:txBody>
      </p:sp>
      <p:sp>
        <p:nvSpPr>
          <p:cNvPr id="153618" name="Rectangle 18"/>
          <p:cNvSpPr>
            <a:spLocks noGrp="1" noChangeArrowheads="1"/>
          </p:cNvSpPr>
          <p:nvPr>
            <p:ph type="dt" sz="quarter" idx="2"/>
          </p:nvPr>
        </p:nvSpPr>
        <p:spPr/>
        <p:txBody>
          <a:bodyPr/>
          <a:lstStyle>
            <a:lvl1pPr>
              <a:defRPr/>
            </a:lvl1pPr>
          </a:lstStyle>
          <a:p>
            <a:endParaRPr lang="ru-RU"/>
          </a:p>
        </p:txBody>
      </p:sp>
      <p:sp>
        <p:nvSpPr>
          <p:cNvPr id="153619" name="Rectangle 19"/>
          <p:cNvSpPr>
            <a:spLocks noGrp="1" noChangeArrowheads="1"/>
          </p:cNvSpPr>
          <p:nvPr>
            <p:ph type="ftr" sz="quarter" idx="3"/>
          </p:nvPr>
        </p:nvSpPr>
        <p:spPr>
          <a:xfrm>
            <a:off x="2757488" y="9439275"/>
            <a:ext cx="2382837" cy="690563"/>
          </a:xfrm>
        </p:spPr>
        <p:txBody>
          <a:bodyPr/>
          <a:lstStyle>
            <a:lvl1pPr>
              <a:defRPr/>
            </a:lvl1pPr>
          </a:lstStyle>
          <a:p>
            <a:endParaRPr lang="ru-RU"/>
          </a:p>
        </p:txBody>
      </p:sp>
      <p:sp>
        <p:nvSpPr>
          <p:cNvPr id="153620" name="Rectangle 20"/>
          <p:cNvSpPr>
            <a:spLocks noGrp="1" noChangeArrowheads="1"/>
          </p:cNvSpPr>
          <p:nvPr>
            <p:ph type="sldNum" sz="quarter" idx="4"/>
          </p:nvPr>
        </p:nvSpPr>
        <p:spPr/>
        <p:txBody>
          <a:bodyPr/>
          <a:lstStyle>
            <a:lvl1pPr>
              <a:defRPr/>
            </a:lvl1pPr>
          </a:lstStyle>
          <a:p>
            <a:fld id="{2BCC69B6-538C-4915-8693-9D5D8D3C2F53}"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E8AF6C8-9AB5-4796-9C90-E185345D2B8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532438" y="460375"/>
            <a:ext cx="1550987" cy="87487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77888" y="460375"/>
            <a:ext cx="4502150" cy="87487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C8B5D71-929E-43C2-85B5-FC26005AE795}"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7888" y="460375"/>
            <a:ext cx="6205537" cy="21637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77888" y="2992438"/>
            <a:ext cx="3025775" cy="6216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56063" y="2992438"/>
            <a:ext cx="3027362" cy="6216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77888" y="9439275"/>
            <a:ext cx="1566862" cy="690563"/>
          </a:xfrm>
        </p:spPr>
        <p:txBody>
          <a:bodyPr/>
          <a:lstStyle>
            <a:lvl1pPr>
              <a:defRPr/>
            </a:lvl1pPr>
          </a:lstStyle>
          <a:p>
            <a:endParaRPr lang="ru-RU"/>
          </a:p>
        </p:txBody>
      </p:sp>
      <p:sp>
        <p:nvSpPr>
          <p:cNvPr id="6" name="Нижний колонтитул 5"/>
          <p:cNvSpPr>
            <a:spLocks noGrp="1"/>
          </p:cNvSpPr>
          <p:nvPr>
            <p:ph type="ftr" sz="quarter" idx="11"/>
          </p:nvPr>
        </p:nvSpPr>
        <p:spPr>
          <a:xfrm>
            <a:off x="2820988" y="9439275"/>
            <a:ext cx="2381250" cy="690563"/>
          </a:xfrm>
        </p:spPr>
        <p:txBody>
          <a:bodyPr/>
          <a:lstStyle>
            <a:lvl1pPr>
              <a:defRPr/>
            </a:lvl1pPr>
          </a:lstStyle>
          <a:p>
            <a:endParaRPr lang="ru-RU"/>
          </a:p>
        </p:txBody>
      </p:sp>
      <p:sp>
        <p:nvSpPr>
          <p:cNvPr id="7" name="Номер слайда 6"/>
          <p:cNvSpPr>
            <a:spLocks noGrp="1"/>
          </p:cNvSpPr>
          <p:nvPr>
            <p:ph type="sldNum" sz="quarter" idx="12"/>
          </p:nvPr>
        </p:nvSpPr>
        <p:spPr>
          <a:xfrm>
            <a:off x="5516563" y="9439275"/>
            <a:ext cx="1566862" cy="690563"/>
          </a:xfrm>
        </p:spPr>
        <p:txBody>
          <a:bodyPr/>
          <a:lstStyle>
            <a:lvl1pPr>
              <a:defRPr/>
            </a:lvl1pPr>
          </a:lstStyle>
          <a:p>
            <a:fld id="{37DDE8F1-55AB-498D-8D7A-EE5B7ACD4CF9}"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877888" y="460375"/>
            <a:ext cx="6205537" cy="8748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877888" y="9439275"/>
            <a:ext cx="1566862" cy="690563"/>
          </a:xfrm>
        </p:spPr>
        <p:txBody>
          <a:bodyPr/>
          <a:lstStyle>
            <a:lvl1pPr>
              <a:defRPr/>
            </a:lvl1pPr>
          </a:lstStyle>
          <a:p>
            <a:endParaRPr lang="ru-RU"/>
          </a:p>
        </p:txBody>
      </p:sp>
      <p:sp>
        <p:nvSpPr>
          <p:cNvPr id="4" name="Нижний колонтитул 3"/>
          <p:cNvSpPr>
            <a:spLocks noGrp="1"/>
          </p:cNvSpPr>
          <p:nvPr>
            <p:ph type="ftr" sz="quarter" idx="11"/>
          </p:nvPr>
        </p:nvSpPr>
        <p:spPr>
          <a:xfrm>
            <a:off x="2820988" y="9439275"/>
            <a:ext cx="2381250" cy="690563"/>
          </a:xfrm>
        </p:spPr>
        <p:txBody>
          <a:bodyPr/>
          <a:lstStyle>
            <a:lvl1pPr>
              <a:defRPr/>
            </a:lvl1pPr>
          </a:lstStyle>
          <a:p>
            <a:endParaRPr lang="ru-RU"/>
          </a:p>
        </p:txBody>
      </p:sp>
      <p:sp>
        <p:nvSpPr>
          <p:cNvPr id="5" name="Номер слайда 4"/>
          <p:cNvSpPr>
            <a:spLocks noGrp="1"/>
          </p:cNvSpPr>
          <p:nvPr>
            <p:ph type="sldNum" sz="quarter" idx="12"/>
          </p:nvPr>
        </p:nvSpPr>
        <p:spPr>
          <a:xfrm>
            <a:off x="5516563" y="9439275"/>
            <a:ext cx="1566862" cy="690563"/>
          </a:xfrm>
        </p:spPr>
        <p:txBody>
          <a:bodyPr/>
          <a:lstStyle>
            <a:lvl1pPr>
              <a:defRPr/>
            </a:lvl1pPr>
          </a:lstStyle>
          <a:p>
            <a:fld id="{BCA2A49C-74CA-482A-97A4-472250EB8C3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F10F6DE-3413-4573-92A3-A13FC58119A6}"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725" y="6657975"/>
            <a:ext cx="6394450" cy="20574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93725" y="4391025"/>
            <a:ext cx="6394450" cy="2266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BEB36EB-0250-4498-B1A5-3D2FAF6F80C8}"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77888" y="2992438"/>
            <a:ext cx="3025775" cy="621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56063" y="2992438"/>
            <a:ext cx="3027362" cy="621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33ABB25-A4CE-4E96-9D29-F677311FA92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238" y="414338"/>
            <a:ext cx="6769100" cy="17272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6238" y="2319338"/>
            <a:ext cx="3322637" cy="966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76238" y="3286125"/>
            <a:ext cx="3322637" cy="5969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21113" y="2319338"/>
            <a:ext cx="3324225" cy="966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821113" y="3286125"/>
            <a:ext cx="3324225" cy="5969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E0D8F9A9-15D9-47DA-AA6D-7C7B5862C72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36481EA-DE9F-4613-9D52-A15F0817C0CC}"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294F6F4-E797-4605-ABB8-4CF9E3D09C4A}"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238" y="412750"/>
            <a:ext cx="2474912" cy="17557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940050" y="412750"/>
            <a:ext cx="4205288" cy="884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6238" y="2168525"/>
            <a:ext cx="2474912" cy="708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55C17D9-C0C4-4F50-BFF9-16AFFCA62A84}"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4788" y="7251700"/>
            <a:ext cx="4511675" cy="8572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474788" y="925513"/>
            <a:ext cx="4511675" cy="6216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474788" y="8108950"/>
            <a:ext cx="4511675" cy="1214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432DF21-B130-479E-8F08-F98A282F29D9}"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9525"/>
            <a:ext cx="7518400" cy="10350500"/>
            <a:chOff x="0" y="4"/>
            <a:chExt cx="5758" cy="4316"/>
          </a:xfrm>
        </p:grpSpPr>
        <p:sp>
          <p:nvSpPr>
            <p:cNvPr id="15257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ru-RU"/>
            </a:p>
          </p:txBody>
        </p:sp>
        <p:sp>
          <p:nvSpPr>
            <p:cNvPr id="15258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grpSp>
          <p:nvGrpSpPr>
            <p:cNvPr id="152581" name="Group 5"/>
            <p:cNvGrpSpPr>
              <a:grpSpLocks/>
            </p:cNvGrpSpPr>
            <p:nvPr userDrawn="1"/>
          </p:nvGrpSpPr>
          <p:grpSpPr bwMode="auto">
            <a:xfrm>
              <a:off x="0" y="4"/>
              <a:ext cx="5758" cy="4316"/>
              <a:chOff x="0" y="4"/>
              <a:chExt cx="5758" cy="4316"/>
            </a:xfrm>
          </p:grpSpPr>
          <p:sp>
            <p:nvSpPr>
              <p:cNvPr id="15258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sp>
            <p:nvSpPr>
              <p:cNvPr id="15258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258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15258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ru-RU"/>
              </a:p>
            </p:txBody>
          </p:sp>
          <p:sp>
            <p:nvSpPr>
              <p:cNvPr id="15258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ru-RU"/>
              </a:p>
            </p:txBody>
          </p:sp>
          <p:sp>
            <p:nvSpPr>
              <p:cNvPr id="15258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ru-RU"/>
              </a:p>
            </p:txBody>
          </p:sp>
          <p:sp>
            <p:nvSpPr>
              <p:cNvPr id="15258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ru-RU"/>
              </a:p>
            </p:txBody>
          </p:sp>
          <p:sp>
            <p:nvSpPr>
              <p:cNvPr id="15258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ru-RU"/>
              </a:p>
            </p:txBody>
          </p:sp>
          <p:sp>
            <p:nvSpPr>
              <p:cNvPr id="15259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ru-RU"/>
              </a:p>
            </p:txBody>
          </p:sp>
        </p:grpSp>
      </p:grpSp>
      <p:sp>
        <p:nvSpPr>
          <p:cNvPr id="152591" name="Rectangle 15"/>
          <p:cNvSpPr>
            <a:spLocks noGrp="1" noChangeArrowheads="1"/>
          </p:cNvSpPr>
          <p:nvPr>
            <p:ph type="title"/>
          </p:nvPr>
        </p:nvSpPr>
        <p:spPr bwMode="auto">
          <a:xfrm>
            <a:off x="877888" y="460375"/>
            <a:ext cx="6205537" cy="2163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2592" name="Rectangle 16"/>
          <p:cNvSpPr>
            <a:spLocks noGrp="1" noChangeArrowheads="1"/>
          </p:cNvSpPr>
          <p:nvPr>
            <p:ph type="body" idx="1"/>
          </p:nvPr>
        </p:nvSpPr>
        <p:spPr bwMode="auto">
          <a:xfrm>
            <a:off x="877888" y="2992438"/>
            <a:ext cx="6205537" cy="621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2593" name="Rectangle 17"/>
          <p:cNvSpPr>
            <a:spLocks noGrp="1" noChangeArrowheads="1"/>
          </p:cNvSpPr>
          <p:nvPr>
            <p:ph type="dt" sz="half" idx="2"/>
          </p:nvPr>
        </p:nvSpPr>
        <p:spPr bwMode="auto">
          <a:xfrm>
            <a:off x="877888" y="9439275"/>
            <a:ext cx="1566862" cy="690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
        <p:nvSpPr>
          <p:cNvPr id="152594" name="Rectangle 18"/>
          <p:cNvSpPr>
            <a:spLocks noGrp="1" noChangeArrowheads="1"/>
          </p:cNvSpPr>
          <p:nvPr>
            <p:ph type="ftr" sz="quarter" idx="3"/>
          </p:nvPr>
        </p:nvSpPr>
        <p:spPr bwMode="auto">
          <a:xfrm>
            <a:off x="2820988" y="9439275"/>
            <a:ext cx="2381250" cy="690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152595" name="Rectangle 19"/>
          <p:cNvSpPr>
            <a:spLocks noGrp="1" noChangeArrowheads="1"/>
          </p:cNvSpPr>
          <p:nvPr>
            <p:ph type="sldNum" sz="quarter" idx="4"/>
          </p:nvPr>
        </p:nvSpPr>
        <p:spPr bwMode="auto">
          <a:xfrm>
            <a:off x="5516563" y="9439275"/>
            <a:ext cx="1566862" cy="690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00EEE681-32FD-4898-A722-A491B84B08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_______Microsoft_Office_PowerPoint_97-20031.ppt"/><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952500" y="4532313"/>
            <a:ext cx="6205538" cy="1189037"/>
          </a:xfrm>
        </p:spPr>
        <p:txBody>
          <a:bodyPr/>
          <a:lstStyle/>
          <a:p>
            <a:pPr algn="ctr"/>
            <a:r>
              <a:rPr lang="ru-RU" sz="4800" i="1" dirty="0">
                <a:latin typeface="Algerian" pitchFamily="82" charset="0"/>
              </a:rPr>
              <a:t>Пути совершенствования</a:t>
            </a:r>
          </a:p>
        </p:txBody>
      </p:sp>
      <p:sp>
        <p:nvSpPr>
          <p:cNvPr id="164867" name="Rectangle 3"/>
          <p:cNvSpPr>
            <a:spLocks noGrp="1" noChangeArrowheads="1"/>
          </p:cNvSpPr>
          <p:nvPr>
            <p:ph type="body" sz="half" idx="1"/>
          </p:nvPr>
        </p:nvSpPr>
        <p:spPr>
          <a:xfrm>
            <a:off x="2536825" y="6116638"/>
            <a:ext cx="3024188" cy="2232025"/>
          </a:xfrm>
        </p:spPr>
        <p:txBody>
          <a:bodyPr/>
          <a:lstStyle/>
          <a:p>
            <a:pPr algn="ctr">
              <a:buFont typeface="Wingdings" pitchFamily="2" charset="2"/>
              <a:buNone/>
            </a:pPr>
            <a:r>
              <a:rPr lang="ru-RU" sz="4400" b="1" i="1" dirty="0">
                <a:latin typeface="Vladimir Script" pitchFamily="66" charset="0"/>
              </a:rPr>
              <a:t>техники</a:t>
            </a:r>
          </a:p>
          <a:p>
            <a:pPr algn="ctr">
              <a:buFont typeface="Wingdings" pitchFamily="2" charset="2"/>
              <a:buNone/>
            </a:pPr>
            <a:r>
              <a:rPr lang="ru-RU" sz="4400" b="1" i="1" dirty="0">
                <a:latin typeface="Vladimir Script" pitchFamily="66" charset="0"/>
              </a:rPr>
              <a:t>чтения</a:t>
            </a:r>
          </a:p>
        </p:txBody>
      </p:sp>
      <p:sp>
        <p:nvSpPr>
          <p:cNvPr id="164871" name="Rectangle 7"/>
          <p:cNvSpPr>
            <a:spLocks noGrp="1" noChangeArrowheads="1"/>
          </p:cNvSpPr>
          <p:nvPr>
            <p:ph type="body" sz="half" idx="2"/>
          </p:nvPr>
        </p:nvSpPr>
        <p:spPr>
          <a:xfrm>
            <a:off x="952500" y="1795463"/>
            <a:ext cx="6196013" cy="863600"/>
          </a:xfrm>
        </p:spPr>
        <p:txBody>
          <a:bodyPr/>
          <a:lstStyle/>
          <a:p>
            <a:pPr>
              <a:buFont typeface="Wingdings" pitchFamily="2" charset="2"/>
              <a:buNone/>
            </a:pPr>
            <a:r>
              <a:rPr lang="ru-RU" sz="4800" dirty="0"/>
              <a:t>«Внимание: опыт!»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71">
                                            <p:txEl>
                                              <p:pRg st="0" end="0"/>
                                            </p:txEl>
                                          </p:spTgt>
                                        </p:tgtEl>
                                        <p:attrNameLst>
                                          <p:attrName>style.visibility</p:attrName>
                                        </p:attrNameLst>
                                      </p:cBhvr>
                                      <p:to>
                                        <p:strVal val="visible"/>
                                      </p:to>
                                    </p:set>
                                    <p:animEffect transition="in" filter="fade">
                                      <p:cBhvr>
                                        <p:cTn id="7" dur="3000"/>
                                        <p:tgtEl>
                                          <p:spTgt spid="1648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4866"/>
                                        </p:tgtEl>
                                        <p:attrNameLst>
                                          <p:attrName>style.visibility</p:attrName>
                                        </p:attrNameLst>
                                      </p:cBhvr>
                                      <p:to>
                                        <p:strVal val="visible"/>
                                      </p:to>
                                    </p:set>
                                    <p:anim calcmode="discrete" valueType="clr">
                                      <p:cBhvr override="childStyle">
                                        <p:cTn id="12" dur="500"/>
                                        <p:tgtEl>
                                          <p:spTgt spid="164866"/>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164866"/>
                                        </p:tgtEl>
                                        <p:attrNameLst>
                                          <p:attrName>fillcolor</p:attrName>
                                        </p:attrNameLst>
                                      </p:cBhvr>
                                      <p:tavLst>
                                        <p:tav tm="0">
                                          <p:val>
                                            <p:clrVal>
                                              <a:schemeClr val="accent2"/>
                                            </p:clrVal>
                                          </p:val>
                                        </p:tav>
                                        <p:tav tm="50000">
                                          <p:val>
                                            <p:clrVal>
                                              <a:schemeClr val="hlink"/>
                                            </p:clrVal>
                                          </p:val>
                                        </p:tav>
                                      </p:tavLst>
                                    </p:anim>
                                    <p:set>
                                      <p:cBhvr>
                                        <p:cTn id="14" dur="500"/>
                                        <p:tgtEl>
                                          <p:spTgt spid="16486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64867">
                                            <p:txEl>
                                              <p:pRg st="0" end="0"/>
                                            </p:txEl>
                                          </p:spTgt>
                                        </p:tgtEl>
                                        <p:attrNameLst>
                                          <p:attrName>style.visibility</p:attrName>
                                        </p:attrNameLst>
                                      </p:cBhvr>
                                      <p:to>
                                        <p:strVal val="visible"/>
                                      </p:to>
                                    </p:set>
                                    <p:anim calcmode="discrete" valueType="clr">
                                      <p:cBhvr override="childStyle">
                                        <p:cTn id="19" dur="500"/>
                                        <p:tgtEl>
                                          <p:spTgt spid="1648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64867">
                                            <p:txEl>
                                              <p:pRg st="0" end="0"/>
                                            </p:txEl>
                                          </p:spTgt>
                                        </p:tgtEl>
                                        <p:attrNameLst>
                                          <p:attrName>fillcolor</p:attrName>
                                        </p:attrNameLst>
                                      </p:cBhvr>
                                      <p:tavLst>
                                        <p:tav tm="0">
                                          <p:val>
                                            <p:clrVal>
                                              <a:schemeClr val="accent2"/>
                                            </p:clrVal>
                                          </p:val>
                                        </p:tav>
                                        <p:tav tm="50000">
                                          <p:val>
                                            <p:clrVal>
                                              <a:schemeClr val="hlink"/>
                                            </p:clrVal>
                                          </p:val>
                                        </p:tav>
                                      </p:tavLst>
                                    </p:anim>
                                    <p:set>
                                      <p:cBhvr>
                                        <p:cTn id="21" dur="500"/>
                                        <p:tgtEl>
                                          <p:spTgt spid="164867">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64867">
                                            <p:txEl>
                                              <p:pRg st="1" end="1"/>
                                            </p:txEl>
                                          </p:spTgt>
                                        </p:tgtEl>
                                        <p:attrNameLst>
                                          <p:attrName>style.visibility</p:attrName>
                                        </p:attrNameLst>
                                      </p:cBhvr>
                                      <p:to>
                                        <p:strVal val="visible"/>
                                      </p:to>
                                    </p:set>
                                    <p:anim calcmode="discrete" valueType="clr">
                                      <p:cBhvr override="childStyle">
                                        <p:cTn id="26" dur="500"/>
                                        <p:tgtEl>
                                          <p:spTgt spid="1648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164867">
                                            <p:txEl>
                                              <p:pRg st="1" end="1"/>
                                            </p:txEl>
                                          </p:spTgt>
                                        </p:tgtEl>
                                        <p:attrNameLst>
                                          <p:attrName>fillcolor</p:attrName>
                                        </p:attrNameLst>
                                      </p:cBhvr>
                                      <p:tavLst>
                                        <p:tav tm="0">
                                          <p:val>
                                            <p:clrVal>
                                              <a:schemeClr val="accent2"/>
                                            </p:clrVal>
                                          </p:val>
                                        </p:tav>
                                        <p:tav tm="50000">
                                          <p:val>
                                            <p:clrVal>
                                              <a:schemeClr val="hlink"/>
                                            </p:clrVal>
                                          </p:val>
                                        </p:tav>
                                      </p:tavLst>
                                    </p:anim>
                                    <p:set>
                                      <p:cBhvr>
                                        <p:cTn id="28" dur="500"/>
                                        <p:tgtEl>
                                          <p:spTgt spid="16486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P spid="16487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ru-RU" sz="4000">
                <a:solidFill>
                  <a:srgbClr val="FF99FF"/>
                </a:solidFill>
              </a:rPr>
              <a:t>ІV. Развитие  поля  чтения  зрительного  восприятия  слов.</a:t>
            </a:r>
          </a:p>
        </p:txBody>
      </p:sp>
      <p:sp>
        <p:nvSpPr>
          <p:cNvPr id="163843" name="Rectangle 3"/>
          <p:cNvSpPr>
            <a:spLocks noGrp="1" noChangeArrowheads="1"/>
          </p:cNvSpPr>
          <p:nvPr>
            <p:ph type="body" idx="1"/>
          </p:nvPr>
        </p:nvSpPr>
        <p:spPr>
          <a:xfrm>
            <a:off x="877888" y="2803525"/>
            <a:ext cx="6205537" cy="6913563"/>
          </a:xfrm>
        </p:spPr>
        <p:txBody>
          <a:bodyPr/>
          <a:lstStyle/>
          <a:p>
            <a:pPr>
              <a:lnSpc>
                <a:spcPct val="80000"/>
              </a:lnSpc>
            </a:pPr>
            <a:r>
              <a:rPr lang="ru-RU" sz="2000" b="1" u="sng">
                <a:solidFill>
                  <a:srgbClr val="FF9933"/>
                </a:solidFill>
              </a:rPr>
              <a:t>«Фотоглаз».</a:t>
            </a:r>
            <a:endParaRPr lang="ru-RU" sz="2000" b="1">
              <a:solidFill>
                <a:srgbClr val="FF9933"/>
              </a:solidFill>
            </a:endParaRPr>
          </a:p>
          <a:p>
            <a:pPr>
              <a:lnSpc>
                <a:spcPct val="80000"/>
              </a:lnSpc>
            </a:pPr>
            <a:r>
              <a:rPr lang="ru-RU" sz="1600"/>
              <a:t>В А Ы П Р С И Т А О В Д Ф Ь С Л А Л Е Г Т В О Ы Л К Р Ы Л </a:t>
            </a:r>
          </a:p>
          <a:p>
            <a:pPr>
              <a:lnSpc>
                <a:spcPct val="80000"/>
              </a:lnSpc>
            </a:pPr>
            <a:endParaRPr lang="ru-RU" sz="1600"/>
          </a:p>
          <a:p>
            <a:pPr>
              <a:lnSpc>
                <a:spcPct val="80000"/>
              </a:lnSpc>
            </a:pPr>
            <a:r>
              <a:rPr lang="ru-RU" sz="1600"/>
              <a:t>З Е Т Н Т О Г Л Ш Б Д Ж Ю Ы З Щ В Р А Е У Т Ц Ь Л Б Ъ Х З</a:t>
            </a:r>
          </a:p>
          <a:p>
            <a:pPr>
              <a:lnSpc>
                <a:spcPct val="80000"/>
              </a:lnSpc>
            </a:pPr>
            <a:r>
              <a:rPr lang="ru-RU" sz="1600"/>
              <a:t> </a:t>
            </a:r>
          </a:p>
          <a:p>
            <a:pPr>
              <a:lnSpc>
                <a:spcPct val="80000"/>
              </a:lnSpc>
            </a:pPr>
            <a:r>
              <a:rPr lang="ru-RU" sz="1600"/>
              <a:t>К Н У Г Ц Л Ы О В Р А П М Р С Ь У Л Д Ф И З Ц Щ У Л К О Е </a:t>
            </a:r>
          </a:p>
          <a:p>
            <a:pPr>
              <a:lnSpc>
                <a:spcPct val="80000"/>
              </a:lnSpc>
            </a:pPr>
            <a:endParaRPr lang="ru-RU" sz="1600"/>
          </a:p>
          <a:p>
            <a:pPr>
              <a:lnSpc>
                <a:spcPct val="80000"/>
              </a:lnSpc>
            </a:pPr>
            <a:r>
              <a:rPr lang="ru-RU" sz="1600"/>
              <a:t>М И С Т Ч Б Я Ю Ы Л В О А К Р Н Ж Ф Б Ы Е М И О Р Е Н Ш </a:t>
            </a:r>
          </a:p>
          <a:p>
            <a:pPr>
              <a:lnSpc>
                <a:spcPct val="80000"/>
              </a:lnSpc>
            </a:pPr>
            <a:endParaRPr lang="ru-RU" sz="1600"/>
          </a:p>
          <a:p>
            <a:pPr>
              <a:lnSpc>
                <a:spcPct val="80000"/>
              </a:lnSpc>
            </a:pPr>
            <a:r>
              <a:rPr lang="ru-RU" sz="1800" b="1"/>
              <a:t>брат                                      лес</a:t>
            </a:r>
          </a:p>
          <a:p>
            <a:pPr>
              <a:lnSpc>
                <a:spcPct val="80000"/>
              </a:lnSpc>
            </a:pPr>
            <a:r>
              <a:rPr lang="ru-RU" sz="1800" b="1"/>
              <a:t>бинт                                     лист        </a:t>
            </a:r>
          </a:p>
          <a:p>
            <a:pPr>
              <a:lnSpc>
                <a:spcPct val="80000"/>
              </a:lnSpc>
            </a:pPr>
            <a:r>
              <a:rPr lang="ru-RU" sz="1800" b="1"/>
              <a:t>брать                                  лисица            </a:t>
            </a:r>
          </a:p>
          <a:p>
            <a:pPr>
              <a:lnSpc>
                <a:spcPct val="80000"/>
              </a:lnSpc>
            </a:pPr>
            <a:r>
              <a:rPr lang="ru-RU" sz="1800" b="1"/>
              <a:t>бант                                  лесопарк</a:t>
            </a:r>
          </a:p>
          <a:p>
            <a:pPr>
              <a:lnSpc>
                <a:spcPct val="80000"/>
              </a:lnSpc>
            </a:pPr>
            <a:endParaRPr lang="ru-RU" sz="2000" u="sng">
              <a:solidFill>
                <a:srgbClr val="FF9933"/>
              </a:solidFill>
            </a:endParaRPr>
          </a:p>
          <a:p>
            <a:pPr>
              <a:lnSpc>
                <a:spcPct val="80000"/>
              </a:lnSpc>
            </a:pPr>
            <a:r>
              <a:rPr lang="ru-RU" sz="2000" b="1" u="sng">
                <a:solidFill>
                  <a:srgbClr val="FF9933"/>
                </a:solidFill>
              </a:rPr>
              <a:t>Скочкообразное  чтение  «Кенгуру».</a:t>
            </a:r>
            <a:endParaRPr lang="ru-RU" sz="2000" b="1">
              <a:solidFill>
                <a:srgbClr val="FF9933"/>
              </a:solidFill>
            </a:endParaRPr>
          </a:p>
          <a:p>
            <a:pPr>
              <a:lnSpc>
                <a:spcPct val="80000"/>
              </a:lnSpc>
            </a:pPr>
            <a:r>
              <a:rPr lang="ru-RU" sz="2000"/>
              <a:t>Под  счёт 1, 2, 3 фиксируем  взгляд  на  начале, середине  и  конце  строки. Читаем  таким  образом  абзац. Что  запомнили? Чтение  вслух. Такое  упражнение  используется  для  расширения  зоны  восприятия на  начальном  этапе, затем  тренируем  учащихся  на  счёт  </a:t>
            </a:r>
          </a:p>
          <a:p>
            <a:pPr>
              <a:lnSpc>
                <a:spcPct val="80000"/>
              </a:lnSpc>
              <a:buFont typeface="Wingdings" pitchFamily="2" charset="2"/>
              <a:buNone/>
            </a:pPr>
            <a:r>
              <a:rPr lang="ru-RU" sz="2000"/>
              <a:t>    1, 2,фиксируя  взгляд  на  начале  и  конце  строки.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163842"/>
                                        </p:tgtEl>
                                        <p:attrNameLst>
                                          <p:attrName>style.visibility</p:attrName>
                                        </p:attrNameLst>
                                      </p:cBhvr>
                                      <p:to>
                                        <p:strVal val="visible"/>
                                      </p:to>
                                    </p:set>
                                    <p:anim calcmode="discrete" valueType="clr">
                                      <p:cBhvr override="childStyle">
                                        <p:cTn id="7" dur="80"/>
                                        <p:tgtEl>
                                          <p:spTgt spid="1638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2"/>
                                        </p:tgtEl>
                                        <p:attrNameLst>
                                          <p:attrName>fillcolor</p:attrName>
                                        </p:attrNameLst>
                                      </p:cBhvr>
                                      <p:tavLst>
                                        <p:tav tm="0">
                                          <p:val>
                                            <p:clrVal>
                                              <a:schemeClr val="accent2"/>
                                            </p:clrVal>
                                          </p:val>
                                        </p:tav>
                                        <p:tav tm="50000">
                                          <p:val>
                                            <p:clrVal>
                                              <a:schemeClr val="hlink"/>
                                            </p:clrVal>
                                          </p:val>
                                        </p:tav>
                                      </p:tavLst>
                                    </p:anim>
                                    <p:set>
                                      <p:cBhvr>
                                        <p:cTn id="9" dur="80"/>
                                        <p:tgtEl>
                                          <p:spTgt spid="1638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1" nodeType="clickEffect">
                                  <p:stCondLst>
                                    <p:cond delay="0"/>
                                  </p:stCondLst>
                                  <p:iterate type="lt">
                                    <p:tmPct val="10000"/>
                                  </p:iterate>
                                  <p:childTnLst>
                                    <p:set>
                                      <p:cBhvr>
                                        <p:cTn id="13" dur="1" fill="hold">
                                          <p:stCondLst>
                                            <p:cond delay="0"/>
                                          </p:stCondLst>
                                        </p:cTn>
                                        <p:tgtEl>
                                          <p:spTgt spid="163843">
                                            <p:txEl>
                                              <p:pRg st="0" end="0"/>
                                            </p:txEl>
                                          </p:spTgt>
                                        </p:tgtEl>
                                        <p:attrNameLst>
                                          <p:attrName>style.visibility</p:attrName>
                                        </p:attrNameLst>
                                      </p:cBhvr>
                                      <p:to>
                                        <p:strVal val="visible"/>
                                      </p:to>
                                    </p:set>
                                    <p:animEffect transition="in" filter="fade">
                                      <p:cBhvr>
                                        <p:cTn id="14" dur="1000"/>
                                        <p:tgtEl>
                                          <p:spTgt spid="163843">
                                            <p:txEl>
                                              <p:pRg st="0" end="0"/>
                                            </p:txEl>
                                          </p:spTgt>
                                        </p:tgtEl>
                                      </p:cBhvr>
                                    </p:animEffect>
                                    <p:anim calcmode="lin" valueType="num">
                                      <p:cBhvr>
                                        <p:cTn id="15" dur="1000" fill="hold"/>
                                        <p:tgtEl>
                                          <p:spTgt spid="16384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63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1" nodeType="clickEffect">
                                  <p:stCondLst>
                                    <p:cond delay="0"/>
                                  </p:stCondLst>
                                  <p:iterate type="lt">
                                    <p:tmPct val="10000"/>
                                  </p:iterate>
                                  <p:childTnLst>
                                    <p:set>
                                      <p:cBhvr>
                                        <p:cTn id="20" dur="1" fill="hold">
                                          <p:stCondLst>
                                            <p:cond delay="0"/>
                                          </p:stCondLst>
                                        </p:cTn>
                                        <p:tgtEl>
                                          <p:spTgt spid="163843">
                                            <p:txEl>
                                              <p:pRg st="1" end="1"/>
                                            </p:txEl>
                                          </p:spTgt>
                                        </p:tgtEl>
                                        <p:attrNameLst>
                                          <p:attrName>style.visibility</p:attrName>
                                        </p:attrNameLst>
                                      </p:cBhvr>
                                      <p:to>
                                        <p:strVal val="visible"/>
                                      </p:to>
                                    </p:set>
                                    <p:animEffect transition="in" filter="fade">
                                      <p:cBhvr>
                                        <p:cTn id="21" dur="1000"/>
                                        <p:tgtEl>
                                          <p:spTgt spid="163843">
                                            <p:txEl>
                                              <p:pRg st="1" end="1"/>
                                            </p:txEl>
                                          </p:spTgt>
                                        </p:tgtEl>
                                      </p:cBhvr>
                                    </p:animEffect>
                                    <p:anim calcmode="lin" valueType="num">
                                      <p:cBhvr>
                                        <p:cTn id="22" dur="1000" fill="hold"/>
                                        <p:tgtEl>
                                          <p:spTgt spid="163843">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163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1" nodeType="clickEffect">
                                  <p:stCondLst>
                                    <p:cond delay="0"/>
                                  </p:stCondLst>
                                  <p:iterate type="lt">
                                    <p:tmPct val="10000"/>
                                  </p:iterate>
                                  <p:childTnLst>
                                    <p:set>
                                      <p:cBhvr>
                                        <p:cTn id="27" dur="1" fill="hold">
                                          <p:stCondLst>
                                            <p:cond delay="0"/>
                                          </p:stCondLst>
                                        </p:cTn>
                                        <p:tgtEl>
                                          <p:spTgt spid="163843">
                                            <p:txEl>
                                              <p:pRg st="3" end="3"/>
                                            </p:txEl>
                                          </p:spTgt>
                                        </p:tgtEl>
                                        <p:attrNameLst>
                                          <p:attrName>style.visibility</p:attrName>
                                        </p:attrNameLst>
                                      </p:cBhvr>
                                      <p:to>
                                        <p:strVal val="visible"/>
                                      </p:to>
                                    </p:set>
                                    <p:animEffect transition="in" filter="fade">
                                      <p:cBhvr>
                                        <p:cTn id="28" dur="1000"/>
                                        <p:tgtEl>
                                          <p:spTgt spid="163843">
                                            <p:txEl>
                                              <p:pRg st="3" end="3"/>
                                            </p:txEl>
                                          </p:spTgt>
                                        </p:tgtEl>
                                      </p:cBhvr>
                                    </p:animEffect>
                                    <p:anim calcmode="lin" valueType="num">
                                      <p:cBhvr>
                                        <p:cTn id="29" dur="1000" fill="hold"/>
                                        <p:tgtEl>
                                          <p:spTgt spid="163843">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63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1" nodeType="clickEffect">
                                  <p:stCondLst>
                                    <p:cond delay="0"/>
                                  </p:stCondLst>
                                  <p:iterate type="lt">
                                    <p:tmPct val="10000"/>
                                  </p:iterate>
                                  <p:childTnLst>
                                    <p:set>
                                      <p:cBhvr>
                                        <p:cTn id="34" dur="1" fill="hold">
                                          <p:stCondLst>
                                            <p:cond delay="0"/>
                                          </p:stCondLst>
                                        </p:cTn>
                                        <p:tgtEl>
                                          <p:spTgt spid="163843">
                                            <p:txEl>
                                              <p:pRg st="4" end="4"/>
                                            </p:txEl>
                                          </p:spTgt>
                                        </p:tgtEl>
                                        <p:attrNameLst>
                                          <p:attrName>style.visibility</p:attrName>
                                        </p:attrNameLst>
                                      </p:cBhvr>
                                      <p:to>
                                        <p:strVal val="visible"/>
                                      </p:to>
                                    </p:set>
                                    <p:animEffect transition="in" filter="fade">
                                      <p:cBhvr>
                                        <p:cTn id="35" dur="1000"/>
                                        <p:tgtEl>
                                          <p:spTgt spid="163843">
                                            <p:txEl>
                                              <p:pRg st="4" end="4"/>
                                            </p:txEl>
                                          </p:spTgt>
                                        </p:tgtEl>
                                      </p:cBhvr>
                                    </p:animEffect>
                                    <p:anim calcmode="lin" valueType="num">
                                      <p:cBhvr>
                                        <p:cTn id="36" dur="1000" fill="hold"/>
                                        <p:tgtEl>
                                          <p:spTgt spid="163843">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163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1" nodeType="clickEffect">
                                  <p:stCondLst>
                                    <p:cond delay="0"/>
                                  </p:stCondLst>
                                  <p:iterate type="lt">
                                    <p:tmPct val="10000"/>
                                  </p:iterate>
                                  <p:childTnLst>
                                    <p:set>
                                      <p:cBhvr>
                                        <p:cTn id="41" dur="1" fill="hold">
                                          <p:stCondLst>
                                            <p:cond delay="0"/>
                                          </p:stCondLst>
                                        </p:cTn>
                                        <p:tgtEl>
                                          <p:spTgt spid="163843">
                                            <p:txEl>
                                              <p:pRg st="5" end="5"/>
                                            </p:txEl>
                                          </p:spTgt>
                                        </p:tgtEl>
                                        <p:attrNameLst>
                                          <p:attrName>style.visibility</p:attrName>
                                        </p:attrNameLst>
                                      </p:cBhvr>
                                      <p:to>
                                        <p:strVal val="visible"/>
                                      </p:to>
                                    </p:set>
                                    <p:animEffect transition="in" filter="fade">
                                      <p:cBhvr>
                                        <p:cTn id="42" dur="1000"/>
                                        <p:tgtEl>
                                          <p:spTgt spid="163843">
                                            <p:txEl>
                                              <p:pRg st="5" end="5"/>
                                            </p:txEl>
                                          </p:spTgt>
                                        </p:tgtEl>
                                      </p:cBhvr>
                                    </p:animEffect>
                                    <p:anim calcmode="lin" valueType="num">
                                      <p:cBhvr>
                                        <p:cTn id="43" dur="1000" fill="hold"/>
                                        <p:tgtEl>
                                          <p:spTgt spid="163843">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163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1" nodeType="clickEffect">
                                  <p:stCondLst>
                                    <p:cond delay="0"/>
                                  </p:stCondLst>
                                  <p:iterate type="lt">
                                    <p:tmPct val="10000"/>
                                  </p:iterate>
                                  <p:childTnLst>
                                    <p:set>
                                      <p:cBhvr>
                                        <p:cTn id="48" dur="1" fill="hold">
                                          <p:stCondLst>
                                            <p:cond delay="0"/>
                                          </p:stCondLst>
                                        </p:cTn>
                                        <p:tgtEl>
                                          <p:spTgt spid="163843">
                                            <p:txEl>
                                              <p:pRg st="7" end="7"/>
                                            </p:txEl>
                                          </p:spTgt>
                                        </p:tgtEl>
                                        <p:attrNameLst>
                                          <p:attrName>style.visibility</p:attrName>
                                        </p:attrNameLst>
                                      </p:cBhvr>
                                      <p:to>
                                        <p:strVal val="visible"/>
                                      </p:to>
                                    </p:set>
                                    <p:animEffect transition="in" filter="fade">
                                      <p:cBhvr>
                                        <p:cTn id="49" dur="1000"/>
                                        <p:tgtEl>
                                          <p:spTgt spid="163843">
                                            <p:txEl>
                                              <p:pRg st="7" end="7"/>
                                            </p:txEl>
                                          </p:spTgt>
                                        </p:tgtEl>
                                      </p:cBhvr>
                                    </p:animEffect>
                                    <p:anim calcmode="lin" valueType="num">
                                      <p:cBhvr>
                                        <p:cTn id="50" dur="1000" fill="hold"/>
                                        <p:tgtEl>
                                          <p:spTgt spid="163843">
                                            <p:txEl>
                                              <p:pRg st="7" end="7"/>
                                            </p:txEl>
                                          </p:spTgt>
                                        </p:tgtEl>
                                        <p:attrNameLst>
                                          <p:attrName>ppt_x</p:attrName>
                                        </p:attrNameLst>
                                      </p:cBhvr>
                                      <p:tavLst>
                                        <p:tav tm="0">
                                          <p:val>
                                            <p:strVal val="#ppt_x-.1"/>
                                          </p:val>
                                        </p:tav>
                                        <p:tav tm="100000">
                                          <p:val>
                                            <p:strVal val="#ppt_x"/>
                                          </p:val>
                                        </p:tav>
                                      </p:tavLst>
                                    </p:anim>
                                    <p:anim calcmode="lin" valueType="num">
                                      <p:cBhvr>
                                        <p:cTn id="51" dur="1000" fill="hold"/>
                                        <p:tgtEl>
                                          <p:spTgt spid="1638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1" nodeType="clickEffect">
                                  <p:stCondLst>
                                    <p:cond delay="0"/>
                                  </p:stCondLst>
                                  <p:iterate type="lt">
                                    <p:tmPct val="10000"/>
                                  </p:iterate>
                                  <p:childTnLst>
                                    <p:set>
                                      <p:cBhvr>
                                        <p:cTn id="55" dur="1" fill="hold">
                                          <p:stCondLst>
                                            <p:cond delay="0"/>
                                          </p:stCondLst>
                                        </p:cTn>
                                        <p:tgtEl>
                                          <p:spTgt spid="163843">
                                            <p:txEl>
                                              <p:pRg st="9" end="9"/>
                                            </p:txEl>
                                          </p:spTgt>
                                        </p:tgtEl>
                                        <p:attrNameLst>
                                          <p:attrName>style.visibility</p:attrName>
                                        </p:attrNameLst>
                                      </p:cBhvr>
                                      <p:to>
                                        <p:strVal val="visible"/>
                                      </p:to>
                                    </p:set>
                                    <p:animEffect transition="in" filter="fade">
                                      <p:cBhvr>
                                        <p:cTn id="56" dur="1000"/>
                                        <p:tgtEl>
                                          <p:spTgt spid="163843">
                                            <p:txEl>
                                              <p:pRg st="9" end="9"/>
                                            </p:txEl>
                                          </p:spTgt>
                                        </p:tgtEl>
                                      </p:cBhvr>
                                    </p:animEffect>
                                    <p:anim calcmode="lin" valueType="num">
                                      <p:cBhvr>
                                        <p:cTn id="57" dur="1000" fill="hold"/>
                                        <p:tgtEl>
                                          <p:spTgt spid="163843">
                                            <p:txEl>
                                              <p:pRg st="9" end="9"/>
                                            </p:txEl>
                                          </p:spTgt>
                                        </p:tgtEl>
                                        <p:attrNameLst>
                                          <p:attrName>ppt_x</p:attrName>
                                        </p:attrNameLst>
                                      </p:cBhvr>
                                      <p:tavLst>
                                        <p:tav tm="0">
                                          <p:val>
                                            <p:strVal val="#ppt_x-.1"/>
                                          </p:val>
                                        </p:tav>
                                        <p:tav tm="100000">
                                          <p:val>
                                            <p:strVal val="#ppt_x"/>
                                          </p:val>
                                        </p:tav>
                                      </p:tavLst>
                                    </p:anim>
                                    <p:anim calcmode="lin" valueType="num">
                                      <p:cBhvr>
                                        <p:cTn id="58" dur="1000" fill="hold"/>
                                        <p:tgtEl>
                                          <p:spTgt spid="16384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grpId="1" nodeType="clickEffect">
                                  <p:stCondLst>
                                    <p:cond delay="0"/>
                                  </p:stCondLst>
                                  <p:iterate type="lt">
                                    <p:tmPct val="10000"/>
                                  </p:iterate>
                                  <p:childTnLst>
                                    <p:set>
                                      <p:cBhvr>
                                        <p:cTn id="62" dur="1" fill="hold">
                                          <p:stCondLst>
                                            <p:cond delay="0"/>
                                          </p:stCondLst>
                                        </p:cTn>
                                        <p:tgtEl>
                                          <p:spTgt spid="163843">
                                            <p:txEl>
                                              <p:pRg st="10" end="10"/>
                                            </p:txEl>
                                          </p:spTgt>
                                        </p:tgtEl>
                                        <p:attrNameLst>
                                          <p:attrName>style.visibility</p:attrName>
                                        </p:attrNameLst>
                                      </p:cBhvr>
                                      <p:to>
                                        <p:strVal val="visible"/>
                                      </p:to>
                                    </p:set>
                                    <p:animEffect transition="in" filter="fade">
                                      <p:cBhvr>
                                        <p:cTn id="63" dur="1000"/>
                                        <p:tgtEl>
                                          <p:spTgt spid="163843">
                                            <p:txEl>
                                              <p:pRg st="10" end="10"/>
                                            </p:txEl>
                                          </p:spTgt>
                                        </p:tgtEl>
                                      </p:cBhvr>
                                    </p:animEffect>
                                    <p:anim calcmode="lin" valueType="num">
                                      <p:cBhvr>
                                        <p:cTn id="64" dur="1000" fill="hold"/>
                                        <p:tgtEl>
                                          <p:spTgt spid="163843">
                                            <p:txEl>
                                              <p:pRg st="10" end="10"/>
                                            </p:txEl>
                                          </p:spTgt>
                                        </p:tgtEl>
                                        <p:attrNameLst>
                                          <p:attrName>ppt_x</p:attrName>
                                        </p:attrNameLst>
                                      </p:cBhvr>
                                      <p:tavLst>
                                        <p:tav tm="0">
                                          <p:val>
                                            <p:strVal val="#ppt_x-.1"/>
                                          </p:val>
                                        </p:tav>
                                        <p:tav tm="100000">
                                          <p:val>
                                            <p:strVal val="#ppt_x"/>
                                          </p:val>
                                        </p:tav>
                                      </p:tavLst>
                                    </p:anim>
                                    <p:anim calcmode="lin" valueType="num">
                                      <p:cBhvr>
                                        <p:cTn id="65" dur="1000" fill="hold"/>
                                        <p:tgtEl>
                                          <p:spTgt spid="16384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1" nodeType="clickEffect">
                                  <p:stCondLst>
                                    <p:cond delay="0"/>
                                  </p:stCondLst>
                                  <p:iterate type="lt">
                                    <p:tmPct val="10000"/>
                                  </p:iterate>
                                  <p:childTnLst>
                                    <p:set>
                                      <p:cBhvr>
                                        <p:cTn id="69" dur="1" fill="hold">
                                          <p:stCondLst>
                                            <p:cond delay="0"/>
                                          </p:stCondLst>
                                        </p:cTn>
                                        <p:tgtEl>
                                          <p:spTgt spid="163843">
                                            <p:txEl>
                                              <p:pRg st="11" end="11"/>
                                            </p:txEl>
                                          </p:spTgt>
                                        </p:tgtEl>
                                        <p:attrNameLst>
                                          <p:attrName>style.visibility</p:attrName>
                                        </p:attrNameLst>
                                      </p:cBhvr>
                                      <p:to>
                                        <p:strVal val="visible"/>
                                      </p:to>
                                    </p:set>
                                    <p:animEffect transition="in" filter="fade">
                                      <p:cBhvr>
                                        <p:cTn id="70" dur="1000"/>
                                        <p:tgtEl>
                                          <p:spTgt spid="163843">
                                            <p:txEl>
                                              <p:pRg st="11" end="11"/>
                                            </p:txEl>
                                          </p:spTgt>
                                        </p:tgtEl>
                                      </p:cBhvr>
                                    </p:animEffect>
                                    <p:anim calcmode="lin" valueType="num">
                                      <p:cBhvr>
                                        <p:cTn id="71" dur="1000" fill="hold"/>
                                        <p:tgtEl>
                                          <p:spTgt spid="163843">
                                            <p:txEl>
                                              <p:pRg st="11" end="11"/>
                                            </p:txEl>
                                          </p:spTgt>
                                        </p:tgtEl>
                                        <p:attrNameLst>
                                          <p:attrName>ppt_x</p:attrName>
                                        </p:attrNameLst>
                                      </p:cBhvr>
                                      <p:tavLst>
                                        <p:tav tm="0">
                                          <p:val>
                                            <p:strVal val="#ppt_x-.1"/>
                                          </p:val>
                                        </p:tav>
                                        <p:tav tm="100000">
                                          <p:val>
                                            <p:strVal val="#ppt_x"/>
                                          </p:val>
                                        </p:tav>
                                      </p:tavLst>
                                    </p:anim>
                                    <p:anim calcmode="lin" valueType="num">
                                      <p:cBhvr>
                                        <p:cTn id="72" dur="1000" fill="hold"/>
                                        <p:tgtEl>
                                          <p:spTgt spid="16384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grpId="1" nodeType="clickEffect">
                                  <p:stCondLst>
                                    <p:cond delay="0"/>
                                  </p:stCondLst>
                                  <p:iterate type="lt">
                                    <p:tmPct val="10000"/>
                                  </p:iterate>
                                  <p:childTnLst>
                                    <p:set>
                                      <p:cBhvr>
                                        <p:cTn id="76" dur="1" fill="hold">
                                          <p:stCondLst>
                                            <p:cond delay="0"/>
                                          </p:stCondLst>
                                        </p:cTn>
                                        <p:tgtEl>
                                          <p:spTgt spid="163843">
                                            <p:txEl>
                                              <p:pRg st="12" end="12"/>
                                            </p:txEl>
                                          </p:spTgt>
                                        </p:tgtEl>
                                        <p:attrNameLst>
                                          <p:attrName>style.visibility</p:attrName>
                                        </p:attrNameLst>
                                      </p:cBhvr>
                                      <p:to>
                                        <p:strVal val="visible"/>
                                      </p:to>
                                    </p:set>
                                    <p:animEffect transition="in" filter="fade">
                                      <p:cBhvr>
                                        <p:cTn id="77" dur="1000"/>
                                        <p:tgtEl>
                                          <p:spTgt spid="163843">
                                            <p:txEl>
                                              <p:pRg st="12" end="12"/>
                                            </p:txEl>
                                          </p:spTgt>
                                        </p:tgtEl>
                                      </p:cBhvr>
                                    </p:animEffect>
                                    <p:anim calcmode="lin" valueType="num">
                                      <p:cBhvr>
                                        <p:cTn id="78" dur="1000" fill="hold"/>
                                        <p:tgtEl>
                                          <p:spTgt spid="163843">
                                            <p:txEl>
                                              <p:pRg st="12" end="12"/>
                                            </p:txEl>
                                          </p:spTgt>
                                        </p:tgtEl>
                                        <p:attrNameLst>
                                          <p:attrName>ppt_x</p:attrName>
                                        </p:attrNameLst>
                                      </p:cBhvr>
                                      <p:tavLst>
                                        <p:tav tm="0">
                                          <p:val>
                                            <p:strVal val="#ppt_x-.1"/>
                                          </p:val>
                                        </p:tav>
                                        <p:tav tm="100000">
                                          <p:val>
                                            <p:strVal val="#ppt_x"/>
                                          </p:val>
                                        </p:tav>
                                      </p:tavLst>
                                    </p:anim>
                                    <p:anim calcmode="lin" valueType="num">
                                      <p:cBhvr>
                                        <p:cTn id="79" dur="1000" fill="hold"/>
                                        <p:tgtEl>
                                          <p:spTgt spid="16384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grpId="1" nodeType="clickEffect">
                                  <p:stCondLst>
                                    <p:cond delay="0"/>
                                  </p:stCondLst>
                                  <p:iterate type="lt">
                                    <p:tmPct val="10000"/>
                                  </p:iterate>
                                  <p:childTnLst>
                                    <p:set>
                                      <p:cBhvr>
                                        <p:cTn id="83" dur="1" fill="hold">
                                          <p:stCondLst>
                                            <p:cond delay="0"/>
                                          </p:stCondLst>
                                        </p:cTn>
                                        <p:tgtEl>
                                          <p:spTgt spid="163843">
                                            <p:txEl>
                                              <p:pRg st="14" end="14"/>
                                            </p:txEl>
                                          </p:spTgt>
                                        </p:tgtEl>
                                        <p:attrNameLst>
                                          <p:attrName>style.visibility</p:attrName>
                                        </p:attrNameLst>
                                      </p:cBhvr>
                                      <p:to>
                                        <p:strVal val="visible"/>
                                      </p:to>
                                    </p:set>
                                    <p:animEffect transition="in" filter="fade">
                                      <p:cBhvr>
                                        <p:cTn id="84" dur="1000"/>
                                        <p:tgtEl>
                                          <p:spTgt spid="163843">
                                            <p:txEl>
                                              <p:pRg st="14" end="14"/>
                                            </p:txEl>
                                          </p:spTgt>
                                        </p:tgtEl>
                                      </p:cBhvr>
                                    </p:animEffect>
                                    <p:anim calcmode="lin" valueType="num">
                                      <p:cBhvr>
                                        <p:cTn id="85" dur="1000" fill="hold"/>
                                        <p:tgtEl>
                                          <p:spTgt spid="163843">
                                            <p:txEl>
                                              <p:pRg st="14" end="14"/>
                                            </p:txEl>
                                          </p:spTgt>
                                        </p:tgtEl>
                                        <p:attrNameLst>
                                          <p:attrName>ppt_x</p:attrName>
                                        </p:attrNameLst>
                                      </p:cBhvr>
                                      <p:tavLst>
                                        <p:tav tm="0">
                                          <p:val>
                                            <p:strVal val="#ppt_x-.1"/>
                                          </p:val>
                                        </p:tav>
                                        <p:tav tm="100000">
                                          <p:val>
                                            <p:strVal val="#ppt_x"/>
                                          </p:val>
                                        </p:tav>
                                      </p:tavLst>
                                    </p:anim>
                                    <p:anim calcmode="lin" valueType="num">
                                      <p:cBhvr>
                                        <p:cTn id="86" dur="1000" fill="hold"/>
                                        <p:tgtEl>
                                          <p:spTgt spid="16384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grpId="1" nodeType="clickEffect">
                                  <p:stCondLst>
                                    <p:cond delay="0"/>
                                  </p:stCondLst>
                                  <p:iterate type="lt">
                                    <p:tmPct val="10000"/>
                                  </p:iterate>
                                  <p:childTnLst>
                                    <p:set>
                                      <p:cBhvr>
                                        <p:cTn id="90" dur="1" fill="hold">
                                          <p:stCondLst>
                                            <p:cond delay="0"/>
                                          </p:stCondLst>
                                        </p:cTn>
                                        <p:tgtEl>
                                          <p:spTgt spid="163843">
                                            <p:txEl>
                                              <p:pRg st="15" end="15"/>
                                            </p:txEl>
                                          </p:spTgt>
                                        </p:tgtEl>
                                        <p:attrNameLst>
                                          <p:attrName>style.visibility</p:attrName>
                                        </p:attrNameLst>
                                      </p:cBhvr>
                                      <p:to>
                                        <p:strVal val="visible"/>
                                      </p:to>
                                    </p:set>
                                    <p:animEffect transition="in" filter="fade">
                                      <p:cBhvr>
                                        <p:cTn id="91" dur="1000"/>
                                        <p:tgtEl>
                                          <p:spTgt spid="163843">
                                            <p:txEl>
                                              <p:pRg st="15" end="15"/>
                                            </p:txEl>
                                          </p:spTgt>
                                        </p:tgtEl>
                                      </p:cBhvr>
                                    </p:animEffect>
                                    <p:anim calcmode="lin" valueType="num">
                                      <p:cBhvr>
                                        <p:cTn id="92" dur="1000" fill="hold"/>
                                        <p:tgtEl>
                                          <p:spTgt spid="163843">
                                            <p:txEl>
                                              <p:pRg st="15" end="15"/>
                                            </p:txEl>
                                          </p:spTgt>
                                        </p:tgtEl>
                                        <p:attrNameLst>
                                          <p:attrName>ppt_x</p:attrName>
                                        </p:attrNameLst>
                                      </p:cBhvr>
                                      <p:tavLst>
                                        <p:tav tm="0">
                                          <p:val>
                                            <p:strVal val="#ppt_x-.1"/>
                                          </p:val>
                                        </p:tav>
                                        <p:tav tm="100000">
                                          <p:val>
                                            <p:strVal val="#ppt_x"/>
                                          </p:val>
                                        </p:tav>
                                      </p:tavLst>
                                    </p:anim>
                                    <p:anim calcmode="lin" valueType="num">
                                      <p:cBhvr>
                                        <p:cTn id="93" dur="1000" fill="hold"/>
                                        <p:tgtEl>
                                          <p:spTgt spid="16384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grpId="1" nodeType="clickEffect">
                                  <p:stCondLst>
                                    <p:cond delay="0"/>
                                  </p:stCondLst>
                                  <p:iterate type="lt">
                                    <p:tmPct val="10000"/>
                                  </p:iterate>
                                  <p:childTnLst>
                                    <p:set>
                                      <p:cBhvr>
                                        <p:cTn id="97" dur="1" fill="hold">
                                          <p:stCondLst>
                                            <p:cond delay="0"/>
                                          </p:stCondLst>
                                        </p:cTn>
                                        <p:tgtEl>
                                          <p:spTgt spid="163843">
                                            <p:txEl>
                                              <p:pRg st="16" end="16"/>
                                            </p:txEl>
                                          </p:spTgt>
                                        </p:tgtEl>
                                        <p:attrNameLst>
                                          <p:attrName>style.visibility</p:attrName>
                                        </p:attrNameLst>
                                      </p:cBhvr>
                                      <p:to>
                                        <p:strVal val="visible"/>
                                      </p:to>
                                    </p:set>
                                    <p:animEffect transition="in" filter="fade">
                                      <p:cBhvr>
                                        <p:cTn id="98" dur="1000"/>
                                        <p:tgtEl>
                                          <p:spTgt spid="163843">
                                            <p:txEl>
                                              <p:pRg st="16" end="16"/>
                                            </p:txEl>
                                          </p:spTgt>
                                        </p:tgtEl>
                                      </p:cBhvr>
                                    </p:animEffect>
                                    <p:anim calcmode="lin" valueType="num">
                                      <p:cBhvr>
                                        <p:cTn id="99" dur="1000" fill="hold"/>
                                        <p:tgtEl>
                                          <p:spTgt spid="163843">
                                            <p:txEl>
                                              <p:pRg st="16" end="16"/>
                                            </p:txEl>
                                          </p:spTgt>
                                        </p:tgtEl>
                                        <p:attrNameLst>
                                          <p:attrName>ppt_x</p:attrName>
                                        </p:attrNameLst>
                                      </p:cBhvr>
                                      <p:tavLst>
                                        <p:tav tm="0">
                                          <p:val>
                                            <p:strVal val="#ppt_x-.1"/>
                                          </p:val>
                                        </p:tav>
                                        <p:tav tm="100000">
                                          <p:val>
                                            <p:strVal val="#ppt_x"/>
                                          </p:val>
                                        </p:tav>
                                      </p:tavLst>
                                    </p:anim>
                                    <p:anim calcmode="lin" valueType="num">
                                      <p:cBhvr>
                                        <p:cTn id="100" dur="1000" fill="hold"/>
                                        <p:tgtEl>
                                          <p:spTgt spid="16384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1"/>
      <p:bldP spid="16384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idx="1"/>
          </p:nvPr>
        </p:nvSpPr>
        <p:spPr>
          <a:xfrm>
            <a:off x="376238" y="571500"/>
            <a:ext cx="6707187" cy="9072563"/>
          </a:xfrm>
        </p:spPr>
        <p:txBody>
          <a:bodyPr/>
          <a:lstStyle/>
          <a:p>
            <a:endParaRPr lang="ru-RU" sz="2800" b="1"/>
          </a:p>
          <a:p>
            <a:endParaRPr lang="ru-RU" sz="2800" b="1"/>
          </a:p>
          <a:p>
            <a:endParaRPr lang="ru-RU" sz="2800" b="1"/>
          </a:p>
          <a:p>
            <a:r>
              <a:rPr lang="ru-RU" sz="4400" b="1"/>
              <a:t>БАРА Б А Н Щ И Ц А</a:t>
            </a:r>
          </a:p>
          <a:p>
            <a:r>
              <a:rPr lang="ru-RU" sz="4400" b="1"/>
              <a:t>Б И Б Л И О Т Е К А</a:t>
            </a:r>
          </a:p>
          <a:p>
            <a:r>
              <a:rPr lang="ru-RU" sz="4400" b="1"/>
              <a:t>Б А Л А Л А Й К А</a:t>
            </a:r>
          </a:p>
          <a:p>
            <a:r>
              <a:rPr lang="ru-RU" sz="4400" b="1"/>
              <a:t>Б А Л Е Р И Н А</a:t>
            </a:r>
          </a:p>
          <a:p>
            <a:r>
              <a:rPr lang="ru-RU" sz="4400" b="1"/>
              <a:t>Б Е РЛ О Г А</a:t>
            </a:r>
          </a:p>
          <a:p>
            <a:r>
              <a:rPr lang="ru-RU" sz="4400" b="1"/>
              <a:t>Б У М А Г А</a:t>
            </a:r>
          </a:p>
          <a:p>
            <a:r>
              <a:rPr lang="ru-RU" sz="4400" b="1"/>
              <a:t>Б О Ч К А</a:t>
            </a:r>
          </a:p>
          <a:p>
            <a:r>
              <a:rPr lang="ru-RU" sz="4400" b="1"/>
              <a:t>Б А З А </a:t>
            </a:r>
          </a:p>
          <a:p>
            <a:r>
              <a:rPr lang="ru-RU" sz="4400" b="1"/>
              <a:t>Б Р 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877888" y="460375"/>
            <a:ext cx="6205537" cy="9183688"/>
          </a:xfrm>
        </p:spPr>
        <p:txBody>
          <a:bodyPr/>
          <a:lstStyle/>
          <a:p>
            <a:r>
              <a:rPr lang="ru-RU"/>
              <a:t>О</a:t>
            </a:r>
            <a:br>
              <a:rPr lang="ru-RU"/>
            </a:br>
            <a:r>
              <a:rPr lang="ru-RU"/>
              <a:t>О К О</a:t>
            </a:r>
            <a:br>
              <a:rPr lang="ru-RU"/>
            </a:br>
            <a:r>
              <a:rPr lang="ru-RU"/>
              <a:t>О К Н О</a:t>
            </a:r>
            <a:br>
              <a:rPr lang="ru-RU"/>
            </a:br>
            <a:r>
              <a:rPr lang="ru-RU"/>
              <a:t>О З Е Р О</a:t>
            </a:r>
            <a:br>
              <a:rPr lang="ru-RU"/>
            </a:br>
            <a:r>
              <a:rPr lang="ru-RU"/>
              <a:t>О Б Л А К О</a:t>
            </a:r>
            <a:br>
              <a:rPr lang="ru-RU"/>
            </a:br>
            <a:r>
              <a:rPr lang="ru-RU"/>
              <a:t>О П А Х А Л О</a:t>
            </a:r>
            <a:br>
              <a:rPr lang="ru-RU"/>
            </a:br>
            <a:r>
              <a:rPr lang="ru-RU"/>
              <a:t>О Б Щ Е С Т В О</a:t>
            </a:r>
            <a:br>
              <a:rPr lang="ru-RU"/>
            </a:br>
            <a:r>
              <a:rPr lang="ru-RU"/>
              <a:t>О Т Е Ч Е С Т В 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877888" y="460375"/>
            <a:ext cx="6205537" cy="9328150"/>
          </a:xfrm>
        </p:spPr>
        <p:txBody>
          <a:bodyPr/>
          <a:lstStyle/>
          <a:p>
            <a:r>
              <a:rPr lang="ru-RU"/>
              <a:t>Найди   лишнее  слово:</a:t>
            </a:r>
            <a:br>
              <a:rPr lang="ru-RU"/>
            </a:br>
            <a:r>
              <a:rPr lang="ru-RU"/>
              <a:t>                    </a:t>
            </a:r>
            <a:br>
              <a:rPr lang="ru-RU"/>
            </a:br>
            <a:r>
              <a:rPr lang="ru-RU"/>
              <a:t>ПОМИДОР, ОГУРЕЦ, КАПУСТА, ЯБЛОКО;</a:t>
            </a:r>
            <a:br>
              <a:rPr lang="ru-RU"/>
            </a:br>
            <a:r>
              <a:rPr lang="ru-RU"/>
              <a:t>СОСНА,ЕЛЬ, ТОПОЛЬ, МАЛИНА;</a:t>
            </a:r>
            <a:br>
              <a:rPr lang="ru-RU"/>
            </a:br>
            <a:r>
              <a:rPr lang="ru-RU"/>
              <a:t>ПЕЧЕНЬЕ, ХЛЕБ, СУХАРИ, КЕФИР;</a:t>
            </a:r>
            <a:br>
              <a:rPr lang="ru-RU"/>
            </a:br>
            <a:r>
              <a:rPr lang="ru-RU"/>
              <a:t>РУБАШКА, ШАРФ, ШУБА, КЕПКА;</a:t>
            </a:r>
            <a:br>
              <a:rPr lang="ru-RU"/>
            </a:br>
            <a:r>
              <a:rPr lang="ru-RU"/>
              <a:t>СУМКА, ТЕЛЕФОН, ТЕЛЕВИЗОР, РАДИО.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300288" y="642938"/>
            <a:ext cx="4916487" cy="366712"/>
          </a:xfrm>
          <a:prstGeom prst="rect">
            <a:avLst/>
          </a:prstGeom>
          <a:noFill/>
          <a:ln w="9525">
            <a:noFill/>
            <a:miter lim="800000"/>
            <a:headEnd/>
            <a:tailEnd/>
          </a:ln>
          <a:effectLst/>
        </p:spPr>
        <p:txBody>
          <a:bodyPr>
            <a:spAutoFit/>
          </a:bodyPr>
          <a:lstStyle/>
          <a:p>
            <a:endParaRPr lang="ru-RU"/>
          </a:p>
        </p:txBody>
      </p:sp>
      <p:sp>
        <p:nvSpPr>
          <p:cNvPr id="7173" name="Rectangle 5"/>
          <p:cNvSpPr>
            <a:spLocks noChangeArrowheads="1"/>
          </p:cNvSpPr>
          <p:nvPr/>
        </p:nvSpPr>
        <p:spPr bwMode="auto">
          <a:xfrm>
            <a:off x="665163" y="1235075"/>
            <a:ext cx="6480175" cy="8321675"/>
          </a:xfrm>
          <a:prstGeom prst="rect">
            <a:avLst/>
          </a:prstGeom>
          <a:noFill/>
          <a:ln w="9525">
            <a:noFill/>
            <a:miter lim="800000"/>
            <a:headEnd/>
            <a:tailEnd/>
          </a:ln>
          <a:effectLst/>
        </p:spPr>
        <p:txBody>
          <a:bodyPr anchor="ctr">
            <a:spAutoFit/>
          </a:bodyPr>
          <a:lstStyle/>
          <a:p>
            <a:r>
              <a:rPr lang="ru-RU" sz="2000" u="sng">
                <a:solidFill>
                  <a:srgbClr val="FF9933"/>
                </a:solidFill>
              </a:rPr>
              <a:t> «Считаем  слова».</a:t>
            </a:r>
          </a:p>
          <a:p>
            <a:endParaRPr lang="ru-RU" sz="2000">
              <a:solidFill>
                <a:srgbClr val="FF9933"/>
              </a:solidFill>
            </a:endParaRPr>
          </a:p>
          <a:p>
            <a:r>
              <a:rPr lang="ru-RU" sz="2000"/>
              <a:t>При  чтении  текста  дети  на  максимальной  скорости  считают  слова  и  одновременно  ищут  ответы  на  вопросы. В 1 классе вопросов  должно  быть  не  более  3-х, во 2-ом – не  более  4-х, в 3- 4-м – не более  5-ти.</a:t>
            </a:r>
          </a:p>
          <a:p>
            <a:r>
              <a:rPr lang="ru-RU" sz="2000"/>
              <a:t>Цель  этого  упражнения – загрузить  слуховой  аппарат  учащихся  посторонней  работой – счётом  слов. Школьники  лишены  возможности  вокализировать  текст  про  себя, т.е,  приучаются  читать  только  глазами.</a:t>
            </a:r>
          </a:p>
          <a:p>
            <a:r>
              <a:rPr lang="ru-RU" sz="2000" u="sng">
                <a:solidFill>
                  <a:srgbClr val="FF9933"/>
                </a:solidFill>
              </a:rPr>
              <a:t>«Считаем  строчки».</a:t>
            </a:r>
          </a:p>
          <a:p>
            <a:endParaRPr lang="ru-RU" sz="2000">
              <a:solidFill>
                <a:srgbClr val="FF9933"/>
              </a:solidFill>
            </a:endParaRPr>
          </a:p>
          <a:p>
            <a:r>
              <a:rPr lang="ru-RU" sz="2000"/>
              <a:t>Это  упражнение  аналогично  первому, но  отличается  следующими  моментами: вертикальное  движение  глаз  по  странице; просматривание  каждой  строки 1 сек.</a:t>
            </a:r>
          </a:p>
          <a:p>
            <a:r>
              <a:rPr lang="ru-RU" sz="2000"/>
              <a:t>Данное  упражнение  расширяет  зону восприятия при  чтении  путём  формирования навыка  одномоментного  восприятия  строчек  текста, т.е. без  движения  взгляда  вдоль  строки  слева  направо.</a:t>
            </a:r>
          </a:p>
          <a:p>
            <a:r>
              <a:rPr lang="ru-RU" sz="2000" u="sng">
                <a:solidFill>
                  <a:srgbClr val="FF9933"/>
                </a:solidFill>
              </a:rPr>
              <a:t>Вертикально – слаломное  чтение «Слалом».</a:t>
            </a:r>
            <a:endParaRPr lang="ru-RU" sz="2000">
              <a:solidFill>
                <a:srgbClr val="FF9933"/>
              </a:solidFill>
            </a:endParaRPr>
          </a:p>
          <a:p>
            <a:r>
              <a:rPr lang="ru-RU" sz="2000"/>
              <a:t>В течение  20  сек., перемещая  взгляд  вертикально (слаломно), пытаемся  найти  существенную  информацию.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3"/>
                                        </p:tgtEl>
                                        <p:attrNameLst>
                                          <p:attrName>style.visibility</p:attrName>
                                        </p:attrNameLst>
                                      </p:cBhvr>
                                      <p:to>
                                        <p:strVal val="visible"/>
                                      </p:to>
                                    </p:set>
                                    <p:anim calcmode="discrete" valueType="clr">
                                      <p:cBhvr override="childStyle">
                                        <p:cTn id="7" dur="80"/>
                                        <p:tgtEl>
                                          <p:spTgt spid="71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3"/>
                                        </p:tgtEl>
                                        <p:attrNameLst>
                                          <p:attrName>fillcolor</p:attrName>
                                        </p:attrNameLst>
                                      </p:cBhvr>
                                      <p:tavLst>
                                        <p:tav tm="0">
                                          <p:val>
                                            <p:clrVal>
                                              <a:schemeClr val="accent2"/>
                                            </p:clrVal>
                                          </p:val>
                                        </p:tav>
                                        <p:tav tm="50000">
                                          <p:val>
                                            <p:clrVal>
                                              <a:schemeClr val="hlink"/>
                                            </p:clrVal>
                                          </p:val>
                                        </p:tav>
                                      </p:tavLst>
                                    </p:anim>
                                    <p:set>
                                      <p:cBhvr>
                                        <p:cTn id="9" dur="80"/>
                                        <p:tgtEl>
                                          <p:spTgt spid="71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ru-RU" sz="4000">
                <a:solidFill>
                  <a:srgbClr val="FF99FF"/>
                </a:solidFill>
              </a:rPr>
              <a:t>V. Развитие  смысловой  догадки (антиципации).</a:t>
            </a:r>
          </a:p>
        </p:txBody>
      </p:sp>
      <p:sp>
        <p:nvSpPr>
          <p:cNvPr id="173059" name="Rectangle 3"/>
          <p:cNvSpPr>
            <a:spLocks noGrp="1" noChangeArrowheads="1"/>
          </p:cNvSpPr>
          <p:nvPr>
            <p:ph type="body" idx="1"/>
          </p:nvPr>
        </p:nvSpPr>
        <p:spPr>
          <a:xfrm>
            <a:off x="877888" y="2992438"/>
            <a:ext cx="6205537" cy="6865937"/>
          </a:xfrm>
        </p:spPr>
        <p:txBody>
          <a:bodyPr/>
          <a:lstStyle/>
          <a:p>
            <a:pPr>
              <a:lnSpc>
                <a:spcPct val="80000"/>
              </a:lnSpc>
            </a:pPr>
            <a:r>
              <a:rPr lang="ru-RU" sz="2000">
                <a:solidFill>
                  <a:srgbClr val="FF9933"/>
                </a:solidFill>
              </a:rPr>
              <a:t>1.Антиципация  частей  поговорок.</a:t>
            </a:r>
          </a:p>
          <a:p>
            <a:pPr>
              <a:lnSpc>
                <a:spcPct val="80000"/>
              </a:lnSpc>
              <a:buFont typeface="Wingdings" pitchFamily="2" charset="2"/>
              <a:buNone/>
            </a:pPr>
            <a:r>
              <a:rPr lang="ru-RU" sz="2000"/>
              <a:t>Сделал  дело…</a:t>
            </a:r>
          </a:p>
          <a:p>
            <a:pPr>
              <a:lnSpc>
                <a:spcPct val="80000"/>
              </a:lnSpc>
              <a:buFont typeface="Wingdings" pitchFamily="2" charset="2"/>
              <a:buNone/>
            </a:pPr>
            <a:r>
              <a:rPr lang="ru-RU" sz="2000"/>
              <a:t>Тише  едешь…</a:t>
            </a:r>
          </a:p>
          <a:p>
            <a:pPr>
              <a:lnSpc>
                <a:spcPct val="80000"/>
              </a:lnSpc>
              <a:buFont typeface="Wingdings" pitchFamily="2" charset="2"/>
              <a:buNone/>
            </a:pPr>
            <a:r>
              <a:rPr lang="ru-RU" sz="2000"/>
              <a:t>Дал  слово…</a:t>
            </a:r>
          </a:p>
          <a:p>
            <a:pPr>
              <a:lnSpc>
                <a:spcPct val="80000"/>
              </a:lnSpc>
              <a:buFont typeface="Wingdings" pitchFamily="2" charset="2"/>
              <a:buNone/>
            </a:pPr>
            <a:r>
              <a:rPr lang="ru-RU" sz="2000"/>
              <a:t>Лучше  поздно…</a:t>
            </a:r>
          </a:p>
          <a:p>
            <a:pPr>
              <a:lnSpc>
                <a:spcPct val="80000"/>
              </a:lnSpc>
              <a:buFont typeface="Wingdings" pitchFamily="2" charset="2"/>
              <a:buNone/>
            </a:pPr>
            <a:r>
              <a:rPr lang="ru-RU" sz="2000"/>
              <a:t>Мал  золотник…</a:t>
            </a:r>
          </a:p>
          <a:p>
            <a:pPr>
              <a:lnSpc>
                <a:spcPct val="80000"/>
              </a:lnSpc>
              <a:buFont typeface="Wingdings" pitchFamily="2" charset="2"/>
              <a:buNone/>
            </a:pPr>
            <a:r>
              <a:rPr lang="ru-RU" sz="2000"/>
              <a:t>Один  раз  отмерь…</a:t>
            </a:r>
          </a:p>
          <a:p>
            <a:pPr>
              <a:lnSpc>
                <a:spcPct val="80000"/>
              </a:lnSpc>
              <a:buFont typeface="Wingdings" pitchFamily="2" charset="2"/>
              <a:buNone/>
            </a:pPr>
            <a:endParaRPr lang="ru-RU" sz="2000"/>
          </a:p>
          <a:p>
            <a:pPr>
              <a:lnSpc>
                <a:spcPct val="80000"/>
              </a:lnSpc>
            </a:pPr>
            <a:r>
              <a:rPr lang="ru-RU" sz="2000">
                <a:solidFill>
                  <a:srgbClr val="FF9933"/>
                </a:solidFill>
              </a:rPr>
              <a:t>2.</a:t>
            </a:r>
            <a:r>
              <a:rPr lang="ru-RU" sz="2000">
                <a:solidFill>
                  <a:srgbClr val="FF9933"/>
                </a:solidFill>
                <a:effectLst/>
              </a:rPr>
              <a:t> «Угадай» - чтение  текста  с  закрытыми  окончаниями в  словах. </a:t>
            </a:r>
          </a:p>
          <a:p>
            <a:pPr>
              <a:lnSpc>
                <a:spcPct val="80000"/>
              </a:lnSpc>
              <a:buFont typeface="Wingdings" pitchFamily="2" charset="2"/>
              <a:buNone/>
            </a:pPr>
            <a:endParaRPr lang="ru-RU" sz="2000">
              <a:effectLst/>
            </a:endParaRPr>
          </a:p>
          <a:p>
            <a:pPr>
              <a:lnSpc>
                <a:spcPct val="80000"/>
              </a:lnSpc>
              <a:buFont typeface="Wingdings" pitchFamily="2" charset="2"/>
              <a:buNone/>
            </a:pPr>
            <a:r>
              <a:rPr lang="ru-RU" sz="2000">
                <a:effectLst/>
              </a:rPr>
              <a:t>«Медок  и  холодок.</a:t>
            </a:r>
          </a:p>
          <a:p>
            <a:pPr>
              <a:lnSpc>
                <a:spcPct val="80000"/>
              </a:lnSpc>
              <a:buFont typeface="Wingdings" pitchFamily="2" charset="2"/>
              <a:buNone/>
            </a:pPr>
            <a:endParaRPr lang="ru-RU" sz="2000">
              <a:effectLst/>
            </a:endParaRPr>
          </a:p>
          <a:p>
            <a:pPr>
              <a:lnSpc>
                <a:spcPct val="80000"/>
              </a:lnSpc>
              <a:buFont typeface="Wingdings" pitchFamily="2" charset="2"/>
              <a:buNone/>
            </a:pPr>
            <a:r>
              <a:rPr lang="ru-RU" sz="2000">
                <a:effectLst/>
              </a:rPr>
              <a:t>     Алёнка  вылезл□  из  луж□  и  сказал□</a:t>
            </a:r>
          </a:p>
          <a:p>
            <a:pPr>
              <a:lnSpc>
                <a:spcPct val="80000"/>
              </a:lnSpc>
              <a:buFont typeface="Wingdings" pitchFamily="2" charset="2"/>
              <a:buNone/>
            </a:pPr>
            <a:r>
              <a:rPr lang="ru-RU" sz="2000">
                <a:effectLst/>
              </a:rPr>
              <a:t>  -А  вода  до  чего  тёпл□□!</a:t>
            </a:r>
          </a:p>
          <a:p>
            <a:pPr>
              <a:lnSpc>
                <a:spcPct val="80000"/>
              </a:lnSpc>
              <a:buFont typeface="Wingdings" pitchFamily="2" charset="2"/>
              <a:buNone/>
            </a:pPr>
            <a:r>
              <a:rPr lang="ru-RU" sz="2000">
                <a:effectLst/>
              </a:rPr>
              <a:t>   И  побеж□□□  по  ули□□  по всем  лужи□□□  и  калужинк□□…»</a:t>
            </a:r>
          </a:p>
          <a:p>
            <a:pPr>
              <a:spcBef>
                <a:spcPct val="0"/>
              </a:spcBef>
              <a:buClrTx/>
              <a:buSzTx/>
              <a:buFontTx/>
              <a:buNone/>
            </a:pPr>
            <a:endParaRPr lang="ru-RU"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3058"/>
                                        </p:tgtEl>
                                        <p:attrNameLst>
                                          <p:attrName>style.visibility</p:attrName>
                                        </p:attrNameLst>
                                      </p:cBhvr>
                                      <p:to>
                                        <p:strVal val="visible"/>
                                      </p:to>
                                    </p:set>
                                    <p:anim calcmode="discrete" valueType="clr">
                                      <p:cBhvr override="childStyle">
                                        <p:cTn id="7" dur="80"/>
                                        <p:tgtEl>
                                          <p:spTgt spid="1730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58"/>
                                        </p:tgtEl>
                                        <p:attrNameLst>
                                          <p:attrName>fillcolor</p:attrName>
                                        </p:attrNameLst>
                                      </p:cBhvr>
                                      <p:tavLst>
                                        <p:tav tm="0">
                                          <p:val>
                                            <p:clrVal>
                                              <a:schemeClr val="accent2"/>
                                            </p:clrVal>
                                          </p:val>
                                        </p:tav>
                                        <p:tav tm="50000">
                                          <p:val>
                                            <p:clrVal>
                                              <a:schemeClr val="hlink"/>
                                            </p:clrVal>
                                          </p:val>
                                        </p:tav>
                                      </p:tavLst>
                                    </p:anim>
                                    <p:set>
                                      <p:cBhvr>
                                        <p:cTn id="9" dur="80"/>
                                        <p:tgtEl>
                                          <p:spTgt spid="1730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3059">
                                            <p:txEl>
                                              <p:pRg st="0" end="0"/>
                                            </p:txEl>
                                          </p:spTgt>
                                        </p:tgtEl>
                                        <p:attrNameLst>
                                          <p:attrName>style.visibility</p:attrName>
                                        </p:attrNameLst>
                                      </p:cBhvr>
                                      <p:to>
                                        <p:strVal val="visible"/>
                                      </p:to>
                                    </p:set>
                                    <p:anim calcmode="discrete" valueType="clr">
                                      <p:cBhvr override="childStyle">
                                        <p:cTn id="14" dur="80"/>
                                        <p:tgtEl>
                                          <p:spTgt spid="1730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305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7305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3059">
                                            <p:txEl>
                                              <p:pRg st="1" end="1"/>
                                            </p:txEl>
                                          </p:spTgt>
                                        </p:tgtEl>
                                        <p:attrNameLst>
                                          <p:attrName>style.visibility</p:attrName>
                                        </p:attrNameLst>
                                      </p:cBhvr>
                                      <p:to>
                                        <p:strVal val="visible"/>
                                      </p:to>
                                    </p:set>
                                    <p:anim calcmode="discrete" valueType="clr">
                                      <p:cBhvr override="childStyle">
                                        <p:cTn id="21" dur="80"/>
                                        <p:tgtEl>
                                          <p:spTgt spid="1730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3059">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73059">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73059">
                                            <p:txEl>
                                              <p:pRg st="2" end="2"/>
                                            </p:txEl>
                                          </p:spTgt>
                                        </p:tgtEl>
                                        <p:attrNameLst>
                                          <p:attrName>style.visibility</p:attrName>
                                        </p:attrNameLst>
                                      </p:cBhvr>
                                      <p:to>
                                        <p:strVal val="visible"/>
                                      </p:to>
                                    </p:set>
                                    <p:anim calcmode="discrete" valueType="clr">
                                      <p:cBhvr override="childStyle">
                                        <p:cTn id="28" dur="80"/>
                                        <p:tgtEl>
                                          <p:spTgt spid="1730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3059">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73059">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73059">
                                            <p:txEl>
                                              <p:pRg st="3" end="3"/>
                                            </p:txEl>
                                          </p:spTgt>
                                        </p:tgtEl>
                                        <p:attrNameLst>
                                          <p:attrName>style.visibility</p:attrName>
                                        </p:attrNameLst>
                                      </p:cBhvr>
                                      <p:to>
                                        <p:strVal val="visible"/>
                                      </p:to>
                                    </p:set>
                                    <p:anim calcmode="discrete" valueType="clr">
                                      <p:cBhvr override="childStyle">
                                        <p:cTn id="35" dur="80"/>
                                        <p:tgtEl>
                                          <p:spTgt spid="1730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73059">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73059">
                                            <p:txEl>
                                              <p:pRg st="3" end="3"/>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73059">
                                            <p:txEl>
                                              <p:pRg st="4" end="4"/>
                                            </p:txEl>
                                          </p:spTgt>
                                        </p:tgtEl>
                                        <p:attrNameLst>
                                          <p:attrName>style.visibility</p:attrName>
                                        </p:attrNameLst>
                                      </p:cBhvr>
                                      <p:to>
                                        <p:strVal val="visible"/>
                                      </p:to>
                                    </p:set>
                                    <p:anim calcmode="discrete" valueType="clr">
                                      <p:cBhvr override="childStyle">
                                        <p:cTn id="42" dur="80"/>
                                        <p:tgtEl>
                                          <p:spTgt spid="17305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73059">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173059">
                                            <p:txEl>
                                              <p:pRg st="4" end="4"/>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73059">
                                            <p:txEl>
                                              <p:pRg st="5" end="5"/>
                                            </p:txEl>
                                          </p:spTgt>
                                        </p:tgtEl>
                                        <p:attrNameLst>
                                          <p:attrName>style.visibility</p:attrName>
                                        </p:attrNameLst>
                                      </p:cBhvr>
                                      <p:to>
                                        <p:strVal val="visible"/>
                                      </p:to>
                                    </p:set>
                                    <p:anim calcmode="discrete" valueType="clr">
                                      <p:cBhvr override="childStyle">
                                        <p:cTn id="49" dur="80"/>
                                        <p:tgtEl>
                                          <p:spTgt spid="17305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73059">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173059">
                                            <p:txEl>
                                              <p:pRg st="5" end="5"/>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73059">
                                            <p:txEl>
                                              <p:pRg st="6" end="6"/>
                                            </p:txEl>
                                          </p:spTgt>
                                        </p:tgtEl>
                                        <p:attrNameLst>
                                          <p:attrName>style.visibility</p:attrName>
                                        </p:attrNameLst>
                                      </p:cBhvr>
                                      <p:to>
                                        <p:strVal val="visible"/>
                                      </p:to>
                                    </p:set>
                                    <p:anim calcmode="discrete" valueType="clr">
                                      <p:cBhvr override="childStyle">
                                        <p:cTn id="56" dur="80"/>
                                        <p:tgtEl>
                                          <p:spTgt spid="17305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3059">
                                            <p:txEl>
                                              <p:pRg st="6" end="6"/>
                                            </p:txEl>
                                          </p:spTgt>
                                        </p:tgtEl>
                                        <p:attrNameLst>
                                          <p:attrName>fillcolor</p:attrName>
                                        </p:attrNameLst>
                                      </p:cBhvr>
                                      <p:tavLst>
                                        <p:tav tm="0">
                                          <p:val>
                                            <p:clrVal>
                                              <a:schemeClr val="accent2"/>
                                            </p:clrVal>
                                          </p:val>
                                        </p:tav>
                                        <p:tav tm="50000">
                                          <p:val>
                                            <p:clrVal>
                                              <a:schemeClr val="hlink"/>
                                            </p:clrVal>
                                          </p:val>
                                        </p:tav>
                                      </p:tavLst>
                                    </p:anim>
                                    <p:set>
                                      <p:cBhvr>
                                        <p:cTn id="58" dur="80"/>
                                        <p:tgtEl>
                                          <p:spTgt spid="173059">
                                            <p:txEl>
                                              <p:pRg st="6" end="6"/>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73059">
                                            <p:txEl>
                                              <p:pRg st="8" end="8"/>
                                            </p:txEl>
                                          </p:spTgt>
                                        </p:tgtEl>
                                        <p:attrNameLst>
                                          <p:attrName>style.visibility</p:attrName>
                                        </p:attrNameLst>
                                      </p:cBhvr>
                                      <p:to>
                                        <p:strVal val="visible"/>
                                      </p:to>
                                    </p:set>
                                    <p:anim calcmode="discrete" valueType="clr">
                                      <p:cBhvr override="childStyle">
                                        <p:cTn id="63" dur="80"/>
                                        <p:tgtEl>
                                          <p:spTgt spid="17305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73059">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173059">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73059">
                                            <p:txEl>
                                              <p:pRg st="10" end="10"/>
                                            </p:txEl>
                                          </p:spTgt>
                                        </p:tgtEl>
                                        <p:attrNameLst>
                                          <p:attrName>style.visibility</p:attrName>
                                        </p:attrNameLst>
                                      </p:cBhvr>
                                      <p:to>
                                        <p:strVal val="visible"/>
                                      </p:to>
                                    </p:set>
                                    <p:anim calcmode="discrete" valueType="clr">
                                      <p:cBhvr override="childStyle">
                                        <p:cTn id="70" dur="80"/>
                                        <p:tgtEl>
                                          <p:spTgt spid="173059">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73059">
                                            <p:txEl>
                                              <p:pRg st="10" end="10"/>
                                            </p:txEl>
                                          </p:spTgt>
                                        </p:tgtEl>
                                        <p:attrNameLst>
                                          <p:attrName>fillcolor</p:attrName>
                                        </p:attrNameLst>
                                      </p:cBhvr>
                                      <p:tavLst>
                                        <p:tav tm="0">
                                          <p:val>
                                            <p:clrVal>
                                              <a:schemeClr val="accent2"/>
                                            </p:clrVal>
                                          </p:val>
                                        </p:tav>
                                        <p:tav tm="50000">
                                          <p:val>
                                            <p:clrVal>
                                              <a:schemeClr val="hlink"/>
                                            </p:clrVal>
                                          </p:val>
                                        </p:tav>
                                      </p:tavLst>
                                    </p:anim>
                                    <p:set>
                                      <p:cBhvr>
                                        <p:cTn id="72" dur="80"/>
                                        <p:tgtEl>
                                          <p:spTgt spid="173059">
                                            <p:txEl>
                                              <p:pRg st="10" end="10"/>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73059">
                                            <p:txEl>
                                              <p:pRg st="12" end="12"/>
                                            </p:txEl>
                                          </p:spTgt>
                                        </p:tgtEl>
                                        <p:attrNameLst>
                                          <p:attrName>style.visibility</p:attrName>
                                        </p:attrNameLst>
                                      </p:cBhvr>
                                      <p:to>
                                        <p:strVal val="visible"/>
                                      </p:to>
                                    </p:set>
                                    <p:anim calcmode="discrete" valueType="clr">
                                      <p:cBhvr override="childStyle">
                                        <p:cTn id="77" dur="80"/>
                                        <p:tgtEl>
                                          <p:spTgt spid="173059">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73059">
                                            <p:txEl>
                                              <p:pRg st="12" end="12"/>
                                            </p:txEl>
                                          </p:spTgt>
                                        </p:tgtEl>
                                        <p:attrNameLst>
                                          <p:attrName>fillcolor</p:attrName>
                                        </p:attrNameLst>
                                      </p:cBhvr>
                                      <p:tavLst>
                                        <p:tav tm="0">
                                          <p:val>
                                            <p:clrVal>
                                              <a:schemeClr val="accent2"/>
                                            </p:clrVal>
                                          </p:val>
                                        </p:tav>
                                        <p:tav tm="50000">
                                          <p:val>
                                            <p:clrVal>
                                              <a:schemeClr val="hlink"/>
                                            </p:clrVal>
                                          </p:val>
                                        </p:tav>
                                      </p:tavLst>
                                    </p:anim>
                                    <p:set>
                                      <p:cBhvr>
                                        <p:cTn id="79" dur="80"/>
                                        <p:tgtEl>
                                          <p:spTgt spid="173059">
                                            <p:txEl>
                                              <p:pRg st="12" end="12"/>
                                            </p:txEl>
                                          </p:spTgt>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73059">
                                            <p:txEl>
                                              <p:pRg st="13" end="13"/>
                                            </p:txEl>
                                          </p:spTgt>
                                        </p:tgtEl>
                                        <p:attrNameLst>
                                          <p:attrName>style.visibility</p:attrName>
                                        </p:attrNameLst>
                                      </p:cBhvr>
                                      <p:to>
                                        <p:strVal val="visible"/>
                                      </p:to>
                                    </p:set>
                                    <p:anim calcmode="discrete" valueType="clr">
                                      <p:cBhvr override="childStyle">
                                        <p:cTn id="84" dur="80"/>
                                        <p:tgtEl>
                                          <p:spTgt spid="173059">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73059">
                                            <p:txEl>
                                              <p:pRg st="13" end="13"/>
                                            </p:txEl>
                                          </p:spTgt>
                                        </p:tgtEl>
                                        <p:attrNameLst>
                                          <p:attrName>fillcolor</p:attrName>
                                        </p:attrNameLst>
                                      </p:cBhvr>
                                      <p:tavLst>
                                        <p:tav tm="0">
                                          <p:val>
                                            <p:clrVal>
                                              <a:schemeClr val="accent2"/>
                                            </p:clrVal>
                                          </p:val>
                                        </p:tav>
                                        <p:tav tm="50000">
                                          <p:val>
                                            <p:clrVal>
                                              <a:schemeClr val="hlink"/>
                                            </p:clrVal>
                                          </p:val>
                                        </p:tav>
                                      </p:tavLst>
                                    </p:anim>
                                    <p:set>
                                      <p:cBhvr>
                                        <p:cTn id="86" dur="80"/>
                                        <p:tgtEl>
                                          <p:spTgt spid="173059">
                                            <p:txEl>
                                              <p:pRg st="13" end="13"/>
                                            </p:tx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173059">
                                            <p:txEl>
                                              <p:pRg st="14" end="14"/>
                                            </p:txEl>
                                          </p:spTgt>
                                        </p:tgtEl>
                                        <p:attrNameLst>
                                          <p:attrName>style.visibility</p:attrName>
                                        </p:attrNameLst>
                                      </p:cBhvr>
                                      <p:to>
                                        <p:strVal val="visible"/>
                                      </p:to>
                                    </p:set>
                                    <p:anim calcmode="discrete" valueType="clr">
                                      <p:cBhvr override="childStyle">
                                        <p:cTn id="91" dur="80"/>
                                        <p:tgtEl>
                                          <p:spTgt spid="173059">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73059">
                                            <p:txEl>
                                              <p:pRg st="14" end="14"/>
                                            </p:txEl>
                                          </p:spTgt>
                                        </p:tgtEl>
                                        <p:attrNameLst>
                                          <p:attrName>fillcolor</p:attrName>
                                        </p:attrNameLst>
                                      </p:cBhvr>
                                      <p:tavLst>
                                        <p:tav tm="0">
                                          <p:val>
                                            <p:clrVal>
                                              <a:schemeClr val="accent2"/>
                                            </p:clrVal>
                                          </p:val>
                                        </p:tav>
                                        <p:tav tm="50000">
                                          <p:val>
                                            <p:clrVal>
                                              <a:schemeClr val="hlink"/>
                                            </p:clrVal>
                                          </p:val>
                                        </p:tav>
                                      </p:tavLst>
                                    </p:anim>
                                    <p:set>
                                      <p:cBhvr>
                                        <p:cTn id="93" dur="80"/>
                                        <p:tgtEl>
                                          <p:spTgt spid="173059">
                                            <p:txEl>
                                              <p:pRg st="14" end="1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cstate="print"/>
          <a:srcRect/>
          <a:stretch>
            <a:fillRect/>
          </a:stretch>
        </p:blipFill>
        <p:spPr bwMode="auto">
          <a:xfrm>
            <a:off x="447675" y="301625"/>
            <a:ext cx="6697663" cy="5094288"/>
          </a:xfrm>
          <a:prstGeom prst="rect">
            <a:avLst/>
          </a:prstGeom>
          <a:noFill/>
          <a:ln w="9525">
            <a:noFill/>
            <a:miter lim="800000"/>
            <a:headEnd/>
            <a:tailEnd/>
          </a:ln>
          <a:effectLst/>
        </p:spPr>
      </p:pic>
      <p:sp>
        <p:nvSpPr>
          <p:cNvPr id="5128" name="Text Box 8"/>
          <p:cNvSpPr txBox="1">
            <a:spLocks noChangeArrowheads="1"/>
          </p:cNvSpPr>
          <p:nvPr/>
        </p:nvSpPr>
        <p:spPr bwMode="auto">
          <a:xfrm>
            <a:off x="520700" y="5540375"/>
            <a:ext cx="6624638" cy="4210050"/>
          </a:xfrm>
          <a:prstGeom prst="rect">
            <a:avLst/>
          </a:prstGeom>
          <a:noFill/>
          <a:ln w="9525">
            <a:noFill/>
            <a:miter lim="800000"/>
            <a:headEnd/>
            <a:tailEnd/>
          </a:ln>
          <a:effectLst/>
        </p:spPr>
        <p:txBody>
          <a:bodyPr>
            <a:spAutoFit/>
          </a:bodyPr>
          <a:lstStyle/>
          <a:p>
            <a:r>
              <a:rPr lang="ru-RU">
                <a:solidFill>
                  <a:srgbClr val="FF9933"/>
                </a:solidFill>
                <a:effectLst>
                  <a:outerShdw blurRad="38100" dist="38100" dir="2700000" algn="tl">
                    <a:srgbClr val="000000"/>
                  </a:outerShdw>
                </a:effectLst>
              </a:rPr>
              <a:t>3.Тренировочное  средство «Решётка».</a:t>
            </a:r>
          </a:p>
          <a:p>
            <a:r>
              <a:rPr lang="ru-RU">
                <a:effectLst>
                  <a:outerShdw blurRad="38100" dist="38100" dir="2700000" algn="tl">
                    <a:srgbClr val="000000"/>
                  </a:outerShdw>
                </a:effectLst>
              </a:rPr>
              <a:t>Решётка накладывается  на  читаемую  часть  страницы  и  постепенно  сдвигается  вниз. При  наложении  решётки  на  текст  перпендикулярные  перепонки  перекрывают  некоторые  участки  текста(буквы, буквосочетания, слова).</a:t>
            </a:r>
          </a:p>
          <a:p>
            <a:endParaRPr lang="ru-RU">
              <a:effectLst>
                <a:outerShdw blurRad="38100" dist="38100" dir="2700000" algn="tl">
                  <a:srgbClr val="000000"/>
                </a:outerShdw>
              </a:effectLst>
            </a:endParaRPr>
          </a:p>
          <a:p>
            <a:r>
              <a:rPr lang="ru-RU">
                <a:effectLst>
                  <a:outerShdw blurRad="38100" dist="38100" dir="2700000" algn="tl">
                    <a:srgbClr val="000000"/>
                  </a:outerShdw>
                </a:effectLst>
              </a:rPr>
              <a:t>Обучаемые, воспринимая  видимые  в  окошках  элементы  текстов, должны  мысленно восполнять  перекрытые  перепонками  участки  строки, восстанавливая  смысл. </a:t>
            </a:r>
          </a:p>
          <a:p>
            <a:endParaRPr lang="ru-RU">
              <a:effectLst>
                <a:outerShdw blurRad="38100" dist="38100" dir="2700000" algn="tl">
                  <a:srgbClr val="000000"/>
                </a:outerShdw>
              </a:effectLst>
            </a:endParaRPr>
          </a:p>
          <a:p>
            <a:r>
              <a:rPr lang="ru-RU">
                <a:effectLst>
                  <a:outerShdw blurRad="38100" dist="38100" dir="2700000" algn="tl">
                    <a:srgbClr val="000000"/>
                  </a:outerShdw>
                </a:effectLst>
              </a:rPr>
              <a:t>Тренировка  чтения  с  решёткой  продолжается  не  более  5  мин.  непрерывно  и  сменяется  чтением  без  решётки  в  течение  2-3 минут. Общее  время  ежедневной  тренировки не  более  10-15 минут.</a:t>
            </a:r>
          </a:p>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strips(downLeft)">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28"/>
                                        </p:tgtEl>
                                        <p:attrNameLst>
                                          <p:attrName>style.visibility</p:attrName>
                                        </p:attrNameLst>
                                      </p:cBhvr>
                                      <p:to>
                                        <p:strVal val="visible"/>
                                      </p:to>
                                    </p:set>
                                    <p:anim calcmode="discrete" valueType="clr">
                                      <p:cBhvr override="childStyle">
                                        <p:cTn id="12" dur="80"/>
                                        <p:tgtEl>
                                          <p:spTgt spid="512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8"/>
                                        </p:tgtEl>
                                        <p:attrNameLst>
                                          <p:attrName>fillcolor</p:attrName>
                                        </p:attrNameLst>
                                      </p:cBhvr>
                                      <p:tavLst>
                                        <p:tav tm="0">
                                          <p:val>
                                            <p:clrVal>
                                              <a:schemeClr val="accent2"/>
                                            </p:clrVal>
                                          </p:val>
                                        </p:tav>
                                        <p:tav tm="50000">
                                          <p:val>
                                            <p:clrVal>
                                              <a:schemeClr val="hlink"/>
                                            </p:clrVal>
                                          </p:val>
                                        </p:tav>
                                      </p:tavLst>
                                    </p:anim>
                                    <p:set>
                                      <p:cBhvr>
                                        <p:cTn id="14" dur="80"/>
                                        <p:tgtEl>
                                          <p:spTgt spid="51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ru-RU" sz="4000">
                <a:solidFill>
                  <a:srgbClr val="FF99FF"/>
                </a:solidFill>
              </a:rPr>
              <a:t>VІ. Развитие  скорости  чтения.</a:t>
            </a:r>
            <a:r>
              <a:rPr lang="ru-RU"/>
              <a:t> </a:t>
            </a:r>
          </a:p>
        </p:txBody>
      </p:sp>
      <p:sp>
        <p:nvSpPr>
          <p:cNvPr id="174083" name="Rectangle 3"/>
          <p:cNvSpPr>
            <a:spLocks noGrp="1" noChangeArrowheads="1"/>
          </p:cNvSpPr>
          <p:nvPr>
            <p:ph type="body" idx="1"/>
          </p:nvPr>
        </p:nvSpPr>
        <p:spPr/>
        <p:txBody>
          <a:bodyPr/>
          <a:lstStyle/>
          <a:p>
            <a:pPr>
              <a:buFont typeface="Wingdings" pitchFamily="2" charset="2"/>
              <a:buNone/>
            </a:pPr>
            <a:r>
              <a:rPr lang="ru-RU">
                <a:solidFill>
                  <a:srgbClr val="FF9933"/>
                </a:solidFill>
              </a:rPr>
              <a:t>Из  системы  И.Т.Федоренко  и  И.Г.Пальченко  использую  три  типа  упражнения:</a:t>
            </a:r>
          </a:p>
          <a:p>
            <a:r>
              <a:rPr lang="ru-RU"/>
              <a:t>-многократное  чтение;</a:t>
            </a:r>
          </a:p>
          <a:p>
            <a:r>
              <a:rPr lang="ru-RU"/>
              <a:t>-чтение  в  темпе  скороговорки;</a:t>
            </a:r>
          </a:p>
          <a:p>
            <a:r>
              <a:rPr lang="ru-RU"/>
              <a:t>- выразительное  чтение  с  переходом  на  незнакомую часть  текста.</a:t>
            </a:r>
          </a:p>
        </p:txBody>
      </p:sp>
      <p:sp>
        <p:nvSpPr>
          <p:cNvPr id="174084" name="Rectangle 4"/>
          <p:cNvSpPr>
            <a:spLocks noChangeArrowheads="1"/>
          </p:cNvSpPr>
          <p:nvPr/>
        </p:nvSpPr>
        <p:spPr bwMode="auto">
          <a:xfrm>
            <a:off x="1881188" y="1839913"/>
            <a:ext cx="3759200" cy="363537"/>
          </a:xfrm>
          <a:prstGeom prst="rect">
            <a:avLst/>
          </a:prstGeom>
          <a:noFill/>
          <a:ln w="9525">
            <a:noFill/>
            <a:miter lim="800000"/>
            <a:headEnd/>
            <a:tailEnd/>
          </a:ln>
          <a:effectLst/>
        </p:spPr>
        <p:txBody>
          <a:bodyPr>
            <a:spAutoFit/>
          </a:bodyPr>
          <a:lstStyle/>
          <a:p>
            <a:endParaRPr lang="ru-RU">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strips(downLeft)">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74083">
                                            <p:txEl>
                                              <p:pRg st="0" end="0"/>
                                            </p:txEl>
                                          </p:spTgt>
                                        </p:tgtEl>
                                        <p:attrNameLst>
                                          <p:attrName>style.visibility</p:attrName>
                                        </p:attrNameLst>
                                      </p:cBhvr>
                                      <p:to>
                                        <p:strVal val="visible"/>
                                      </p:to>
                                    </p:set>
                                    <p:animEffect transition="in" filter="fade">
                                      <p:cBhvr>
                                        <p:cTn id="12" dur="1000"/>
                                        <p:tgtEl>
                                          <p:spTgt spid="174083">
                                            <p:txEl>
                                              <p:pRg st="0" end="0"/>
                                            </p:txEl>
                                          </p:spTgt>
                                        </p:tgtEl>
                                      </p:cBhvr>
                                    </p:animEffect>
                                    <p:anim calcmode="lin" valueType="num">
                                      <p:cBhvr>
                                        <p:cTn id="13" dur="1000" fill="hold"/>
                                        <p:tgtEl>
                                          <p:spTgt spid="17408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74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74083">
                                            <p:txEl>
                                              <p:pRg st="1" end="1"/>
                                            </p:txEl>
                                          </p:spTgt>
                                        </p:tgtEl>
                                        <p:attrNameLst>
                                          <p:attrName>style.visibility</p:attrName>
                                        </p:attrNameLst>
                                      </p:cBhvr>
                                      <p:to>
                                        <p:strVal val="visible"/>
                                      </p:to>
                                    </p:set>
                                    <p:animEffect transition="in" filter="fade">
                                      <p:cBhvr>
                                        <p:cTn id="19" dur="1000"/>
                                        <p:tgtEl>
                                          <p:spTgt spid="174083">
                                            <p:txEl>
                                              <p:pRg st="1" end="1"/>
                                            </p:txEl>
                                          </p:spTgt>
                                        </p:tgtEl>
                                      </p:cBhvr>
                                    </p:animEffect>
                                    <p:anim calcmode="lin" valueType="num">
                                      <p:cBhvr>
                                        <p:cTn id="20" dur="1000" fill="hold"/>
                                        <p:tgtEl>
                                          <p:spTgt spid="174083">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174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174083">
                                            <p:txEl>
                                              <p:pRg st="2" end="2"/>
                                            </p:txEl>
                                          </p:spTgt>
                                        </p:tgtEl>
                                        <p:attrNameLst>
                                          <p:attrName>style.visibility</p:attrName>
                                        </p:attrNameLst>
                                      </p:cBhvr>
                                      <p:to>
                                        <p:strVal val="visible"/>
                                      </p:to>
                                    </p:set>
                                    <p:animEffect transition="in" filter="fade">
                                      <p:cBhvr>
                                        <p:cTn id="26" dur="1000"/>
                                        <p:tgtEl>
                                          <p:spTgt spid="174083">
                                            <p:txEl>
                                              <p:pRg st="2" end="2"/>
                                            </p:txEl>
                                          </p:spTgt>
                                        </p:tgtEl>
                                      </p:cBhvr>
                                    </p:animEffect>
                                    <p:anim calcmode="lin" valueType="num">
                                      <p:cBhvr>
                                        <p:cTn id="27" dur="1000" fill="hold"/>
                                        <p:tgtEl>
                                          <p:spTgt spid="174083">
                                            <p:txEl>
                                              <p:pRg st="2" end="2"/>
                                            </p:txEl>
                                          </p:spTgt>
                                        </p:tgtEl>
                                        <p:attrNameLst>
                                          <p:attrName>ppt_x</p:attrName>
                                        </p:attrNameLst>
                                      </p:cBhvr>
                                      <p:tavLst>
                                        <p:tav tm="0">
                                          <p:val>
                                            <p:strVal val="#ppt_x-.1"/>
                                          </p:val>
                                        </p:tav>
                                        <p:tav tm="100000">
                                          <p:val>
                                            <p:strVal val="#ppt_x"/>
                                          </p:val>
                                        </p:tav>
                                      </p:tavLst>
                                    </p:anim>
                                    <p:anim calcmode="lin" valueType="num">
                                      <p:cBhvr>
                                        <p:cTn id="28" dur="1000" fill="hold"/>
                                        <p:tgtEl>
                                          <p:spTgt spid="174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174083">
                                            <p:txEl>
                                              <p:pRg st="3" end="3"/>
                                            </p:txEl>
                                          </p:spTgt>
                                        </p:tgtEl>
                                        <p:attrNameLst>
                                          <p:attrName>style.visibility</p:attrName>
                                        </p:attrNameLst>
                                      </p:cBhvr>
                                      <p:to>
                                        <p:strVal val="visible"/>
                                      </p:to>
                                    </p:set>
                                    <p:animEffect transition="in" filter="fade">
                                      <p:cBhvr>
                                        <p:cTn id="33" dur="1000"/>
                                        <p:tgtEl>
                                          <p:spTgt spid="174083">
                                            <p:txEl>
                                              <p:pRg st="3" end="3"/>
                                            </p:txEl>
                                          </p:spTgt>
                                        </p:tgtEl>
                                      </p:cBhvr>
                                    </p:animEffect>
                                    <p:anim calcmode="lin" valueType="num">
                                      <p:cBhvr>
                                        <p:cTn id="34" dur="1000" fill="hold"/>
                                        <p:tgtEl>
                                          <p:spTgt spid="174083">
                                            <p:txEl>
                                              <p:pRg st="3" end="3"/>
                                            </p:txEl>
                                          </p:spTgt>
                                        </p:tgtEl>
                                        <p:attrNameLst>
                                          <p:attrName>ppt_x</p:attrName>
                                        </p:attrNameLst>
                                      </p:cBhvr>
                                      <p:tavLst>
                                        <p:tav tm="0">
                                          <p:val>
                                            <p:strVal val="#ppt_x-.1"/>
                                          </p:val>
                                        </p:tav>
                                        <p:tav tm="100000">
                                          <p:val>
                                            <p:strVal val="#ppt_x"/>
                                          </p:val>
                                        </p:tav>
                                      </p:tavLst>
                                    </p:anim>
                                    <p:anim calcmode="lin" valueType="num">
                                      <p:cBhvr>
                                        <p:cTn id="35" dur="1000" fill="hold"/>
                                        <p:tgtEl>
                                          <p:spTgt spid="174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808038" y="427038"/>
            <a:ext cx="6205537" cy="8350250"/>
          </a:xfrm>
        </p:spPr>
        <p:txBody>
          <a:bodyPr/>
          <a:lstStyle/>
          <a:p>
            <a:pPr>
              <a:lnSpc>
                <a:spcPct val="80000"/>
              </a:lnSpc>
              <a:buFont typeface="Wingdings" pitchFamily="2" charset="2"/>
              <a:buNone/>
            </a:pPr>
            <a:r>
              <a:rPr lang="ru-RU" sz="2000">
                <a:solidFill>
                  <a:srgbClr val="FF9933"/>
                </a:solidFill>
              </a:rPr>
              <a:t>   «Буксир»</a:t>
            </a:r>
          </a:p>
          <a:p>
            <a:pPr>
              <a:lnSpc>
                <a:spcPct val="80000"/>
              </a:lnSpc>
            </a:pPr>
            <a:r>
              <a:rPr lang="ru-RU" sz="2000"/>
              <a:t>Я  читаю  вслух текст, варьируя  скорость  чтения. Дети  стараются успевать  за  мной. Проверку  осуществляю  путём  внезапной  остановки  на  каком-либо  слове. </a:t>
            </a:r>
          </a:p>
          <a:p>
            <a:pPr>
              <a:lnSpc>
                <a:spcPct val="80000"/>
              </a:lnSpc>
            </a:pPr>
            <a:endParaRPr lang="ru-RU" sz="2000"/>
          </a:p>
          <a:p>
            <a:pPr>
              <a:lnSpc>
                <a:spcPct val="80000"/>
              </a:lnSpc>
              <a:buFont typeface="Wingdings" pitchFamily="2" charset="2"/>
              <a:buNone/>
            </a:pPr>
            <a:r>
              <a:rPr lang="ru-RU" sz="2000">
                <a:solidFill>
                  <a:srgbClr val="FF9933"/>
                </a:solidFill>
              </a:rPr>
              <a:t>    «Инструкция»</a:t>
            </a:r>
          </a:p>
          <a:p>
            <a:pPr>
              <a:lnSpc>
                <a:spcPct val="80000"/>
              </a:lnSpc>
            </a:pPr>
            <a:r>
              <a:rPr lang="ru-RU" sz="2000"/>
              <a:t>Последовательность  заданий, которая  предлагается  детям, записана  на  доске (карточке).Ученики  выполняют  всё  молча.</a:t>
            </a:r>
          </a:p>
          <a:p>
            <a:pPr>
              <a:lnSpc>
                <a:spcPct val="80000"/>
              </a:lnSpc>
              <a:buFont typeface="Wingdings" pitchFamily="2" charset="2"/>
              <a:buNone/>
            </a:pPr>
            <a:r>
              <a:rPr lang="ru-RU" sz="2000">
                <a:solidFill>
                  <a:srgbClr val="FF9933"/>
                </a:solidFill>
              </a:rPr>
              <a:t>   «Кто  быстрее?»</a:t>
            </a:r>
          </a:p>
          <a:p>
            <a:pPr>
              <a:lnSpc>
                <a:spcPct val="80000"/>
              </a:lnSpc>
            </a:pPr>
            <a:r>
              <a:rPr lang="ru-RU" sz="2000"/>
              <a:t>На  столах  несколько  статей. Требуется  найти  нужное  предложение. По  команде ученик  берёт  статью  и  «скользит»  по  тексту.  Вопросы  по  содержанию  текста  не  задаются.</a:t>
            </a:r>
          </a:p>
          <a:p>
            <a:pPr>
              <a:lnSpc>
                <a:spcPct val="80000"/>
              </a:lnSpc>
              <a:buFont typeface="Wingdings" pitchFamily="2" charset="2"/>
              <a:buNone/>
            </a:pPr>
            <a:r>
              <a:rPr lang="ru-RU" sz="2000">
                <a:solidFill>
                  <a:srgbClr val="FF9933"/>
                </a:solidFill>
              </a:rPr>
              <a:t>   Чтение «Спринт».</a:t>
            </a:r>
          </a:p>
          <a:p>
            <a:pPr>
              <a:lnSpc>
                <a:spcPct val="80000"/>
              </a:lnSpc>
            </a:pPr>
            <a:r>
              <a:rPr lang="ru-RU" sz="2000"/>
              <a:t>На  максимальной  скорости, читая  про  себя, требуется найти  ответы  на  вопросы. </a:t>
            </a:r>
          </a:p>
          <a:p>
            <a:pPr>
              <a:lnSpc>
                <a:spcPct val="80000"/>
              </a:lnSpc>
              <a:buFont typeface="Wingdings" pitchFamily="2" charset="2"/>
              <a:buNone/>
            </a:pPr>
            <a:r>
              <a:rPr lang="ru-RU" sz="2000">
                <a:solidFill>
                  <a:srgbClr val="FF9933"/>
                </a:solidFill>
              </a:rPr>
              <a:t>  «Губы».</a:t>
            </a:r>
          </a:p>
          <a:p>
            <a:pPr>
              <a:lnSpc>
                <a:spcPct val="80000"/>
              </a:lnSpc>
            </a:pPr>
            <a:r>
              <a:rPr lang="ru-RU" sz="2000"/>
              <a:t>К  плотно  сжатым  губам  по  команде  «Губы», дети  прикладывают  палец  левой  руки  и  начинают  читать  про  себя.  Этим  движением  подкрепляется  психологическая  установка  на  беззвучное  чтение. По  мере  привыкания  детей  к  чтению  без  внешних  признаков  проговаривания   команда «Губы»  подаётся  всё  реже  и ,наконец,  отменяется  совсем.</a:t>
            </a:r>
          </a:p>
          <a:p>
            <a:pPr>
              <a:lnSpc>
                <a:spcPct val="80000"/>
              </a:lnSpc>
              <a:buFont typeface="Wingdings" pitchFamily="2" charset="2"/>
              <a:buNone/>
            </a:pPr>
            <a:r>
              <a:rPr lang="ru-RU" sz="2000">
                <a:solidFill>
                  <a:srgbClr val="FF9933"/>
                </a:solidFill>
              </a:rPr>
              <a:t>  «Финиш».</a:t>
            </a:r>
          </a:p>
          <a:p>
            <a:pPr>
              <a:lnSpc>
                <a:spcPct val="80000"/>
              </a:lnSpc>
            </a:pPr>
            <a:r>
              <a:rPr lang="ru-RU" sz="2000"/>
              <a:t>Называю  текст по  учебнику (или  раздаю  карточки) для чтения  про  себя, указав  слово</a:t>
            </a:r>
          </a:p>
          <a:p>
            <a:pPr>
              <a:lnSpc>
                <a:spcPct val="80000"/>
              </a:lnSpc>
            </a:pPr>
            <a:r>
              <a:rPr lang="ru-RU" sz="2000"/>
              <a:t>(  или  группу слов), до  которого  необходимо  читать. Дочитав  до  заданного  слова,  дети  поднимают руку. Проверяю прочитанное, задав  несколько  вопросов  по  тексту.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5107">
                                            <p:txEl>
                                              <p:pRg st="0" end="0"/>
                                            </p:txEl>
                                          </p:spTgt>
                                        </p:tgtEl>
                                        <p:attrNameLst>
                                          <p:attrName>style.visibility</p:attrName>
                                        </p:attrNameLst>
                                      </p:cBhvr>
                                      <p:to>
                                        <p:strVal val="visible"/>
                                      </p:to>
                                    </p:set>
                                    <p:anim calcmode="discrete" valueType="clr">
                                      <p:cBhvr override="childStyle">
                                        <p:cTn id="7" dur="80"/>
                                        <p:tgtEl>
                                          <p:spTgt spid="175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5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51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5107">
                                            <p:txEl>
                                              <p:pRg st="1" end="1"/>
                                            </p:txEl>
                                          </p:spTgt>
                                        </p:tgtEl>
                                        <p:attrNameLst>
                                          <p:attrName>style.visibility</p:attrName>
                                        </p:attrNameLst>
                                      </p:cBhvr>
                                      <p:to>
                                        <p:strVal val="visible"/>
                                      </p:to>
                                    </p:set>
                                    <p:anim calcmode="discrete" valueType="clr">
                                      <p:cBhvr override="childStyle">
                                        <p:cTn id="14" dur="80"/>
                                        <p:tgtEl>
                                          <p:spTgt spid="1751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51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75107">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5107">
                                            <p:txEl>
                                              <p:pRg st="3" end="3"/>
                                            </p:txEl>
                                          </p:spTgt>
                                        </p:tgtEl>
                                        <p:attrNameLst>
                                          <p:attrName>style.visibility</p:attrName>
                                        </p:attrNameLst>
                                      </p:cBhvr>
                                      <p:to>
                                        <p:strVal val="visible"/>
                                      </p:to>
                                    </p:set>
                                    <p:anim calcmode="discrete" valueType="clr">
                                      <p:cBhvr override="childStyle">
                                        <p:cTn id="21" dur="80"/>
                                        <p:tgtEl>
                                          <p:spTgt spid="1751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5107">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175107">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75107">
                                            <p:txEl>
                                              <p:pRg st="4" end="4"/>
                                            </p:txEl>
                                          </p:spTgt>
                                        </p:tgtEl>
                                        <p:attrNameLst>
                                          <p:attrName>style.visibility</p:attrName>
                                        </p:attrNameLst>
                                      </p:cBhvr>
                                      <p:to>
                                        <p:strVal val="visible"/>
                                      </p:to>
                                    </p:set>
                                    <p:anim calcmode="discrete" valueType="clr">
                                      <p:cBhvr override="childStyle">
                                        <p:cTn id="28" dur="80"/>
                                        <p:tgtEl>
                                          <p:spTgt spid="1751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5107">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175107">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75107">
                                            <p:txEl>
                                              <p:pRg st="5" end="5"/>
                                            </p:txEl>
                                          </p:spTgt>
                                        </p:tgtEl>
                                        <p:attrNameLst>
                                          <p:attrName>style.visibility</p:attrName>
                                        </p:attrNameLst>
                                      </p:cBhvr>
                                      <p:to>
                                        <p:strVal val="visible"/>
                                      </p:to>
                                    </p:set>
                                    <p:anim calcmode="discrete" valueType="clr">
                                      <p:cBhvr override="childStyle">
                                        <p:cTn id="35" dur="80"/>
                                        <p:tgtEl>
                                          <p:spTgt spid="1751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75107">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175107">
                                            <p:txEl>
                                              <p:pRg st="5" end="5"/>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75107">
                                            <p:txEl>
                                              <p:pRg st="6" end="6"/>
                                            </p:txEl>
                                          </p:spTgt>
                                        </p:tgtEl>
                                        <p:attrNameLst>
                                          <p:attrName>style.visibility</p:attrName>
                                        </p:attrNameLst>
                                      </p:cBhvr>
                                      <p:to>
                                        <p:strVal val="visible"/>
                                      </p:to>
                                    </p:set>
                                    <p:anim calcmode="discrete" valueType="clr">
                                      <p:cBhvr override="childStyle">
                                        <p:cTn id="42" dur="80"/>
                                        <p:tgtEl>
                                          <p:spTgt spid="17510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75107">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175107">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75107">
                                            <p:txEl>
                                              <p:pRg st="7" end="7"/>
                                            </p:txEl>
                                          </p:spTgt>
                                        </p:tgtEl>
                                        <p:attrNameLst>
                                          <p:attrName>style.visibility</p:attrName>
                                        </p:attrNameLst>
                                      </p:cBhvr>
                                      <p:to>
                                        <p:strVal val="visible"/>
                                      </p:to>
                                    </p:set>
                                    <p:anim calcmode="discrete" valueType="clr">
                                      <p:cBhvr override="childStyle">
                                        <p:cTn id="49" dur="80"/>
                                        <p:tgtEl>
                                          <p:spTgt spid="17510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75107">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175107">
                                            <p:txEl>
                                              <p:pRg st="7" end="7"/>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75107">
                                            <p:txEl>
                                              <p:pRg st="8" end="8"/>
                                            </p:txEl>
                                          </p:spTgt>
                                        </p:tgtEl>
                                        <p:attrNameLst>
                                          <p:attrName>style.visibility</p:attrName>
                                        </p:attrNameLst>
                                      </p:cBhvr>
                                      <p:to>
                                        <p:strVal val="visible"/>
                                      </p:to>
                                    </p:set>
                                    <p:anim calcmode="discrete" valueType="clr">
                                      <p:cBhvr override="childStyle">
                                        <p:cTn id="56" dur="80"/>
                                        <p:tgtEl>
                                          <p:spTgt spid="175107">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5107">
                                            <p:txEl>
                                              <p:pRg st="8" end="8"/>
                                            </p:txEl>
                                          </p:spTgt>
                                        </p:tgtEl>
                                        <p:attrNameLst>
                                          <p:attrName>fillcolor</p:attrName>
                                        </p:attrNameLst>
                                      </p:cBhvr>
                                      <p:tavLst>
                                        <p:tav tm="0">
                                          <p:val>
                                            <p:clrVal>
                                              <a:schemeClr val="accent2"/>
                                            </p:clrVal>
                                          </p:val>
                                        </p:tav>
                                        <p:tav tm="50000">
                                          <p:val>
                                            <p:clrVal>
                                              <a:schemeClr val="hlink"/>
                                            </p:clrVal>
                                          </p:val>
                                        </p:tav>
                                      </p:tavLst>
                                    </p:anim>
                                    <p:set>
                                      <p:cBhvr>
                                        <p:cTn id="58" dur="80"/>
                                        <p:tgtEl>
                                          <p:spTgt spid="175107">
                                            <p:txEl>
                                              <p:pRg st="8" end="8"/>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75107">
                                            <p:txEl>
                                              <p:pRg st="9" end="9"/>
                                            </p:txEl>
                                          </p:spTgt>
                                        </p:tgtEl>
                                        <p:attrNameLst>
                                          <p:attrName>style.visibility</p:attrName>
                                        </p:attrNameLst>
                                      </p:cBhvr>
                                      <p:to>
                                        <p:strVal val="visible"/>
                                      </p:to>
                                    </p:set>
                                    <p:anim calcmode="discrete" valueType="clr">
                                      <p:cBhvr override="childStyle">
                                        <p:cTn id="63" dur="80"/>
                                        <p:tgtEl>
                                          <p:spTgt spid="175107">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75107">
                                            <p:txEl>
                                              <p:pRg st="9" end="9"/>
                                            </p:txEl>
                                          </p:spTgt>
                                        </p:tgtEl>
                                        <p:attrNameLst>
                                          <p:attrName>fillcolor</p:attrName>
                                        </p:attrNameLst>
                                      </p:cBhvr>
                                      <p:tavLst>
                                        <p:tav tm="0">
                                          <p:val>
                                            <p:clrVal>
                                              <a:schemeClr val="accent2"/>
                                            </p:clrVal>
                                          </p:val>
                                        </p:tav>
                                        <p:tav tm="50000">
                                          <p:val>
                                            <p:clrVal>
                                              <a:schemeClr val="hlink"/>
                                            </p:clrVal>
                                          </p:val>
                                        </p:tav>
                                      </p:tavLst>
                                    </p:anim>
                                    <p:set>
                                      <p:cBhvr>
                                        <p:cTn id="65" dur="80"/>
                                        <p:tgtEl>
                                          <p:spTgt spid="175107">
                                            <p:txEl>
                                              <p:pRg st="9" end="9"/>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75107">
                                            <p:txEl>
                                              <p:pRg st="10" end="10"/>
                                            </p:txEl>
                                          </p:spTgt>
                                        </p:tgtEl>
                                        <p:attrNameLst>
                                          <p:attrName>style.visibility</p:attrName>
                                        </p:attrNameLst>
                                      </p:cBhvr>
                                      <p:to>
                                        <p:strVal val="visible"/>
                                      </p:to>
                                    </p:set>
                                    <p:anim calcmode="discrete" valueType="clr">
                                      <p:cBhvr override="childStyle">
                                        <p:cTn id="70" dur="80"/>
                                        <p:tgtEl>
                                          <p:spTgt spid="175107">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75107">
                                            <p:txEl>
                                              <p:pRg st="10" end="10"/>
                                            </p:txEl>
                                          </p:spTgt>
                                        </p:tgtEl>
                                        <p:attrNameLst>
                                          <p:attrName>fillcolor</p:attrName>
                                        </p:attrNameLst>
                                      </p:cBhvr>
                                      <p:tavLst>
                                        <p:tav tm="0">
                                          <p:val>
                                            <p:clrVal>
                                              <a:schemeClr val="accent2"/>
                                            </p:clrVal>
                                          </p:val>
                                        </p:tav>
                                        <p:tav tm="50000">
                                          <p:val>
                                            <p:clrVal>
                                              <a:schemeClr val="hlink"/>
                                            </p:clrVal>
                                          </p:val>
                                        </p:tav>
                                      </p:tavLst>
                                    </p:anim>
                                    <p:set>
                                      <p:cBhvr>
                                        <p:cTn id="72" dur="80"/>
                                        <p:tgtEl>
                                          <p:spTgt spid="175107">
                                            <p:txEl>
                                              <p:pRg st="10" end="10"/>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75107">
                                            <p:txEl>
                                              <p:pRg st="11" end="11"/>
                                            </p:txEl>
                                          </p:spTgt>
                                        </p:tgtEl>
                                        <p:attrNameLst>
                                          <p:attrName>style.visibility</p:attrName>
                                        </p:attrNameLst>
                                      </p:cBhvr>
                                      <p:to>
                                        <p:strVal val="visible"/>
                                      </p:to>
                                    </p:set>
                                    <p:anim calcmode="discrete" valueType="clr">
                                      <p:cBhvr override="childStyle">
                                        <p:cTn id="77" dur="80"/>
                                        <p:tgtEl>
                                          <p:spTgt spid="175107">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75107">
                                            <p:txEl>
                                              <p:pRg st="11" end="11"/>
                                            </p:txEl>
                                          </p:spTgt>
                                        </p:tgtEl>
                                        <p:attrNameLst>
                                          <p:attrName>fillcolor</p:attrName>
                                        </p:attrNameLst>
                                      </p:cBhvr>
                                      <p:tavLst>
                                        <p:tav tm="0">
                                          <p:val>
                                            <p:clrVal>
                                              <a:schemeClr val="accent2"/>
                                            </p:clrVal>
                                          </p:val>
                                        </p:tav>
                                        <p:tav tm="50000">
                                          <p:val>
                                            <p:clrVal>
                                              <a:schemeClr val="hlink"/>
                                            </p:clrVal>
                                          </p:val>
                                        </p:tav>
                                      </p:tavLst>
                                    </p:anim>
                                    <p:set>
                                      <p:cBhvr>
                                        <p:cTn id="79" dur="80"/>
                                        <p:tgtEl>
                                          <p:spTgt spid="175107">
                                            <p:txEl>
                                              <p:pRg st="11" end="11"/>
                                            </p:txEl>
                                          </p:spTgt>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75107">
                                            <p:txEl>
                                              <p:pRg st="12" end="12"/>
                                            </p:txEl>
                                          </p:spTgt>
                                        </p:tgtEl>
                                        <p:attrNameLst>
                                          <p:attrName>style.visibility</p:attrName>
                                        </p:attrNameLst>
                                      </p:cBhvr>
                                      <p:to>
                                        <p:strVal val="visible"/>
                                      </p:to>
                                    </p:set>
                                    <p:anim calcmode="discrete" valueType="clr">
                                      <p:cBhvr override="childStyle">
                                        <p:cTn id="84" dur="80"/>
                                        <p:tgtEl>
                                          <p:spTgt spid="175107">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75107">
                                            <p:txEl>
                                              <p:pRg st="12" end="12"/>
                                            </p:txEl>
                                          </p:spTgt>
                                        </p:tgtEl>
                                        <p:attrNameLst>
                                          <p:attrName>fillcolor</p:attrName>
                                        </p:attrNameLst>
                                      </p:cBhvr>
                                      <p:tavLst>
                                        <p:tav tm="0">
                                          <p:val>
                                            <p:clrVal>
                                              <a:schemeClr val="accent2"/>
                                            </p:clrVal>
                                          </p:val>
                                        </p:tav>
                                        <p:tav tm="50000">
                                          <p:val>
                                            <p:clrVal>
                                              <a:schemeClr val="hlink"/>
                                            </p:clrVal>
                                          </p:val>
                                        </p:tav>
                                      </p:tavLst>
                                    </p:anim>
                                    <p:set>
                                      <p:cBhvr>
                                        <p:cTn id="86" dur="80"/>
                                        <p:tgtEl>
                                          <p:spTgt spid="175107">
                                            <p:txEl>
                                              <p:pRg st="12" end="12"/>
                                            </p:tx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175107">
                                            <p:txEl>
                                              <p:pRg st="13" end="13"/>
                                            </p:txEl>
                                          </p:spTgt>
                                        </p:tgtEl>
                                        <p:attrNameLst>
                                          <p:attrName>style.visibility</p:attrName>
                                        </p:attrNameLst>
                                      </p:cBhvr>
                                      <p:to>
                                        <p:strVal val="visible"/>
                                      </p:to>
                                    </p:set>
                                    <p:anim calcmode="discrete" valueType="clr">
                                      <p:cBhvr override="childStyle">
                                        <p:cTn id="91" dur="80"/>
                                        <p:tgtEl>
                                          <p:spTgt spid="175107">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75107">
                                            <p:txEl>
                                              <p:pRg st="13" end="13"/>
                                            </p:txEl>
                                          </p:spTgt>
                                        </p:tgtEl>
                                        <p:attrNameLst>
                                          <p:attrName>fillcolor</p:attrName>
                                        </p:attrNameLst>
                                      </p:cBhvr>
                                      <p:tavLst>
                                        <p:tav tm="0">
                                          <p:val>
                                            <p:clrVal>
                                              <a:schemeClr val="accent2"/>
                                            </p:clrVal>
                                          </p:val>
                                        </p:tav>
                                        <p:tav tm="50000">
                                          <p:val>
                                            <p:clrVal>
                                              <a:schemeClr val="hlink"/>
                                            </p:clrVal>
                                          </p:val>
                                        </p:tav>
                                      </p:tavLst>
                                    </p:anim>
                                    <p:set>
                                      <p:cBhvr>
                                        <p:cTn id="93" dur="80"/>
                                        <p:tgtEl>
                                          <p:spTgt spid="175107">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520700" y="7196138"/>
            <a:ext cx="6769100" cy="2520950"/>
          </a:xfrm>
        </p:spPr>
        <p:txBody>
          <a:bodyPr/>
          <a:lstStyle/>
          <a:p>
            <a:pPr>
              <a:lnSpc>
                <a:spcPct val="80000"/>
              </a:lnSpc>
              <a:buFont typeface="Wingdings" pitchFamily="2" charset="2"/>
              <a:buNone/>
            </a:pPr>
            <a:r>
              <a:rPr lang="ru-RU" sz="2000">
                <a:solidFill>
                  <a:srgbClr val="FF9933"/>
                </a:solidFill>
              </a:rPr>
              <a:t>    Включаю  различные   виды  чтения:</a:t>
            </a:r>
          </a:p>
          <a:p>
            <a:pPr>
              <a:lnSpc>
                <a:spcPct val="80000"/>
              </a:lnSpc>
            </a:pPr>
            <a:r>
              <a:rPr lang="ru-RU" sz="2000"/>
              <a:t>-(для  слабочитающих) чтение  с  чётким  проговариванием  слогов, шепотное  чтение, чтение  для  себя, чтение с линейкой;</a:t>
            </a:r>
          </a:p>
          <a:p>
            <a:pPr>
              <a:lnSpc>
                <a:spcPct val="80000"/>
              </a:lnSpc>
            </a:pPr>
            <a:r>
              <a:rPr lang="ru-RU" sz="2000"/>
              <a:t>-выделяю  посильные  для индивидуального  чтения части  текста;</a:t>
            </a:r>
          </a:p>
          <a:p>
            <a:pPr>
              <a:lnSpc>
                <a:spcPct val="80000"/>
              </a:lnSpc>
            </a:pPr>
            <a:r>
              <a:rPr lang="ru-RU" sz="2000"/>
              <a:t>-хоровое, групповое, выборочное  и  комментированное  чтение;</a:t>
            </a:r>
          </a:p>
          <a:p>
            <a:pPr>
              <a:lnSpc>
                <a:spcPct val="80000"/>
              </a:lnSpc>
            </a:pPr>
            <a:r>
              <a:rPr lang="ru-RU" sz="2000"/>
              <a:t>- скандирующее  чтение(отстукивание  темпа) для  регуляции  темпа  чтения  и  др.</a:t>
            </a:r>
          </a:p>
        </p:txBody>
      </p:sp>
      <p:pic>
        <p:nvPicPr>
          <p:cNvPr id="176132" name="Picture 4"/>
          <p:cNvPicPr>
            <a:picLocks noChangeAspect="1" noChangeArrowheads="1"/>
          </p:cNvPicPr>
          <p:nvPr/>
        </p:nvPicPr>
        <p:blipFill>
          <a:blip r:embed="rId2" cstate="print"/>
          <a:srcRect/>
          <a:stretch>
            <a:fillRect/>
          </a:stretch>
        </p:blipFill>
        <p:spPr bwMode="auto">
          <a:xfrm>
            <a:off x="304800" y="301625"/>
            <a:ext cx="6985000" cy="6607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strips(downLeft)">
                                      <p:cBhvr>
                                        <p:cTn id="7" dur="500"/>
                                        <p:tgtEl>
                                          <p:spTgt spid="17613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6131">
                                            <p:txEl>
                                              <p:pRg st="0" end="0"/>
                                            </p:txEl>
                                          </p:spTgt>
                                        </p:tgtEl>
                                        <p:attrNameLst>
                                          <p:attrName>style.visibility</p:attrName>
                                        </p:attrNameLst>
                                      </p:cBhvr>
                                      <p:to>
                                        <p:strVal val="visible"/>
                                      </p:to>
                                    </p:set>
                                    <p:anim calcmode="discrete" valueType="clr">
                                      <p:cBhvr override="childStyle">
                                        <p:cTn id="12" dur="80"/>
                                        <p:tgtEl>
                                          <p:spTgt spid="1761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613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7613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6131">
                                            <p:txEl>
                                              <p:pRg st="1" end="1"/>
                                            </p:txEl>
                                          </p:spTgt>
                                        </p:tgtEl>
                                        <p:attrNameLst>
                                          <p:attrName>style.visibility</p:attrName>
                                        </p:attrNameLst>
                                      </p:cBhvr>
                                      <p:to>
                                        <p:strVal val="visible"/>
                                      </p:to>
                                    </p:set>
                                    <p:anim calcmode="discrete" valueType="clr">
                                      <p:cBhvr override="childStyle">
                                        <p:cTn id="19" dur="80"/>
                                        <p:tgtEl>
                                          <p:spTgt spid="1761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613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76131">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76131">
                                            <p:txEl>
                                              <p:pRg st="2" end="2"/>
                                            </p:txEl>
                                          </p:spTgt>
                                        </p:tgtEl>
                                        <p:attrNameLst>
                                          <p:attrName>style.visibility</p:attrName>
                                        </p:attrNameLst>
                                      </p:cBhvr>
                                      <p:to>
                                        <p:strVal val="visible"/>
                                      </p:to>
                                    </p:set>
                                    <p:anim calcmode="discrete" valueType="clr">
                                      <p:cBhvr override="childStyle">
                                        <p:cTn id="26" dur="80"/>
                                        <p:tgtEl>
                                          <p:spTgt spid="1761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76131">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76131">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76131">
                                            <p:txEl>
                                              <p:pRg st="3" end="3"/>
                                            </p:txEl>
                                          </p:spTgt>
                                        </p:tgtEl>
                                        <p:attrNameLst>
                                          <p:attrName>style.visibility</p:attrName>
                                        </p:attrNameLst>
                                      </p:cBhvr>
                                      <p:to>
                                        <p:strVal val="visible"/>
                                      </p:to>
                                    </p:set>
                                    <p:anim calcmode="discrete" valueType="clr">
                                      <p:cBhvr override="childStyle">
                                        <p:cTn id="33" dur="80"/>
                                        <p:tgtEl>
                                          <p:spTgt spid="17613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76131">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76131">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76131">
                                            <p:txEl>
                                              <p:pRg st="4" end="4"/>
                                            </p:txEl>
                                          </p:spTgt>
                                        </p:tgtEl>
                                        <p:attrNameLst>
                                          <p:attrName>style.visibility</p:attrName>
                                        </p:attrNameLst>
                                      </p:cBhvr>
                                      <p:to>
                                        <p:strVal val="visible"/>
                                      </p:to>
                                    </p:set>
                                    <p:anim calcmode="discrete" valueType="clr">
                                      <p:cBhvr override="childStyle">
                                        <p:cTn id="40" dur="80"/>
                                        <p:tgtEl>
                                          <p:spTgt spid="1761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76131">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17613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600200" y="427038"/>
            <a:ext cx="5543550" cy="5256212"/>
          </a:xfrm>
        </p:spPr>
        <p:txBody>
          <a:bodyPr/>
          <a:lstStyle/>
          <a:p>
            <a:r>
              <a:rPr lang="ru-RU" sz="3600" dirty="0"/>
              <a:t>Опытная  работа</a:t>
            </a:r>
            <a:br>
              <a:rPr lang="ru-RU" sz="3600" dirty="0"/>
            </a:br>
            <a:r>
              <a:rPr lang="ru-RU" sz="3600" dirty="0"/>
              <a:t>базировалась  на  достижениях</a:t>
            </a:r>
            <a:br>
              <a:rPr lang="ru-RU" sz="3600" dirty="0"/>
            </a:br>
            <a:r>
              <a:rPr lang="ru-RU" sz="3600" dirty="0"/>
              <a:t>современной  психолингвистики:</a:t>
            </a:r>
            <a:br>
              <a:rPr lang="ru-RU" sz="3600" dirty="0"/>
            </a:br>
            <a:r>
              <a:rPr lang="ru-RU" sz="3600" dirty="0"/>
              <a:t/>
            </a:r>
            <a:br>
              <a:rPr lang="ru-RU" sz="3600" dirty="0"/>
            </a:br>
            <a:r>
              <a:rPr lang="ru-RU" sz="3600" dirty="0" err="1">
                <a:solidFill>
                  <a:srgbClr val="800000"/>
                </a:solidFill>
              </a:rPr>
              <a:t>Л.С.Выготского</a:t>
            </a:r>
            <a:r>
              <a:rPr lang="ru-RU" sz="3600" dirty="0">
                <a:solidFill>
                  <a:srgbClr val="800000"/>
                </a:solidFill>
              </a:rPr>
              <a:t>,</a:t>
            </a:r>
            <a:br>
              <a:rPr lang="ru-RU" sz="3600" dirty="0">
                <a:solidFill>
                  <a:srgbClr val="800000"/>
                </a:solidFill>
              </a:rPr>
            </a:br>
            <a:r>
              <a:rPr lang="ru-RU" sz="3600" dirty="0">
                <a:solidFill>
                  <a:srgbClr val="800000"/>
                </a:solidFill>
              </a:rPr>
              <a:t>А.Н.Леонтьева,</a:t>
            </a:r>
            <a:br>
              <a:rPr lang="ru-RU" sz="3600" dirty="0">
                <a:solidFill>
                  <a:srgbClr val="800000"/>
                </a:solidFill>
              </a:rPr>
            </a:br>
            <a:r>
              <a:rPr lang="ru-RU" sz="3600" dirty="0">
                <a:solidFill>
                  <a:srgbClr val="800000"/>
                </a:solidFill>
              </a:rPr>
              <a:t>В.В.Давыдова,</a:t>
            </a:r>
            <a:br>
              <a:rPr lang="ru-RU" sz="3600" dirty="0">
                <a:solidFill>
                  <a:srgbClr val="800000"/>
                </a:solidFill>
              </a:rPr>
            </a:br>
            <a:r>
              <a:rPr lang="ru-RU" sz="3600" dirty="0">
                <a:solidFill>
                  <a:srgbClr val="800000"/>
                </a:solidFill>
              </a:rPr>
              <a:t>Д.Б. </a:t>
            </a:r>
            <a:r>
              <a:rPr lang="ru-RU" sz="3600" dirty="0" err="1">
                <a:solidFill>
                  <a:srgbClr val="800000"/>
                </a:solidFill>
              </a:rPr>
              <a:t>Эльконина</a:t>
            </a:r>
            <a:r>
              <a:rPr lang="ru-RU" sz="3600" dirty="0">
                <a:solidFill>
                  <a:srgbClr val="800000"/>
                </a:solidFill>
              </a:rPr>
              <a:t>  и др.</a:t>
            </a:r>
          </a:p>
        </p:txBody>
      </p:sp>
      <p:sp>
        <p:nvSpPr>
          <p:cNvPr id="157699" name="Rectangle 3"/>
          <p:cNvSpPr>
            <a:spLocks noGrp="1" noChangeArrowheads="1"/>
          </p:cNvSpPr>
          <p:nvPr>
            <p:ph type="subTitle" idx="1"/>
          </p:nvPr>
        </p:nvSpPr>
        <p:spPr>
          <a:xfrm>
            <a:off x="1744663" y="5686425"/>
            <a:ext cx="5329237" cy="3527425"/>
          </a:xfrm>
        </p:spPr>
        <p:txBody>
          <a:bodyPr/>
          <a:lstStyle/>
          <a:p>
            <a:pPr>
              <a:lnSpc>
                <a:spcPct val="80000"/>
              </a:lnSpc>
            </a:pPr>
            <a:endParaRPr lang="ru-RU" sz="2800"/>
          </a:p>
          <a:p>
            <a:pPr>
              <a:lnSpc>
                <a:spcPct val="80000"/>
              </a:lnSpc>
            </a:pPr>
            <a:r>
              <a:rPr lang="ru-RU" b="1"/>
              <a:t>Учитывались  достижения</a:t>
            </a:r>
          </a:p>
          <a:p>
            <a:pPr>
              <a:lnSpc>
                <a:spcPct val="80000"/>
              </a:lnSpc>
            </a:pPr>
            <a:endParaRPr lang="ru-RU" b="1"/>
          </a:p>
          <a:p>
            <a:pPr>
              <a:lnSpc>
                <a:spcPct val="80000"/>
              </a:lnSpc>
            </a:pPr>
            <a:r>
              <a:rPr lang="ru-RU" sz="2800" b="1">
                <a:solidFill>
                  <a:srgbClr val="800000"/>
                </a:solidFill>
              </a:rPr>
              <a:t>И.Т. Федоренко,</a:t>
            </a:r>
          </a:p>
          <a:p>
            <a:pPr>
              <a:lnSpc>
                <a:spcPct val="80000"/>
              </a:lnSpc>
            </a:pPr>
            <a:r>
              <a:rPr lang="ru-RU" sz="2800" b="1">
                <a:solidFill>
                  <a:srgbClr val="800000"/>
                </a:solidFill>
              </a:rPr>
              <a:t>В.Н.Зайцева,</a:t>
            </a:r>
          </a:p>
          <a:p>
            <a:pPr>
              <a:lnSpc>
                <a:spcPct val="80000"/>
              </a:lnSpc>
            </a:pPr>
            <a:r>
              <a:rPr lang="ru-RU" sz="2800" b="1">
                <a:solidFill>
                  <a:srgbClr val="800000"/>
                </a:solidFill>
              </a:rPr>
              <a:t>М.И.Оморокова,</a:t>
            </a:r>
          </a:p>
          <a:p>
            <a:pPr>
              <a:lnSpc>
                <a:spcPct val="80000"/>
              </a:lnSpc>
            </a:pPr>
            <a:r>
              <a:rPr lang="ru-RU" sz="2800" b="1">
                <a:solidFill>
                  <a:srgbClr val="800000"/>
                </a:solidFill>
              </a:rPr>
              <a:t> И.Г.Пальченко и др.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fade">
                                      <p:cBhvr>
                                        <p:cTn id="7" dur="2000"/>
                                        <p:tgtEl>
                                          <p:spTgt spid="157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2000"/>
                                        <p:tgtEl>
                                          <p:spTgt spid="157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7699">
                                            <p:txEl>
                                              <p:pRg st="3" end="3"/>
                                            </p:txEl>
                                          </p:spTgt>
                                        </p:tgtEl>
                                        <p:attrNameLst>
                                          <p:attrName>style.visibility</p:attrName>
                                        </p:attrNameLst>
                                      </p:cBhvr>
                                      <p:to>
                                        <p:strVal val="visible"/>
                                      </p:to>
                                    </p:set>
                                    <p:animEffect transition="in" filter="fade">
                                      <p:cBhvr>
                                        <p:cTn id="17" dur="2000"/>
                                        <p:tgtEl>
                                          <p:spTgt spid="157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7699">
                                            <p:txEl>
                                              <p:pRg st="4" end="4"/>
                                            </p:txEl>
                                          </p:spTgt>
                                        </p:tgtEl>
                                        <p:attrNameLst>
                                          <p:attrName>style.visibility</p:attrName>
                                        </p:attrNameLst>
                                      </p:cBhvr>
                                      <p:to>
                                        <p:strVal val="visible"/>
                                      </p:to>
                                    </p:set>
                                    <p:animEffect transition="in" filter="fade">
                                      <p:cBhvr>
                                        <p:cTn id="22" dur="2000"/>
                                        <p:tgtEl>
                                          <p:spTgt spid="1576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7699">
                                            <p:txEl>
                                              <p:pRg st="5" end="5"/>
                                            </p:txEl>
                                          </p:spTgt>
                                        </p:tgtEl>
                                        <p:attrNameLst>
                                          <p:attrName>style.visibility</p:attrName>
                                        </p:attrNameLst>
                                      </p:cBhvr>
                                      <p:to>
                                        <p:strVal val="visible"/>
                                      </p:to>
                                    </p:set>
                                    <p:animEffect transition="in" filter="fade">
                                      <p:cBhvr>
                                        <p:cTn id="27" dur="2000"/>
                                        <p:tgtEl>
                                          <p:spTgt spid="1576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7699">
                                            <p:txEl>
                                              <p:pRg st="6" end="6"/>
                                            </p:txEl>
                                          </p:spTgt>
                                        </p:tgtEl>
                                        <p:attrNameLst>
                                          <p:attrName>style.visibility</p:attrName>
                                        </p:attrNameLst>
                                      </p:cBhvr>
                                      <p:to>
                                        <p:strVal val="visible"/>
                                      </p:to>
                                    </p:set>
                                    <p:animEffect transition="in" filter="fade">
                                      <p:cBhvr>
                                        <p:cTn id="32" dur="2000"/>
                                        <p:tgtEl>
                                          <p:spTgt spid="157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ru-RU" sz="4000">
                <a:solidFill>
                  <a:srgbClr val="FF99FF"/>
                </a:solidFill>
              </a:rPr>
              <a:t>VІІ. Стимулирование  учащихся.</a:t>
            </a:r>
          </a:p>
        </p:txBody>
      </p:sp>
      <p:sp>
        <p:nvSpPr>
          <p:cNvPr id="177155" name="Rectangle 3"/>
          <p:cNvSpPr>
            <a:spLocks noGrp="1" noChangeArrowheads="1"/>
          </p:cNvSpPr>
          <p:nvPr>
            <p:ph type="body" idx="1"/>
          </p:nvPr>
        </p:nvSpPr>
        <p:spPr/>
        <p:txBody>
          <a:bodyPr/>
          <a:lstStyle/>
          <a:p>
            <a:r>
              <a:rPr lang="ru-RU"/>
              <a:t>На каждом  уроке применяю  </a:t>
            </a:r>
            <a:r>
              <a:rPr lang="ru-RU">
                <a:solidFill>
                  <a:srgbClr val="FF9933"/>
                </a:solidFill>
              </a:rPr>
              <a:t>приём  стимулирования</a:t>
            </a:r>
            <a:r>
              <a:rPr lang="ru-RU"/>
              <a:t>  учащихся:</a:t>
            </a:r>
          </a:p>
          <a:p>
            <a:r>
              <a:rPr lang="ru-RU"/>
              <a:t>-</a:t>
            </a:r>
            <a:r>
              <a:rPr lang="ru-RU">
                <a:solidFill>
                  <a:srgbClr val="FF9933"/>
                </a:solidFill>
              </a:rPr>
              <a:t>самозамер  скорости  чтения</a:t>
            </a:r>
            <a:r>
              <a:rPr lang="ru-RU"/>
              <a:t>,  </a:t>
            </a:r>
          </a:p>
          <a:p>
            <a:r>
              <a:rPr lang="ru-RU">
                <a:solidFill>
                  <a:srgbClr val="FF9933"/>
                </a:solidFill>
              </a:rPr>
              <a:t>привитие  интереса  к  чтению</a:t>
            </a:r>
            <a:r>
              <a:rPr lang="ru-RU"/>
              <a:t> – залог  высокой  техники  чтения,</a:t>
            </a:r>
          </a:p>
          <a:p>
            <a:pPr>
              <a:buFont typeface="Wingdings" pitchFamily="2" charset="2"/>
              <a:buNone/>
            </a:pPr>
            <a:r>
              <a:rPr lang="ru-RU"/>
              <a:t>   следовательно,</a:t>
            </a:r>
          </a:p>
          <a:p>
            <a:pPr>
              <a:buFont typeface="Wingdings" pitchFamily="2" charset="2"/>
              <a:buNone/>
            </a:pPr>
            <a:r>
              <a:rPr lang="ru-RU"/>
              <a:t> и  </a:t>
            </a:r>
            <a:r>
              <a:rPr lang="ru-RU">
                <a:solidFill>
                  <a:srgbClr val="800000"/>
                </a:solidFill>
              </a:rPr>
              <a:t>интереса  к учению  в  целом</a:t>
            </a:r>
            <a:r>
              <a:rPr lang="ru-RU"/>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7154"/>
                                        </p:tgtEl>
                                        <p:attrNameLst>
                                          <p:attrName>style.visibility</p:attrName>
                                        </p:attrNameLst>
                                      </p:cBhvr>
                                      <p:to>
                                        <p:strVal val="visible"/>
                                      </p:to>
                                    </p:set>
                                    <p:anim calcmode="discrete" valueType="clr">
                                      <p:cBhvr override="childStyle">
                                        <p:cTn id="7" dur="80"/>
                                        <p:tgtEl>
                                          <p:spTgt spid="1771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7154"/>
                                        </p:tgtEl>
                                        <p:attrNameLst>
                                          <p:attrName>fillcolor</p:attrName>
                                        </p:attrNameLst>
                                      </p:cBhvr>
                                      <p:tavLst>
                                        <p:tav tm="0">
                                          <p:val>
                                            <p:clrVal>
                                              <a:schemeClr val="accent2"/>
                                            </p:clrVal>
                                          </p:val>
                                        </p:tav>
                                        <p:tav tm="50000">
                                          <p:val>
                                            <p:clrVal>
                                              <a:schemeClr val="hlink"/>
                                            </p:clrVal>
                                          </p:val>
                                        </p:tav>
                                      </p:tavLst>
                                    </p:anim>
                                    <p:set>
                                      <p:cBhvr>
                                        <p:cTn id="9" dur="80"/>
                                        <p:tgtEl>
                                          <p:spTgt spid="17715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7155">
                                            <p:txEl>
                                              <p:pRg st="0" end="0"/>
                                            </p:txEl>
                                          </p:spTgt>
                                        </p:tgtEl>
                                        <p:attrNameLst>
                                          <p:attrName>style.visibility</p:attrName>
                                        </p:attrNameLst>
                                      </p:cBhvr>
                                      <p:to>
                                        <p:strVal val="visible"/>
                                      </p:to>
                                    </p:set>
                                    <p:anim calcmode="lin" valueType="num">
                                      <p:cBhvr>
                                        <p:cTn id="14" dur="1000" fill="hold"/>
                                        <p:tgtEl>
                                          <p:spTgt spid="17715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7715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715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7155">
                                            <p:txEl>
                                              <p:pRg st="1" end="1"/>
                                            </p:txEl>
                                          </p:spTgt>
                                        </p:tgtEl>
                                        <p:attrNameLst>
                                          <p:attrName>style.visibility</p:attrName>
                                        </p:attrNameLst>
                                      </p:cBhvr>
                                      <p:to>
                                        <p:strVal val="visible"/>
                                      </p:to>
                                    </p:set>
                                    <p:anim calcmode="lin" valueType="num">
                                      <p:cBhvr>
                                        <p:cTn id="21" dur="1000" fill="hold"/>
                                        <p:tgtEl>
                                          <p:spTgt spid="17715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17715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7715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77155">
                                            <p:txEl>
                                              <p:pRg st="2" end="2"/>
                                            </p:txEl>
                                          </p:spTgt>
                                        </p:tgtEl>
                                        <p:attrNameLst>
                                          <p:attrName>style.visibility</p:attrName>
                                        </p:attrNameLst>
                                      </p:cBhvr>
                                      <p:to>
                                        <p:strVal val="visible"/>
                                      </p:to>
                                    </p:set>
                                    <p:anim calcmode="lin" valueType="num">
                                      <p:cBhvr>
                                        <p:cTn id="28" dur="1000" fill="hold"/>
                                        <p:tgtEl>
                                          <p:spTgt spid="177155">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17715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771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77155">
                                            <p:txEl>
                                              <p:pRg st="3" end="3"/>
                                            </p:txEl>
                                          </p:spTgt>
                                        </p:tgtEl>
                                        <p:attrNameLst>
                                          <p:attrName>style.visibility</p:attrName>
                                        </p:attrNameLst>
                                      </p:cBhvr>
                                      <p:to>
                                        <p:strVal val="visible"/>
                                      </p:to>
                                    </p:set>
                                    <p:anim calcmode="lin" valueType="num">
                                      <p:cBhvr>
                                        <p:cTn id="35" dur="1000" fill="hold"/>
                                        <p:tgtEl>
                                          <p:spTgt spid="177155">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17715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7715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77155">
                                            <p:txEl>
                                              <p:pRg st="4" end="4"/>
                                            </p:txEl>
                                          </p:spTgt>
                                        </p:tgtEl>
                                        <p:attrNameLst>
                                          <p:attrName>style.visibility</p:attrName>
                                        </p:attrNameLst>
                                      </p:cBhvr>
                                      <p:to>
                                        <p:strVal val="visible"/>
                                      </p:to>
                                    </p:set>
                                    <p:anim calcmode="lin" valueType="num">
                                      <p:cBhvr>
                                        <p:cTn id="42" dur="1000" fill="hold"/>
                                        <p:tgtEl>
                                          <p:spTgt spid="177155">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17715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77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877888" y="460375"/>
            <a:ext cx="6205537" cy="8607425"/>
          </a:xfrm>
        </p:spPr>
        <p:txBody>
          <a:bodyPr/>
          <a:lstStyle/>
          <a:p>
            <a:r>
              <a:rPr lang="ru-RU" sz="2800"/>
              <a:t>   Работая  над развитием  оптимальной  скорости  чтения, хороших  результатов  можно  добиться,  лишь внедряя  </a:t>
            </a:r>
            <a:r>
              <a:rPr lang="ru-RU" sz="2800">
                <a:solidFill>
                  <a:srgbClr val="FF6699"/>
                </a:solidFill>
              </a:rPr>
              <a:t>систематические  упражнения</a:t>
            </a:r>
            <a:r>
              <a:rPr lang="ru-RU" sz="2800"/>
              <a:t> и </a:t>
            </a:r>
            <a:r>
              <a:rPr lang="ru-RU" sz="2800">
                <a:solidFill>
                  <a:srgbClr val="FF6699"/>
                </a:solidFill>
              </a:rPr>
              <a:t>проблемно-поисковый стиль  мышления</a:t>
            </a:r>
            <a:r>
              <a:rPr lang="ru-RU" sz="2800"/>
              <a:t>. </a:t>
            </a:r>
            <a:br>
              <a:rPr lang="ru-RU" sz="2800"/>
            </a:br>
            <a:r>
              <a:rPr lang="ru-RU" sz="2800"/>
              <a:t>   Важно  </a:t>
            </a:r>
            <a:r>
              <a:rPr lang="ru-RU" sz="2800">
                <a:solidFill>
                  <a:srgbClr val="FF6699"/>
                </a:solidFill>
              </a:rPr>
              <a:t>творчески  использовать  различные приёмы</a:t>
            </a:r>
            <a:r>
              <a:rPr lang="ru-RU" sz="2800"/>
              <a:t>, </a:t>
            </a:r>
            <a:r>
              <a:rPr lang="ru-RU" sz="2800">
                <a:solidFill>
                  <a:srgbClr val="FF6699"/>
                </a:solidFill>
              </a:rPr>
              <a:t>видоизменять  и  комбинировать  их  в  зависимости  от  возраста  и  подготовки  класса</a:t>
            </a:r>
            <a:r>
              <a:rPr lang="ru-RU" sz="2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8178"/>
                                        </p:tgtEl>
                                        <p:attrNameLst>
                                          <p:attrName>style.visibility</p:attrName>
                                        </p:attrNameLst>
                                      </p:cBhvr>
                                      <p:to>
                                        <p:strVal val="visible"/>
                                      </p:to>
                                    </p:set>
                                    <p:anim calcmode="discrete" valueType="clr">
                                      <p:cBhvr override="childStyle">
                                        <p:cTn id="7" dur="80"/>
                                        <p:tgtEl>
                                          <p:spTgt spid="1781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8178"/>
                                        </p:tgtEl>
                                        <p:attrNameLst>
                                          <p:attrName>fillcolor</p:attrName>
                                        </p:attrNameLst>
                                      </p:cBhvr>
                                      <p:tavLst>
                                        <p:tav tm="0">
                                          <p:val>
                                            <p:clrVal>
                                              <a:schemeClr val="accent2"/>
                                            </p:clrVal>
                                          </p:val>
                                        </p:tav>
                                        <p:tav tm="50000">
                                          <p:val>
                                            <p:clrVal>
                                              <a:schemeClr val="hlink"/>
                                            </p:clrVal>
                                          </p:val>
                                        </p:tav>
                                      </p:tavLst>
                                    </p:anim>
                                    <p:set>
                                      <p:cBhvr>
                                        <p:cTn id="9" dur="80"/>
                                        <p:tgtEl>
                                          <p:spTgt spid="1781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36600" y="427038"/>
            <a:ext cx="6205538" cy="1584325"/>
          </a:xfrm>
        </p:spPr>
        <p:txBody>
          <a:bodyPr/>
          <a:lstStyle/>
          <a:p>
            <a:r>
              <a:rPr lang="ru-RU" sz="4800">
                <a:solidFill>
                  <a:srgbClr val="CC0099"/>
                </a:solidFill>
              </a:rPr>
              <a:t>Послесловие…</a:t>
            </a:r>
          </a:p>
        </p:txBody>
      </p:sp>
      <p:sp>
        <p:nvSpPr>
          <p:cNvPr id="179204" name="Text Box 4"/>
          <p:cNvSpPr txBox="1">
            <a:spLocks noChangeArrowheads="1"/>
          </p:cNvSpPr>
          <p:nvPr/>
        </p:nvSpPr>
        <p:spPr bwMode="auto">
          <a:xfrm>
            <a:off x="736600" y="1795463"/>
            <a:ext cx="5429250" cy="701675"/>
          </a:xfrm>
          <a:prstGeom prst="rect">
            <a:avLst/>
          </a:prstGeom>
          <a:noFill/>
          <a:ln w="9525">
            <a:noFill/>
            <a:miter lim="800000"/>
            <a:headEnd/>
            <a:tailEnd/>
          </a:ln>
          <a:effectLst/>
        </p:spPr>
        <p:txBody>
          <a:bodyPr wrap="none">
            <a:spAutoFit/>
          </a:bodyPr>
          <a:lstStyle/>
          <a:p>
            <a:r>
              <a:rPr lang="ru-RU" sz="2000">
                <a:solidFill>
                  <a:srgbClr val="FFFF00"/>
                </a:solidFill>
              </a:rPr>
              <a:t>2006 -2007 уч.год - </a:t>
            </a:r>
          </a:p>
          <a:p>
            <a:r>
              <a:rPr lang="ru-RU" sz="2000">
                <a:solidFill>
                  <a:srgbClr val="FFFF00"/>
                </a:solidFill>
              </a:rPr>
              <a:t>начало  работы  с «трудным» 3 «А» классом</a:t>
            </a:r>
          </a:p>
        </p:txBody>
      </p:sp>
      <p:pic>
        <p:nvPicPr>
          <p:cNvPr id="179205" name="Picture 5" descr="picture"/>
          <p:cNvPicPr preferRelativeResize="0">
            <a:picLocks noChangeArrowheads="1"/>
          </p:cNvPicPr>
          <p:nvPr/>
        </p:nvPicPr>
        <p:blipFill>
          <a:blip r:embed="rId2" cstate="print"/>
          <a:srcRect/>
          <a:stretch>
            <a:fillRect/>
          </a:stretch>
        </p:blipFill>
        <p:spPr bwMode="auto">
          <a:xfrm>
            <a:off x="808038" y="3594100"/>
            <a:ext cx="6192837" cy="6048375"/>
          </a:xfrm>
          <a:prstGeom prst="rect">
            <a:avLst/>
          </a:prstGeom>
          <a:solidFill>
            <a:srgbClr val="FFFFFF"/>
          </a:solidFill>
          <a:ln w="9525">
            <a:solidFill>
              <a:srgbClr val="000000"/>
            </a:solidFill>
            <a:round/>
            <a:headEnd/>
            <a:tailEnd/>
          </a:ln>
        </p:spPr>
      </p:pic>
      <p:sp>
        <p:nvSpPr>
          <p:cNvPr id="179206" name="Text Box 6"/>
          <p:cNvSpPr txBox="1">
            <a:spLocks noChangeArrowheads="1"/>
          </p:cNvSpPr>
          <p:nvPr/>
        </p:nvSpPr>
        <p:spPr bwMode="auto">
          <a:xfrm>
            <a:off x="1816100" y="2732088"/>
            <a:ext cx="4035425" cy="366712"/>
          </a:xfrm>
          <a:prstGeom prst="rect">
            <a:avLst/>
          </a:prstGeom>
          <a:noFill/>
          <a:ln w="9525">
            <a:noFill/>
            <a:miter lim="800000"/>
            <a:headEnd/>
            <a:tailEnd/>
          </a:ln>
          <a:effectLst/>
        </p:spPr>
        <p:txBody>
          <a:bodyPr wrap="none">
            <a:spAutoFit/>
          </a:bodyPr>
          <a:lstStyle/>
          <a:p>
            <a:r>
              <a:rPr lang="ru-RU"/>
              <a:t>Замер  техники  чтения  в  сентябре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9202"/>
                                        </p:tgtEl>
                                        <p:attrNameLst>
                                          <p:attrName>style.visibility</p:attrName>
                                        </p:attrNameLst>
                                      </p:cBhvr>
                                      <p:to>
                                        <p:strVal val="visible"/>
                                      </p:to>
                                    </p:set>
                                    <p:anim calcmode="discrete" valueType="clr">
                                      <p:cBhvr override="childStyle">
                                        <p:cTn id="7" dur="80"/>
                                        <p:tgtEl>
                                          <p:spTgt spid="1792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9202"/>
                                        </p:tgtEl>
                                        <p:attrNameLst>
                                          <p:attrName>fillcolor</p:attrName>
                                        </p:attrNameLst>
                                      </p:cBhvr>
                                      <p:tavLst>
                                        <p:tav tm="0">
                                          <p:val>
                                            <p:clrVal>
                                              <a:schemeClr val="accent2"/>
                                            </p:clrVal>
                                          </p:val>
                                        </p:tav>
                                        <p:tav tm="50000">
                                          <p:val>
                                            <p:clrVal>
                                              <a:schemeClr val="hlink"/>
                                            </p:clrVal>
                                          </p:val>
                                        </p:tav>
                                      </p:tavLst>
                                    </p:anim>
                                    <p:set>
                                      <p:cBhvr>
                                        <p:cTn id="9" dur="80"/>
                                        <p:tgtEl>
                                          <p:spTgt spid="17920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9204"/>
                                        </p:tgtEl>
                                        <p:attrNameLst>
                                          <p:attrName>style.visibility</p:attrName>
                                        </p:attrNameLst>
                                      </p:cBhvr>
                                      <p:to>
                                        <p:strVal val="visible"/>
                                      </p:to>
                                    </p:set>
                                    <p:animEffect transition="in" filter="fade">
                                      <p:cBhvr>
                                        <p:cTn id="14" dur="2000"/>
                                        <p:tgtEl>
                                          <p:spTgt spid="179204"/>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79206"/>
                                        </p:tgtEl>
                                        <p:attrNameLst>
                                          <p:attrName>style.visibility</p:attrName>
                                        </p:attrNameLst>
                                      </p:cBhvr>
                                      <p:to>
                                        <p:strVal val="visible"/>
                                      </p:to>
                                    </p:set>
                                    <p:animEffect transition="in" filter="fade">
                                      <p:cBhvr>
                                        <p:cTn id="19" dur="1000"/>
                                        <p:tgtEl>
                                          <p:spTgt spid="179206"/>
                                        </p:tgtEl>
                                      </p:cBhvr>
                                    </p:animEffect>
                                    <p:anim calcmode="lin" valueType="num">
                                      <p:cBhvr>
                                        <p:cTn id="20" dur="1000" fill="hold"/>
                                        <p:tgtEl>
                                          <p:spTgt spid="179206"/>
                                        </p:tgtEl>
                                        <p:attrNameLst>
                                          <p:attrName>ppt_x</p:attrName>
                                        </p:attrNameLst>
                                      </p:cBhvr>
                                      <p:tavLst>
                                        <p:tav tm="0">
                                          <p:val>
                                            <p:strVal val="#ppt_x-.1"/>
                                          </p:val>
                                        </p:tav>
                                        <p:tav tm="100000">
                                          <p:val>
                                            <p:strVal val="#ppt_x"/>
                                          </p:val>
                                        </p:tav>
                                      </p:tavLst>
                                    </p:anim>
                                    <p:anim calcmode="lin" valueType="num">
                                      <p:cBhvr>
                                        <p:cTn id="21" dur="1000" fill="hold"/>
                                        <p:tgtEl>
                                          <p:spTgt spid="17920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79205"/>
                                        </p:tgtEl>
                                        <p:attrNameLst>
                                          <p:attrName>style.visibility</p:attrName>
                                        </p:attrNameLst>
                                      </p:cBhvr>
                                      <p:to>
                                        <p:strVal val="visible"/>
                                      </p:to>
                                    </p:set>
                                    <p:animEffect transition="in" filter="blinds(horizontal)">
                                      <p:cBhvr>
                                        <p:cTn id="26"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p:bldP spid="1792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p:cNvPicPr preferRelativeResize="0">
            <a:picLocks noChangeArrowheads="1"/>
          </p:cNvPicPr>
          <p:nvPr/>
        </p:nvPicPr>
        <p:blipFill>
          <a:blip r:embed="rId2" cstate="print"/>
          <a:srcRect/>
          <a:stretch>
            <a:fillRect/>
          </a:stretch>
        </p:blipFill>
        <p:spPr bwMode="auto">
          <a:xfrm>
            <a:off x="123825" y="1795463"/>
            <a:ext cx="7334250" cy="8137525"/>
          </a:xfrm>
          <a:prstGeom prst="rect">
            <a:avLst/>
          </a:prstGeom>
          <a:solidFill>
            <a:srgbClr val="FFFFFF"/>
          </a:solidFill>
          <a:ln w="9525">
            <a:solidFill>
              <a:srgbClr val="000000"/>
            </a:solidFill>
            <a:round/>
            <a:headEnd/>
            <a:tailEnd/>
          </a:ln>
        </p:spPr>
      </p:pic>
      <p:sp>
        <p:nvSpPr>
          <p:cNvPr id="2052" name="Text Box 4"/>
          <p:cNvSpPr txBox="1">
            <a:spLocks noChangeArrowheads="1"/>
          </p:cNvSpPr>
          <p:nvPr/>
        </p:nvSpPr>
        <p:spPr bwMode="auto">
          <a:xfrm>
            <a:off x="1920875" y="417513"/>
            <a:ext cx="3509963" cy="701675"/>
          </a:xfrm>
          <a:prstGeom prst="rect">
            <a:avLst/>
          </a:prstGeom>
          <a:noFill/>
          <a:ln w="9525">
            <a:noFill/>
            <a:miter lim="800000"/>
            <a:headEnd/>
            <a:tailEnd/>
          </a:ln>
          <a:effectLst/>
        </p:spPr>
        <p:txBody>
          <a:bodyPr wrap="none">
            <a:spAutoFit/>
          </a:bodyPr>
          <a:lstStyle/>
          <a:p>
            <a:pPr algn="ctr"/>
            <a:r>
              <a:rPr lang="ru-RU" sz="2000">
                <a:solidFill>
                  <a:srgbClr val="FFFF00"/>
                </a:solidFill>
              </a:rPr>
              <a:t>Замер техники чтения в мае</a:t>
            </a:r>
          </a:p>
          <a:p>
            <a:pPr algn="ctr"/>
            <a:r>
              <a:rPr lang="ru-RU" sz="2000">
                <a:solidFill>
                  <a:srgbClr val="FFFF00"/>
                </a:solidFill>
              </a:rPr>
              <a:t>2006-2007 уч. года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2"/>
                                        </p:tgtEl>
                                        <p:attrNameLst>
                                          <p:attrName>style.visibility</p:attrName>
                                        </p:attrNameLst>
                                      </p:cBhvr>
                                      <p:to>
                                        <p:strVal val="visible"/>
                                      </p:to>
                                    </p:set>
                                    <p:anim calcmode="discrete" valueType="clr">
                                      <p:cBhvr override="childStyle">
                                        <p:cTn id="7" dur="80"/>
                                        <p:tgtEl>
                                          <p:spTgt spid="20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2"/>
                                        </p:tgtEl>
                                        <p:attrNameLst>
                                          <p:attrName>fillcolor</p:attrName>
                                        </p:attrNameLst>
                                      </p:cBhvr>
                                      <p:tavLst>
                                        <p:tav tm="0">
                                          <p:val>
                                            <p:clrVal>
                                              <a:schemeClr val="accent2"/>
                                            </p:clrVal>
                                          </p:val>
                                        </p:tav>
                                        <p:tav tm="50000">
                                          <p:val>
                                            <p:clrVal>
                                              <a:schemeClr val="hlink"/>
                                            </p:clrVal>
                                          </p:val>
                                        </p:tav>
                                      </p:tavLst>
                                    </p:anim>
                                    <p:set>
                                      <p:cBhvr>
                                        <p:cTn id="9" dur="80"/>
                                        <p:tgtEl>
                                          <p:spTgt spid="205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strips(downLeft)">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p:cNvPicPr preferRelativeResize="0">
            <a:picLocks noChangeArrowheads="1"/>
          </p:cNvPicPr>
          <p:nvPr/>
        </p:nvPicPr>
        <p:blipFill>
          <a:blip r:embed="rId2" cstate="print"/>
          <a:srcRect/>
          <a:stretch>
            <a:fillRect/>
          </a:stretch>
        </p:blipFill>
        <p:spPr bwMode="auto">
          <a:xfrm>
            <a:off x="881063" y="282575"/>
            <a:ext cx="5832475" cy="293688"/>
          </a:xfrm>
          <a:prstGeom prst="rect">
            <a:avLst/>
          </a:prstGeom>
          <a:solidFill>
            <a:srgbClr val="FFFFFF"/>
          </a:solidFill>
          <a:ln w="9525">
            <a:solidFill>
              <a:srgbClr val="000000"/>
            </a:solidFill>
            <a:round/>
            <a:headEnd/>
            <a:tailEnd/>
          </a:ln>
        </p:spPr>
      </p:pic>
      <p:pic>
        <p:nvPicPr>
          <p:cNvPr id="4099" name="Picture 3" descr="picture"/>
          <p:cNvPicPr preferRelativeResize="0">
            <a:picLocks noChangeArrowheads="1"/>
          </p:cNvPicPr>
          <p:nvPr/>
        </p:nvPicPr>
        <p:blipFill>
          <a:blip r:embed="rId3" cstate="print"/>
          <a:srcRect/>
          <a:stretch>
            <a:fillRect/>
          </a:stretch>
        </p:blipFill>
        <p:spPr bwMode="auto">
          <a:xfrm>
            <a:off x="447675" y="785813"/>
            <a:ext cx="6697663" cy="3817937"/>
          </a:xfrm>
          <a:prstGeom prst="rect">
            <a:avLst/>
          </a:prstGeom>
          <a:solidFill>
            <a:srgbClr val="FFFFFF"/>
          </a:solidFill>
          <a:ln w="9525">
            <a:solidFill>
              <a:srgbClr val="000000"/>
            </a:solidFill>
            <a:round/>
            <a:headEnd/>
            <a:tailEnd/>
          </a:ln>
        </p:spPr>
      </p:pic>
      <p:pic>
        <p:nvPicPr>
          <p:cNvPr id="4100" name="Picture 4" descr="picture"/>
          <p:cNvPicPr preferRelativeResize="0">
            <a:picLocks noChangeArrowheads="1"/>
          </p:cNvPicPr>
          <p:nvPr/>
        </p:nvPicPr>
        <p:blipFill>
          <a:blip r:embed="rId4" cstate="print"/>
          <a:srcRect/>
          <a:stretch>
            <a:fillRect/>
          </a:stretch>
        </p:blipFill>
        <p:spPr bwMode="auto">
          <a:xfrm>
            <a:off x="881063" y="4819650"/>
            <a:ext cx="5976937" cy="357188"/>
          </a:xfrm>
          <a:prstGeom prst="rect">
            <a:avLst/>
          </a:prstGeom>
          <a:solidFill>
            <a:srgbClr val="FFFFFF"/>
          </a:solidFill>
          <a:ln w="9525">
            <a:solidFill>
              <a:srgbClr val="000000"/>
            </a:solidFill>
            <a:round/>
            <a:headEnd/>
            <a:tailEnd/>
          </a:ln>
        </p:spPr>
      </p:pic>
      <p:pic>
        <p:nvPicPr>
          <p:cNvPr id="4101" name="Picture 5" descr="picture"/>
          <p:cNvPicPr preferRelativeResize="0">
            <a:picLocks noChangeArrowheads="1"/>
          </p:cNvPicPr>
          <p:nvPr/>
        </p:nvPicPr>
        <p:blipFill>
          <a:blip r:embed="rId5" cstate="print"/>
          <a:srcRect/>
          <a:stretch>
            <a:fillRect/>
          </a:stretch>
        </p:blipFill>
        <p:spPr bwMode="auto">
          <a:xfrm>
            <a:off x="520700" y="5467350"/>
            <a:ext cx="6696075" cy="4321175"/>
          </a:xfrm>
          <a:prstGeom prst="rect">
            <a:avLst/>
          </a:prstGeom>
          <a:solidFill>
            <a:srgbClr val="FFFFFF"/>
          </a:solidFill>
          <a:ln w="9525">
            <a:solidFill>
              <a:srgbClr val="000000"/>
            </a:solid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20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8420" name="Picture 4" descr="S6000411"/>
          <p:cNvPicPr>
            <a:picLocks noChangeAspect="1" noChangeArrowheads="1"/>
          </p:cNvPicPr>
          <p:nvPr/>
        </p:nvPicPr>
        <p:blipFill>
          <a:blip r:embed="rId2" cstate="print">
            <a:lum bright="24000"/>
          </a:blip>
          <a:srcRect/>
          <a:stretch>
            <a:fillRect/>
          </a:stretch>
        </p:blipFill>
        <p:spPr bwMode="auto">
          <a:xfrm>
            <a:off x="-1208088" y="0"/>
            <a:ext cx="12385676" cy="10652125"/>
          </a:xfrm>
          <a:prstGeom prst="rect">
            <a:avLst/>
          </a:prstGeom>
          <a:noFill/>
        </p:spPr>
      </p:pic>
      <p:sp>
        <p:nvSpPr>
          <p:cNvPr id="188426" name="Rectangle 10"/>
          <p:cNvSpPr>
            <a:spLocks noGrp="1" noChangeArrowheads="1"/>
          </p:cNvSpPr>
          <p:nvPr>
            <p:ph/>
          </p:nvPr>
        </p:nvSpPr>
        <p:spPr/>
        <p:txBody>
          <a:bodyPr/>
          <a:lstStyle/>
          <a:p>
            <a:pPr>
              <a:buFont typeface="Wingdings" pitchFamily="2" charset="2"/>
              <a:buNone/>
            </a:pPr>
            <a:endParaRPr lang="ru-RU"/>
          </a:p>
          <a:p>
            <a:pPr>
              <a:buFont typeface="Wingdings" pitchFamily="2" charset="2"/>
              <a:buNone/>
            </a:pPr>
            <a:endParaRPr lang="ru-RU"/>
          </a:p>
          <a:p>
            <a:pPr>
              <a:buFont typeface="Wingdings" pitchFamily="2" charset="2"/>
              <a:buNone/>
            </a:pPr>
            <a:endParaRPr lang="ru-RU"/>
          </a:p>
          <a:p>
            <a:pPr algn="ctr">
              <a:buFont typeface="Wingdings" pitchFamily="2" charset="2"/>
              <a:buNone/>
            </a:pPr>
            <a:r>
              <a:rPr lang="ru-RU" sz="4400" b="1"/>
              <a:t>Благодарю </a:t>
            </a:r>
          </a:p>
          <a:p>
            <a:pPr algn="ctr">
              <a:buFont typeface="Wingdings" pitchFamily="2" charset="2"/>
              <a:buNone/>
            </a:pPr>
            <a:r>
              <a:rPr lang="ru-RU" sz="4400" b="1"/>
              <a:t>за внимание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8420"/>
                                        </p:tgtEl>
                                        <p:attrNameLst>
                                          <p:attrName>style.visibility</p:attrName>
                                        </p:attrNameLst>
                                      </p:cBhvr>
                                      <p:to>
                                        <p:strVal val="visible"/>
                                      </p:to>
                                    </p:set>
                                    <p:animEffect transition="in" filter="circle(in)">
                                      <p:cBhvr>
                                        <p:cTn id="7" dur="20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ru-RU" b="0">
                <a:solidFill>
                  <a:srgbClr val="800000"/>
                </a:solidFill>
              </a:rPr>
              <a:t>Но…</a:t>
            </a:r>
          </a:p>
        </p:txBody>
      </p:sp>
      <p:sp>
        <p:nvSpPr>
          <p:cNvPr id="158723" name="Rectangle 3"/>
          <p:cNvSpPr>
            <a:spLocks noGrp="1" noChangeArrowheads="1"/>
          </p:cNvSpPr>
          <p:nvPr>
            <p:ph type="body" idx="1"/>
          </p:nvPr>
        </p:nvSpPr>
        <p:spPr>
          <a:xfrm>
            <a:off x="736600" y="2992438"/>
            <a:ext cx="6784975" cy="6216650"/>
          </a:xfrm>
        </p:spPr>
        <p:txBody>
          <a:bodyPr/>
          <a:lstStyle/>
          <a:p>
            <a:pPr>
              <a:buFont typeface="Wingdings" pitchFamily="2" charset="2"/>
              <a:buNone/>
            </a:pPr>
            <a:r>
              <a:rPr lang="ru-RU" sz="4800"/>
              <a:t> « Лучшая  методика  та,</a:t>
            </a:r>
          </a:p>
          <a:p>
            <a:pPr>
              <a:buFont typeface="Wingdings" pitchFamily="2" charset="2"/>
              <a:buNone/>
            </a:pPr>
            <a:r>
              <a:rPr lang="ru-RU" sz="4800"/>
              <a:t>которой  вы  владеете»</a:t>
            </a:r>
          </a:p>
          <a:p>
            <a:pPr>
              <a:buFont typeface="Wingdings" pitchFamily="2" charset="2"/>
              <a:buNone/>
            </a:pPr>
            <a:endParaRPr lang="ru-RU" sz="4800"/>
          </a:p>
          <a:p>
            <a:pPr algn="r">
              <a:buFont typeface="Wingdings" pitchFamily="2" charset="2"/>
              <a:buNone/>
            </a:pPr>
            <a:r>
              <a:rPr lang="ru-RU" sz="4800"/>
              <a:t>Л.Н.Толстой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8722"/>
                                        </p:tgtEl>
                                        <p:attrNameLst>
                                          <p:attrName>style.visibility</p:attrName>
                                        </p:attrNameLst>
                                      </p:cBhvr>
                                      <p:to>
                                        <p:strVal val="visible"/>
                                      </p:to>
                                    </p:set>
                                    <p:anim calcmode="discrete" valueType="clr">
                                      <p:cBhvr override="childStyle">
                                        <p:cTn id="7" dur="80"/>
                                        <p:tgtEl>
                                          <p:spTgt spid="1587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8722"/>
                                        </p:tgtEl>
                                        <p:attrNameLst>
                                          <p:attrName>fillcolor</p:attrName>
                                        </p:attrNameLst>
                                      </p:cBhvr>
                                      <p:tavLst>
                                        <p:tav tm="0">
                                          <p:val>
                                            <p:clrVal>
                                              <a:schemeClr val="accent2"/>
                                            </p:clrVal>
                                          </p:val>
                                        </p:tav>
                                        <p:tav tm="50000">
                                          <p:val>
                                            <p:clrVal>
                                              <a:schemeClr val="hlink"/>
                                            </p:clrVal>
                                          </p:val>
                                        </p:tav>
                                      </p:tavLst>
                                    </p:anim>
                                    <p:set>
                                      <p:cBhvr>
                                        <p:cTn id="9" dur="80"/>
                                        <p:tgtEl>
                                          <p:spTgt spid="1587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58723">
                                            <p:txEl>
                                              <p:pRg st="0" end="0"/>
                                            </p:txEl>
                                          </p:spTgt>
                                        </p:tgtEl>
                                        <p:attrNameLst>
                                          <p:attrName>style.visibility</p:attrName>
                                        </p:attrNameLst>
                                      </p:cBhvr>
                                      <p:to>
                                        <p:strVal val="visible"/>
                                      </p:to>
                                    </p:set>
                                    <p:animEffect transition="in" filter="fade">
                                      <p:cBhvr>
                                        <p:cTn id="14" dur="1000"/>
                                        <p:tgtEl>
                                          <p:spTgt spid="158723">
                                            <p:txEl>
                                              <p:pRg st="0" end="0"/>
                                            </p:txEl>
                                          </p:spTgt>
                                        </p:tgtEl>
                                      </p:cBhvr>
                                    </p:animEffect>
                                    <p:anim calcmode="lin" valueType="num">
                                      <p:cBhvr>
                                        <p:cTn id="15" dur="1000" fill="hold"/>
                                        <p:tgtEl>
                                          <p:spTgt spid="15872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58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58723">
                                            <p:txEl>
                                              <p:pRg st="1" end="1"/>
                                            </p:txEl>
                                          </p:spTgt>
                                        </p:tgtEl>
                                        <p:attrNameLst>
                                          <p:attrName>style.visibility</p:attrName>
                                        </p:attrNameLst>
                                      </p:cBhvr>
                                      <p:to>
                                        <p:strVal val="visible"/>
                                      </p:to>
                                    </p:set>
                                    <p:animEffect transition="in" filter="fade">
                                      <p:cBhvr>
                                        <p:cTn id="21" dur="1000"/>
                                        <p:tgtEl>
                                          <p:spTgt spid="158723">
                                            <p:txEl>
                                              <p:pRg st="1" end="1"/>
                                            </p:txEl>
                                          </p:spTgt>
                                        </p:tgtEl>
                                      </p:cBhvr>
                                    </p:animEffect>
                                    <p:anim calcmode="lin" valueType="num">
                                      <p:cBhvr>
                                        <p:cTn id="22" dur="1000" fill="hold"/>
                                        <p:tgtEl>
                                          <p:spTgt spid="158723">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158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58723">
                                            <p:txEl>
                                              <p:pRg st="3" end="3"/>
                                            </p:txEl>
                                          </p:spTgt>
                                        </p:tgtEl>
                                        <p:attrNameLst>
                                          <p:attrName>style.visibility</p:attrName>
                                        </p:attrNameLst>
                                      </p:cBhvr>
                                      <p:to>
                                        <p:strVal val="visible"/>
                                      </p:to>
                                    </p:set>
                                    <p:animEffect transition="in" filter="fade">
                                      <p:cBhvr>
                                        <p:cTn id="28" dur="1000"/>
                                        <p:tgtEl>
                                          <p:spTgt spid="158723">
                                            <p:txEl>
                                              <p:pRg st="3" end="3"/>
                                            </p:txEl>
                                          </p:spTgt>
                                        </p:tgtEl>
                                      </p:cBhvr>
                                    </p:animEffect>
                                    <p:anim calcmode="lin" valueType="num">
                                      <p:cBhvr>
                                        <p:cTn id="29" dur="1000" fill="hold"/>
                                        <p:tgtEl>
                                          <p:spTgt spid="158723">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587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6370" name="Picture 2" descr="picture"/>
          <p:cNvPicPr preferRelativeResize="0">
            <a:picLocks noChangeArrowheads="1"/>
          </p:cNvPicPr>
          <p:nvPr/>
        </p:nvPicPr>
        <p:blipFill>
          <a:blip r:embed="rId2" cstate="print"/>
          <a:srcRect/>
          <a:stretch>
            <a:fillRect/>
          </a:stretch>
        </p:blipFill>
        <p:spPr bwMode="auto">
          <a:xfrm>
            <a:off x="93663" y="0"/>
            <a:ext cx="7427912" cy="10360025"/>
          </a:xfrm>
          <a:prstGeom prst="rect">
            <a:avLst/>
          </a:prstGeom>
          <a:solidFill>
            <a:srgbClr val="FFFFFF"/>
          </a:solidFill>
          <a:ln w="9525">
            <a:solidFill>
              <a:srgbClr val="000000"/>
            </a:solidFill>
            <a:round/>
            <a:headEnd/>
            <a:tailEnd/>
          </a:ln>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52500" y="355600"/>
            <a:ext cx="6130925" cy="5040313"/>
          </a:xfrm>
        </p:spPr>
        <p:txBody>
          <a:bodyPr/>
          <a:lstStyle/>
          <a:p>
            <a:r>
              <a:rPr lang="ru-RU" sz="2400"/>
              <a:t>Известный  библиофил  и  психолог  </a:t>
            </a:r>
            <a:r>
              <a:rPr lang="ru-RU" sz="2400">
                <a:solidFill>
                  <a:srgbClr val="800000"/>
                </a:solidFill>
              </a:rPr>
              <a:t>Н.И.Рубакин</a:t>
            </a:r>
            <a:r>
              <a:rPr lang="ru-RU" sz="2400"/>
              <a:t>, автор  многих  работ  о  книге  говорил, что </a:t>
            </a:r>
            <a:r>
              <a:rPr lang="ru-RU" sz="2400">
                <a:solidFill>
                  <a:srgbClr val="800000"/>
                </a:solidFill>
              </a:rPr>
              <a:t>«чтение  есть  создание  собственных  мыслей  при  помощи  мыслей  других  людей»,</a:t>
            </a:r>
            <a:r>
              <a:rPr lang="ru-RU" sz="2400"/>
              <a:t> и  суть  дела  заключается  в  том, </a:t>
            </a:r>
            <a:r>
              <a:rPr lang="ru-RU" sz="2400">
                <a:solidFill>
                  <a:srgbClr val="800000"/>
                </a:solidFill>
              </a:rPr>
              <a:t>«</a:t>
            </a:r>
            <a:r>
              <a:rPr lang="ru-RU" sz="2400" u="sng">
                <a:solidFill>
                  <a:srgbClr val="800000"/>
                </a:solidFill>
              </a:rPr>
              <a:t>что</a:t>
            </a:r>
            <a:r>
              <a:rPr lang="ru-RU" sz="2400">
                <a:solidFill>
                  <a:srgbClr val="800000"/>
                </a:solidFill>
              </a:rPr>
              <a:t>  вы  придумаете, читая  её».</a:t>
            </a:r>
            <a:br>
              <a:rPr lang="ru-RU" sz="2400">
                <a:solidFill>
                  <a:srgbClr val="800000"/>
                </a:solidFill>
              </a:rPr>
            </a:br>
            <a:r>
              <a:rPr lang="ru-RU" sz="2400"/>
              <a:t> Поэтому  так  важно  с  детских  лет  прививать ребёнку  любовь  к  чтению, интерес  к  книге  и  показать  не  только  её  роль  в  жизни, но  и  вооружить  ребёнка  умением  читать.</a:t>
            </a:r>
          </a:p>
        </p:txBody>
      </p:sp>
      <p:sp>
        <p:nvSpPr>
          <p:cNvPr id="159747" name="Rectangle 3"/>
          <p:cNvSpPr>
            <a:spLocks noGrp="1" noChangeArrowheads="1"/>
          </p:cNvSpPr>
          <p:nvPr>
            <p:ph type="body" idx="1"/>
          </p:nvPr>
        </p:nvSpPr>
        <p:spPr>
          <a:xfrm>
            <a:off x="736600" y="5395913"/>
            <a:ext cx="6784975" cy="4964112"/>
          </a:xfrm>
        </p:spPr>
        <p:txBody>
          <a:bodyPr/>
          <a:lstStyle/>
          <a:p>
            <a:pPr>
              <a:lnSpc>
                <a:spcPct val="90000"/>
              </a:lnSpc>
            </a:pPr>
            <a:r>
              <a:rPr lang="ru-RU" sz="2400" b="1">
                <a:solidFill>
                  <a:schemeClr val="accent1"/>
                </a:solidFill>
              </a:rPr>
              <a:t>Жизнь  показывает, что  ребёнок, который  не  умеет  читать(или  имеет  низкий  темп  чтения),испытывает  большие  затруднения  при  выполнении  домашних  заданий. Ему  неинтересно  на  уроках, он  не  усидчив, чтение  книг  при  низкой  технике  чтения – это для  ребёнка  не  столько  удовольствие, сколько  мука.</a:t>
            </a:r>
          </a:p>
          <a:p>
            <a:pPr>
              <a:lnSpc>
                <a:spcPct val="90000"/>
              </a:lnSpc>
            </a:pPr>
            <a:r>
              <a:rPr lang="ru-RU" sz="2400" b="1">
                <a:solidFill>
                  <a:schemeClr val="accent1"/>
                </a:solidFill>
              </a:rPr>
              <a:t>Как  же  помочь  ученику  добиться  оптимальной  скорости  чтения? Какие  резервы  обучения  можно  здесь  использовать?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59746"/>
                                        </p:tgtEl>
                                        <p:attrNameLst>
                                          <p:attrName>style.visibility</p:attrName>
                                        </p:attrNameLst>
                                      </p:cBhvr>
                                      <p:to>
                                        <p:strVal val="visible"/>
                                      </p:to>
                                    </p:set>
                                    <p:animEffect transition="in" filter="fade">
                                      <p:cBhvr>
                                        <p:cTn id="7" dur="1000"/>
                                        <p:tgtEl>
                                          <p:spTgt spid="159746"/>
                                        </p:tgtEl>
                                      </p:cBhvr>
                                    </p:animEffect>
                                    <p:anim calcmode="lin" valueType="num">
                                      <p:cBhvr>
                                        <p:cTn id="8" dur="1000" fill="hold"/>
                                        <p:tgtEl>
                                          <p:spTgt spid="159746"/>
                                        </p:tgtEl>
                                        <p:attrNameLst>
                                          <p:attrName>ppt_x</p:attrName>
                                        </p:attrNameLst>
                                      </p:cBhvr>
                                      <p:tavLst>
                                        <p:tav tm="0">
                                          <p:val>
                                            <p:strVal val="#ppt_x-.1"/>
                                          </p:val>
                                        </p:tav>
                                        <p:tav tm="100000">
                                          <p:val>
                                            <p:strVal val="#ppt_x"/>
                                          </p:val>
                                        </p:tav>
                                      </p:tavLst>
                                    </p:anim>
                                    <p:anim calcmode="lin" valueType="num">
                                      <p:cBhvr>
                                        <p:cTn id="9" dur="1000" fill="hold"/>
                                        <p:tgtEl>
                                          <p:spTgt spid="15974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59747">
                                            <p:txEl>
                                              <p:pRg st="0" end="0"/>
                                            </p:txEl>
                                          </p:spTgt>
                                        </p:tgtEl>
                                        <p:attrNameLst>
                                          <p:attrName>style.visibility</p:attrName>
                                        </p:attrNameLst>
                                      </p:cBhvr>
                                      <p:to>
                                        <p:strVal val="visible"/>
                                      </p:to>
                                    </p:set>
                                    <p:animEffect transition="in" filter="fade">
                                      <p:cBhvr>
                                        <p:cTn id="14" dur="1000"/>
                                        <p:tgtEl>
                                          <p:spTgt spid="159747">
                                            <p:txEl>
                                              <p:pRg st="0" end="0"/>
                                            </p:txEl>
                                          </p:spTgt>
                                        </p:tgtEl>
                                      </p:cBhvr>
                                    </p:animEffect>
                                    <p:anim calcmode="lin" valueType="num">
                                      <p:cBhvr>
                                        <p:cTn id="15" dur="1000" fill="hold"/>
                                        <p:tgtEl>
                                          <p:spTgt spid="159747">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59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59747">
                                            <p:txEl>
                                              <p:pRg st="1" end="1"/>
                                            </p:txEl>
                                          </p:spTgt>
                                        </p:tgtEl>
                                        <p:attrNameLst>
                                          <p:attrName>style.visibility</p:attrName>
                                        </p:attrNameLst>
                                      </p:cBhvr>
                                      <p:to>
                                        <p:strVal val="visible"/>
                                      </p:to>
                                    </p:set>
                                    <p:animEffect transition="in" filter="fade">
                                      <p:cBhvr>
                                        <p:cTn id="21" dur="1000"/>
                                        <p:tgtEl>
                                          <p:spTgt spid="159747">
                                            <p:txEl>
                                              <p:pRg st="1" end="1"/>
                                            </p:txEl>
                                          </p:spTgt>
                                        </p:tgtEl>
                                      </p:cBhvr>
                                    </p:animEffect>
                                    <p:anim calcmode="lin" valueType="num">
                                      <p:cBhvr>
                                        <p:cTn id="22" dur="1000" fill="hold"/>
                                        <p:tgtEl>
                                          <p:spTgt spid="159747">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1597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0" y="785813"/>
            <a:ext cx="2447925" cy="1312862"/>
          </a:xfrm>
          <a:prstGeom prst="rect">
            <a:avLst/>
          </a:prstGeom>
          <a:noFill/>
          <a:ln w="9525" algn="ctr">
            <a:noFill/>
            <a:miter lim="800000"/>
            <a:headEnd/>
            <a:tailEnd/>
          </a:ln>
        </p:spPr>
        <p:txBody>
          <a:bodyPr>
            <a:spAutoFit/>
          </a:bodyPr>
          <a:lstStyle/>
          <a:p>
            <a:pPr algn="ctr"/>
            <a:r>
              <a:rPr lang="ru-RU" sz="2000" b="1" i="1">
                <a:solidFill>
                  <a:srgbClr val="FF99FF"/>
                </a:solidFill>
                <a:latin typeface="Courier New" pitchFamily="49" charset="0"/>
              </a:rPr>
              <a:t>Развитие</a:t>
            </a:r>
          </a:p>
          <a:p>
            <a:pPr algn="ctr"/>
            <a:r>
              <a:rPr lang="ru-RU" sz="2000" b="1" i="1">
                <a:solidFill>
                  <a:srgbClr val="FF99FF"/>
                </a:solidFill>
                <a:latin typeface="Courier New" pitchFamily="49" charset="0"/>
              </a:rPr>
              <a:t>подвижности речевого аппарата</a:t>
            </a:r>
          </a:p>
        </p:txBody>
      </p:sp>
      <p:sp>
        <p:nvSpPr>
          <p:cNvPr id="123909" name="Text Box 5"/>
          <p:cNvSpPr txBox="1">
            <a:spLocks noChangeArrowheads="1"/>
          </p:cNvSpPr>
          <p:nvPr/>
        </p:nvSpPr>
        <p:spPr bwMode="auto">
          <a:xfrm>
            <a:off x="808038" y="3235325"/>
            <a:ext cx="5832475" cy="1066800"/>
          </a:xfrm>
          <a:prstGeom prst="rect">
            <a:avLst/>
          </a:prstGeom>
          <a:noFill/>
          <a:ln w="9525" algn="ctr">
            <a:noFill/>
            <a:miter lim="800000"/>
            <a:headEnd/>
            <a:tailEnd/>
          </a:ln>
        </p:spPr>
        <p:txBody>
          <a:bodyPr>
            <a:spAutoFit/>
          </a:bodyPr>
          <a:lstStyle/>
          <a:p>
            <a:pPr algn="ctr"/>
            <a:r>
              <a:rPr lang="ru-RU" sz="3200" b="1" i="1">
                <a:solidFill>
                  <a:srgbClr val="CC0099"/>
                </a:solidFill>
                <a:latin typeface="Courier New" pitchFamily="49" charset="0"/>
              </a:rPr>
              <a:t>Пути  совершенствования техники чтения</a:t>
            </a:r>
          </a:p>
        </p:txBody>
      </p:sp>
      <p:sp>
        <p:nvSpPr>
          <p:cNvPr id="123912" name="Text Box 8"/>
          <p:cNvSpPr txBox="1">
            <a:spLocks noChangeArrowheads="1"/>
          </p:cNvSpPr>
          <p:nvPr/>
        </p:nvSpPr>
        <p:spPr bwMode="auto">
          <a:xfrm>
            <a:off x="231775" y="6259513"/>
            <a:ext cx="2233613" cy="1917700"/>
          </a:xfrm>
          <a:prstGeom prst="rect">
            <a:avLst/>
          </a:prstGeom>
          <a:noFill/>
          <a:ln w="9525" algn="ctr">
            <a:noFill/>
            <a:miter lim="800000"/>
            <a:headEnd/>
            <a:tailEnd/>
          </a:ln>
        </p:spPr>
        <p:txBody>
          <a:bodyPr>
            <a:spAutoFit/>
          </a:bodyPr>
          <a:lstStyle/>
          <a:p>
            <a:pPr algn="ctr"/>
            <a:r>
              <a:rPr lang="ru-RU" sz="2400" b="1" i="1">
                <a:solidFill>
                  <a:srgbClr val="FF9966"/>
                </a:solidFill>
                <a:latin typeface="Courier New" pitchFamily="49" charset="0"/>
              </a:rPr>
              <a:t>Развитие поля  чтения  зрительного  восприятия</a:t>
            </a:r>
          </a:p>
        </p:txBody>
      </p:sp>
      <p:cxnSp>
        <p:nvCxnSpPr>
          <p:cNvPr id="123917" name="AutoShape 13"/>
          <p:cNvCxnSpPr>
            <a:cxnSpLocks noChangeShapeType="1"/>
          </p:cNvCxnSpPr>
          <p:nvPr/>
        </p:nvCxnSpPr>
        <p:spPr bwMode="auto">
          <a:xfrm flipH="1" flipV="1">
            <a:off x="3255963" y="1939925"/>
            <a:ext cx="123825" cy="736600"/>
          </a:xfrm>
          <a:prstGeom prst="straightConnector1">
            <a:avLst/>
          </a:prstGeom>
          <a:noFill/>
          <a:ln w="9525">
            <a:solidFill>
              <a:srgbClr val="00FFFF"/>
            </a:solidFill>
            <a:round/>
            <a:headEnd/>
            <a:tailEnd type="triangle" w="med" len="med"/>
          </a:ln>
        </p:spPr>
      </p:cxnSp>
      <p:cxnSp>
        <p:nvCxnSpPr>
          <p:cNvPr id="123918" name="AutoShape 14"/>
          <p:cNvCxnSpPr>
            <a:cxnSpLocks noChangeShapeType="1"/>
          </p:cNvCxnSpPr>
          <p:nvPr/>
        </p:nvCxnSpPr>
        <p:spPr bwMode="auto">
          <a:xfrm flipH="1" flipV="1">
            <a:off x="1312863" y="2084388"/>
            <a:ext cx="804862" cy="850900"/>
          </a:xfrm>
          <a:prstGeom prst="straightConnector1">
            <a:avLst/>
          </a:prstGeom>
          <a:noFill/>
          <a:ln w="9525">
            <a:solidFill>
              <a:srgbClr val="00FFFF"/>
            </a:solidFill>
            <a:round/>
            <a:headEnd/>
            <a:tailEnd type="triangle" w="med" len="med"/>
          </a:ln>
        </p:spPr>
      </p:cxnSp>
      <p:cxnSp>
        <p:nvCxnSpPr>
          <p:cNvPr id="123919" name="AutoShape 15"/>
          <p:cNvCxnSpPr>
            <a:cxnSpLocks noChangeShapeType="1"/>
          </p:cNvCxnSpPr>
          <p:nvPr/>
        </p:nvCxnSpPr>
        <p:spPr bwMode="auto">
          <a:xfrm flipV="1">
            <a:off x="5345113" y="1939925"/>
            <a:ext cx="217487" cy="865188"/>
          </a:xfrm>
          <a:prstGeom prst="straightConnector1">
            <a:avLst/>
          </a:prstGeom>
          <a:noFill/>
          <a:ln w="9525">
            <a:solidFill>
              <a:srgbClr val="00FFFF"/>
            </a:solidFill>
            <a:round/>
            <a:headEnd/>
            <a:tailEnd type="triangle" w="med" len="med"/>
          </a:ln>
        </p:spPr>
      </p:cxnSp>
      <p:sp>
        <p:nvSpPr>
          <p:cNvPr id="123920" name="Text Box 16"/>
          <p:cNvSpPr txBox="1">
            <a:spLocks noChangeArrowheads="1"/>
          </p:cNvSpPr>
          <p:nvPr/>
        </p:nvSpPr>
        <p:spPr bwMode="auto">
          <a:xfrm>
            <a:off x="2536825" y="5324475"/>
            <a:ext cx="2592388" cy="1554163"/>
          </a:xfrm>
          <a:prstGeom prst="rect">
            <a:avLst/>
          </a:prstGeom>
          <a:noFill/>
          <a:ln w="9525" algn="ctr">
            <a:noFill/>
            <a:miter lim="800000"/>
            <a:headEnd/>
            <a:tailEnd/>
          </a:ln>
        </p:spPr>
        <p:txBody>
          <a:bodyPr>
            <a:spAutoFit/>
          </a:bodyPr>
          <a:lstStyle/>
          <a:p>
            <a:pPr algn="ctr"/>
            <a:r>
              <a:rPr lang="ru-RU" sz="2400" b="1" i="1">
                <a:solidFill>
                  <a:srgbClr val="FF99FF"/>
                </a:solidFill>
                <a:latin typeface="Courier New" pitchFamily="49" charset="0"/>
              </a:rPr>
              <a:t>Развитие  смысловой  догадки(анти-</a:t>
            </a:r>
          </a:p>
          <a:p>
            <a:pPr algn="ctr"/>
            <a:r>
              <a:rPr lang="ru-RU" sz="2400" b="1" i="1">
                <a:solidFill>
                  <a:srgbClr val="FF99FF"/>
                </a:solidFill>
                <a:latin typeface="Courier New" pitchFamily="49" charset="0"/>
              </a:rPr>
              <a:t>ципации)</a:t>
            </a:r>
          </a:p>
        </p:txBody>
      </p:sp>
      <p:sp>
        <p:nvSpPr>
          <p:cNvPr id="123922" name="Text Box 18"/>
          <p:cNvSpPr txBox="1">
            <a:spLocks noChangeArrowheads="1"/>
          </p:cNvSpPr>
          <p:nvPr/>
        </p:nvSpPr>
        <p:spPr bwMode="auto">
          <a:xfrm>
            <a:off x="2176463" y="858838"/>
            <a:ext cx="2592387" cy="1006475"/>
          </a:xfrm>
          <a:prstGeom prst="rect">
            <a:avLst/>
          </a:prstGeom>
          <a:noFill/>
          <a:ln w="9525" algn="ctr">
            <a:noFill/>
            <a:miter lim="800000"/>
            <a:headEnd/>
            <a:tailEnd/>
          </a:ln>
        </p:spPr>
        <p:txBody>
          <a:bodyPr>
            <a:spAutoFit/>
          </a:bodyPr>
          <a:lstStyle/>
          <a:p>
            <a:pPr algn="ctr"/>
            <a:r>
              <a:rPr lang="ru-RU" sz="2000" b="1" i="1">
                <a:solidFill>
                  <a:srgbClr val="FF9933"/>
                </a:solidFill>
                <a:latin typeface="Courier New" pitchFamily="49" charset="0"/>
              </a:rPr>
              <a:t>Ежеурочные  пятиминутки чтения</a:t>
            </a:r>
          </a:p>
        </p:txBody>
      </p:sp>
      <p:sp>
        <p:nvSpPr>
          <p:cNvPr id="123924" name="Line 20"/>
          <p:cNvSpPr>
            <a:spLocks noChangeShapeType="1"/>
          </p:cNvSpPr>
          <p:nvPr/>
        </p:nvSpPr>
        <p:spPr bwMode="auto">
          <a:xfrm>
            <a:off x="5921375" y="3884613"/>
            <a:ext cx="431800" cy="1727200"/>
          </a:xfrm>
          <a:prstGeom prst="line">
            <a:avLst/>
          </a:prstGeom>
          <a:noFill/>
          <a:ln w="9525">
            <a:solidFill>
              <a:srgbClr val="00FFFF"/>
            </a:solidFill>
            <a:round/>
            <a:headEnd/>
            <a:tailEnd type="triangle" w="med" len="med"/>
          </a:ln>
        </p:spPr>
        <p:txBody>
          <a:bodyPr anchor="ctr">
            <a:spAutoFit/>
          </a:bodyPr>
          <a:lstStyle/>
          <a:p>
            <a:endParaRPr lang="ru-RU"/>
          </a:p>
        </p:txBody>
      </p:sp>
      <p:sp>
        <p:nvSpPr>
          <p:cNvPr id="123925" name="Line 21"/>
          <p:cNvSpPr>
            <a:spLocks noChangeShapeType="1"/>
          </p:cNvSpPr>
          <p:nvPr/>
        </p:nvSpPr>
        <p:spPr bwMode="auto">
          <a:xfrm flipH="1">
            <a:off x="4984750" y="4316413"/>
            <a:ext cx="144463" cy="3671887"/>
          </a:xfrm>
          <a:prstGeom prst="line">
            <a:avLst/>
          </a:prstGeom>
          <a:noFill/>
          <a:ln w="9525">
            <a:solidFill>
              <a:srgbClr val="00FFFF"/>
            </a:solidFill>
            <a:round/>
            <a:headEnd/>
            <a:tailEnd type="triangle" w="med" len="med"/>
          </a:ln>
        </p:spPr>
        <p:txBody>
          <a:bodyPr anchor="ctr">
            <a:spAutoFit/>
          </a:bodyPr>
          <a:lstStyle/>
          <a:p>
            <a:endParaRPr lang="ru-RU"/>
          </a:p>
        </p:txBody>
      </p:sp>
      <p:sp>
        <p:nvSpPr>
          <p:cNvPr id="123926" name="Line 22"/>
          <p:cNvSpPr>
            <a:spLocks noChangeShapeType="1"/>
          </p:cNvSpPr>
          <p:nvPr/>
        </p:nvSpPr>
        <p:spPr bwMode="auto">
          <a:xfrm flipH="1">
            <a:off x="3473450" y="4173538"/>
            <a:ext cx="71438" cy="1150937"/>
          </a:xfrm>
          <a:prstGeom prst="line">
            <a:avLst/>
          </a:prstGeom>
          <a:noFill/>
          <a:ln w="9525">
            <a:solidFill>
              <a:srgbClr val="00FFFF"/>
            </a:solidFill>
            <a:round/>
            <a:headEnd/>
            <a:tailEnd type="triangle" w="med" len="med"/>
          </a:ln>
        </p:spPr>
        <p:txBody>
          <a:bodyPr anchor="ctr">
            <a:spAutoFit/>
          </a:bodyPr>
          <a:lstStyle/>
          <a:p>
            <a:endParaRPr lang="ru-RU"/>
          </a:p>
        </p:txBody>
      </p:sp>
      <p:sp>
        <p:nvSpPr>
          <p:cNvPr id="171037" name="Text Box 29"/>
          <p:cNvSpPr txBox="1">
            <a:spLocks noChangeArrowheads="1"/>
          </p:cNvSpPr>
          <p:nvPr/>
        </p:nvSpPr>
        <p:spPr bwMode="auto">
          <a:xfrm>
            <a:off x="5129213" y="858838"/>
            <a:ext cx="2016125" cy="1006475"/>
          </a:xfrm>
          <a:prstGeom prst="rect">
            <a:avLst/>
          </a:prstGeom>
          <a:noFill/>
          <a:ln w="9525">
            <a:noFill/>
            <a:miter lim="800000"/>
            <a:headEnd/>
            <a:tailEnd/>
          </a:ln>
          <a:effectLst/>
        </p:spPr>
        <p:txBody>
          <a:bodyPr>
            <a:spAutoFit/>
          </a:bodyPr>
          <a:lstStyle/>
          <a:p>
            <a:r>
              <a:rPr lang="ru-RU" sz="2000" b="1" i="1">
                <a:solidFill>
                  <a:srgbClr val="FF99FF"/>
                </a:solidFill>
              </a:rPr>
              <a:t>Развитие  оперативной  памяти</a:t>
            </a:r>
          </a:p>
        </p:txBody>
      </p:sp>
      <p:cxnSp>
        <p:nvCxnSpPr>
          <p:cNvPr id="2" name="AutoShape 15"/>
          <p:cNvCxnSpPr>
            <a:cxnSpLocks noChangeShapeType="1"/>
          </p:cNvCxnSpPr>
          <p:nvPr/>
        </p:nvCxnSpPr>
        <p:spPr bwMode="auto">
          <a:xfrm flipH="1">
            <a:off x="736600" y="4532313"/>
            <a:ext cx="1223963" cy="1655762"/>
          </a:xfrm>
          <a:prstGeom prst="straightConnector1">
            <a:avLst/>
          </a:prstGeom>
          <a:noFill/>
          <a:ln w="9525">
            <a:solidFill>
              <a:srgbClr val="00FFFF"/>
            </a:solidFill>
            <a:round/>
            <a:headEnd/>
            <a:tailEnd type="triangle" w="med" len="med"/>
          </a:ln>
        </p:spPr>
      </p:cxnSp>
      <p:sp>
        <p:nvSpPr>
          <p:cNvPr id="171041" name="Text Box 33"/>
          <p:cNvSpPr txBox="1">
            <a:spLocks noChangeArrowheads="1"/>
          </p:cNvSpPr>
          <p:nvPr/>
        </p:nvSpPr>
        <p:spPr bwMode="auto">
          <a:xfrm>
            <a:off x="4265613" y="7988300"/>
            <a:ext cx="1800225" cy="1006475"/>
          </a:xfrm>
          <a:prstGeom prst="rect">
            <a:avLst/>
          </a:prstGeom>
          <a:noFill/>
          <a:ln w="9525">
            <a:noFill/>
            <a:miter lim="800000"/>
            <a:headEnd/>
            <a:tailEnd/>
          </a:ln>
          <a:effectLst/>
        </p:spPr>
        <p:txBody>
          <a:bodyPr>
            <a:spAutoFit/>
          </a:bodyPr>
          <a:lstStyle/>
          <a:p>
            <a:r>
              <a:rPr lang="ru-RU" sz="2000" b="1" i="1">
                <a:solidFill>
                  <a:srgbClr val="FF9933"/>
                </a:solidFill>
              </a:rPr>
              <a:t>Развитие  скорости  чтения</a:t>
            </a:r>
          </a:p>
        </p:txBody>
      </p:sp>
      <p:sp>
        <p:nvSpPr>
          <p:cNvPr id="171042" name="Text Box 34"/>
          <p:cNvSpPr txBox="1">
            <a:spLocks noChangeArrowheads="1"/>
          </p:cNvSpPr>
          <p:nvPr/>
        </p:nvSpPr>
        <p:spPr bwMode="auto">
          <a:xfrm>
            <a:off x="5129213" y="5770563"/>
            <a:ext cx="2392362" cy="701675"/>
          </a:xfrm>
          <a:prstGeom prst="rect">
            <a:avLst/>
          </a:prstGeom>
          <a:noFill/>
          <a:ln w="9525">
            <a:noFill/>
            <a:miter lim="800000"/>
            <a:headEnd/>
            <a:tailEnd/>
          </a:ln>
          <a:effectLst/>
        </p:spPr>
        <p:txBody>
          <a:bodyPr>
            <a:spAutoFit/>
          </a:bodyPr>
          <a:lstStyle/>
          <a:p>
            <a:r>
              <a:rPr lang="ru-RU" sz="2000" b="1" i="1">
                <a:solidFill>
                  <a:srgbClr val="FF99FF"/>
                </a:solidFill>
              </a:rPr>
              <a:t>Стимулирова-</a:t>
            </a:r>
          </a:p>
          <a:p>
            <a:r>
              <a:rPr lang="ru-RU" sz="2000" b="1" i="1">
                <a:solidFill>
                  <a:srgbClr val="FF99FF"/>
                </a:solidFill>
              </a:rPr>
              <a:t>ние  учащихся</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909"/>
                                        </p:tgtEl>
                                        <p:attrNameLst>
                                          <p:attrName>style.visibility</p:attrName>
                                        </p:attrNameLst>
                                      </p:cBhvr>
                                      <p:to>
                                        <p:strVal val="visible"/>
                                      </p:to>
                                    </p:set>
                                    <p:anim calcmode="discrete" valueType="clr">
                                      <p:cBhvr override="childStyle">
                                        <p:cTn id="7" dur="80"/>
                                        <p:tgtEl>
                                          <p:spTgt spid="1239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909"/>
                                        </p:tgtEl>
                                        <p:attrNameLst>
                                          <p:attrName>fillcolor</p:attrName>
                                        </p:attrNameLst>
                                      </p:cBhvr>
                                      <p:tavLst>
                                        <p:tav tm="0">
                                          <p:val>
                                            <p:clrVal>
                                              <a:schemeClr val="accent2"/>
                                            </p:clrVal>
                                          </p:val>
                                        </p:tav>
                                        <p:tav tm="50000">
                                          <p:val>
                                            <p:clrVal>
                                              <a:schemeClr val="hlink"/>
                                            </p:clrVal>
                                          </p:val>
                                        </p:tav>
                                      </p:tavLst>
                                    </p:anim>
                                    <p:set>
                                      <p:cBhvr>
                                        <p:cTn id="9" dur="80"/>
                                        <p:tgtEl>
                                          <p:spTgt spid="12390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3918"/>
                                        </p:tgtEl>
                                        <p:attrNameLst>
                                          <p:attrName>style.visibility</p:attrName>
                                        </p:attrNameLst>
                                      </p:cBhvr>
                                      <p:to>
                                        <p:strVal val="visible"/>
                                      </p:to>
                                    </p:set>
                                    <p:anim calcmode="lin" valueType="num">
                                      <p:cBhvr additive="base">
                                        <p:cTn id="14" dur="500" fill="hold"/>
                                        <p:tgtEl>
                                          <p:spTgt spid="123918"/>
                                        </p:tgtEl>
                                        <p:attrNameLst>
                                          <p:attrName>ppt_x</p:attrName>
                                        </p:attrNameLst>
                                      </p:cBhvr>
                                      <p:tavLst>
                                        <p:tav tm="0">
                                          <p:val>
                                            <p:strVal val="#ppt_x"/>
                                          </p:val>
                                        </p:tav>
                                        <p:tav tm="100000">
                                          <p:val>
                                            <p:strVal val="#ppt_x"/>
                                          </p:val>
                                        </p:tav>
                                      </p:tavLst>
                                    </p:anim>
                                    <p:anim calcmode="lin" valueType="num">
                                      <p:cBhvr additive="base">
                                        <p:cTn id="15"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908"/>
                                        </p:tgtEl>
                                        <p:attrNameLst>
                                          <p:attrName>style.visibility</p:attrName>
                                        </p:attrNameLst>
                                      </p:cBhvr>
                                      <p:to>
                                        <p:strVal val="visible"/>
                                      </p:to>
                                    </p:set>
                                    <p:animEffect transition="in" filter="fade">
                                      <p:cBhvr>
                                        <p:cTn id="20" dur="2000"/>
                                        <p:tgtEl>
                                          <p:spTgt spid="12390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917"/>
                                        </p:tgtEl>
                                        <p:attrNameLst>
                                          <p:attrName>style.visibility</p:attrName>
                                        </p:attrNameLst>
                                      </p:cBhvr>
                                      <p:to>
                                        <p:strVal val="visible"/>
                                      </p:to>
                                    </p:set>
                                    <p:anim calcmode="lin" valueType="num">
                                      <p:cBhvr additive="base">
                                        <p:cTn id="25" dur="500" fill="hold"/>
                                        <p:tgtEl>
                                          <p:spTgt spid="123917"/>
                                        </p:tgtEl>
                                        <p:attrNameLst>
                                          <p:attrName>ppt_x</p:attrName>
                                        </p:attrNameLst>
                                      </p:cBhvr>
                                      <p:tavLst>
                                        <p:tav tm="0">
                                          <p:val>
                                            <p:strVal val="#ppt_x"/>
                                          </p:val>
                                        </p:tav>
                                        <p:tav tm="100000">
                                          <p:val>
                                            <p:strVal val="#ppt_x"/>
                                          </p:val>
                                        </p:tav>
                                      </p:tavLst>
                                    </p:anim>
                                    <p:anim calcmode="lin" valueType="num">
                                      <p:cBhvr additive="base">
                                        <p:cTn id="26"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3922"/>
                                        </p:tgtEl>
                                        <p:attrNameLst>
                                          <p:attrName>style.visibility</p:attrName>
                                        </p:attrNameLst>
                                      </p:cBhvr>
                                      <p:to>
                                        <p:strVal val="visible"/>
                                      </p:to>
                                    </p:set>
                                    <p:animEffect transition="in" filter="fade">
                                      <p:cBhvr>
                                        <p:cTn id="31" dur="2000"/>
                                        <p:tgtEl>
                                          <p:spTgt spid="12392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3919"/>
                                        </p:tgtEl>
                                        <p:attrNameLst>
                                          <p:attrName>style.visibility</p:attrName>
                                        </p:attrNameLst>
                                      </p:cBhvr>
                                      <p:to>
                                        <p:strVal val="visible"/>
                                      </p:to>
                                    </p:set>
                                    <p:anim calcmode="lin" valueType="num">
                                      <p:cBhvr additive="base">
                                        <p:cTn id="36" dur="500" fill="hold"/>
                                        <p:tgtEl>
                                          <p:spTgt spid="123919"/>
                                        </p:tgtEl>
                                        <p:attrNameLst>
                                          <p:attrName>ppt_x</p:attrName>
                                        </p:attrNameLst>
                                      </p:cBhvr>
                                      <p:tavLst>
                                        <p:tav tm="0">
                                          <p:val>
                                            <p:strVal val="#ppt_x"/>
                                          </p:val>
                                        </p:tav>
                                        <p:tav tm="100000">
                                          <p:val>
                                            <p:strVal val="#ppt_x"/>
                                          </p:val>
                                        </p:tav>
                                      </p:tavLst>
                                    </p:anim>
                                    <p:anim calcmode="lin" valueType="num">
                                      <p:cBhvr additive="base">
                                        <p:cTn id="37" dur="500" fill="hold"/>
                                        <p:tgtEl>
                                          <p:spTgt spid="1239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1037"/>
                                        </p:tgtEl>
                                        <p:attrNameLst>
                                          <p:attrName>style.visibility</p:attrName>
                                        </p:attrNameLst>
                                      </p:cBhvr>
                                      <p:to>
                                        <p:strVal val="visible"/>
                                      </p:to>
                                    </p:set>
                                    <p:animEffect transition="in" filter="fade">
                                      <p:cBhvr>
                                        <p:cTn id="42" dur="2000"/>
                                        <p:tgtEl>
                                          <p:spTgt spid="17103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3912"/>
                                        </p:tgtEl>
                                        <p:attrNameLst>
                                          <p:attrName>style.visibility</p:attrName>
                                        </p:attrNameLst>
                                      </p:cBhvr>
                                      <p:to>
                                        <p:strVal val="visible"/>
                                      </p:to>
                                    </p:set>
                                    <p:animEffect transition="in" filter="fade">
                                      <p:cBhvr>
                                        <p:cTn id="53" dur="2000"/>
                                        <p:tgtEl>
                                          <p:spTgt spid="1239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3926"/>
                                        </p:tgtEl>
                                        <p:attrNameLst>
                                          <p:attrName>style.visibility</p:attrName>
                                        </p:attrNameLst>
                                      </p:cBhvr>
                                      <p:to>
                                        <p:strVal val="visible"/>
                                      </p:to>
                                    </p:set>
                                    <p:anim calcmode="lin" valueType="num">
                                      <p:cBhvr additive="base">
                                        <p:cTn id="58" dur="500" fill="hold"/>
                                        <p:tgtEl>
                                          <p:spTgt spid="123926"/>
                                        </p:tgtEl>
                                        <p:attrNameLst>
                                          <p:attrName>ppt_x</p:attrName>
                                        </p:attrNameLst>
                                      </p:cBhvr>
                                      <p:tavLst>
                                        <p:tav tm="0">
                                          <p:val>
                                            <p:strVal val="#ppt_x"/>
                                          </p:val>
                                        </p:tav>
                                        <p:tav tm="100000">
                                          <p:val>
                                            <p:strVal val="#ppt_x"/>
                                          </p:val>
                                        </p:tav>
                                      </p:tavLst>
                                    </p:anim>
                                    <p:anim calcmode="lin" valueType="num">
                                      <p:cBhvr additive="base">
                                        <p:cTn id="59" dur="500" fill="hold"/>
                                        <p:tgtEl>
                                          <p:spTgt spid="1239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3920"/>
                                        </p:tgtEl>
                                        <p:attrNameLst>
                                          <p:attrName>style.visibility</p:attrName>
                                        </p:attrNameLst>
                                      </p:cBhvr>
                                      <p:to>
                                        <p:strVal val="visible"/>
                                      </p:to>
                                    </p:set>
                                    <p:animEffect transition="in" filter="fade">
                                      <p:cBhvr>
                                        <p:cTn id="64" dur="2000"/>
                                        <p:tgtEl>
                                          <p:spTgt spid="12392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3925"/>
                                        </p:tgtEl>
                                        <p:attrNameLst>
                                          <p:attrName>style.visibility</p:attrName>
                                        </p:attrNameLst>
                                      </p:cBhvr>
                                      <p:to>
                                        <p:strVal val="visible"/>
                                      </p:to>
                                    </p:set>
                                    <p:anim calcmode="lin" valueType="num">
                                      <p:cBhvr additive="base">
                                        <p:cTn id="69" dur="500" fill="hold"/>
                                        <p:tgtEl>
                                          <p:spTgt spid="123925"/>
                                        </p:tgtEl>
                                        <p:attrNameLst>
                                          <p:attrName>ppt_x</p:attrName>
                                        </p:attrNameLst>
                                      </p:cBhvr>
                                      <p:tavLst>
                                        <p:tav tm="0">
                                          <p:val>
                                            <p:strVal val="#ppt_x"/>
                                          </p:val>
                                        </p:tav>
                                        <p:tav tm="100000">
                                          <p:val>
                                            <p:strVal val="#ppt_x"/>
                                          </p:val>
                                        </p:tav>
                                      </p:tavLst>
                                    </p:anim>
                                    <p:anim calcmode="lin" valueType="num">
                                      <p:cBhvr additive="base">
                                        <p:cTn id="70" dur="500" fill="hold"/>
                                        <p:tgtEl>
                                          <p:spTgt spid="1239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1041"/>
                                        </p:tgtEl>
                                        <p:attrNameLst>
                                          <p:attrName>style.visibility</p:attrName>
                                        </p:attrNameLst>
                                      </p:cBhvr>
                                      <p:to>
                                        <p:strVal val="visible"/>
                                      </p:to>
                                    </p:set>
                                    <p:animEffect transition="in" filter="fade">
                                      <p:cBhvr>
                                        <p:cTn id="75" dur="2000"/>
                                        <p:tgtEl>
                                          <p:spTgt spid="17104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23924"/>
                                        </p:tgtEl>
                                        <p:attrNameLst>
                                          <p:attrName>style.visibility</p:attrName>
                                        </p:attrNameLst>
                                      </p:cBhvr>
                                      <p:to>
                                        <p:strVal val="visible"/>
                                      </p:to>
                                    </p:set>
                                    <p:anim calcmode="lin" valueType="num">
                                      <p:cBhvr additive="base">
                                        <p:cTn id="80" dur="500" fill="hold"/>
                                        <p:tgtEl>
                                          <p:spTgt spid="123924"/>
                                        </p:tgtEl>
                                        <p:attrNameLst>
                                          <p:attrName>ppt_x</p:attrName>
                                        </p:attrNameLst>
                                      </p:cBhvr>
                                      <p:tavLst>
                                        <p:tav tm="0">
                                          <p:val>
                                            <p:strVal val="#ppt_x"/>
                                          </p:val>
                                        </p:tav>
                                        <p:tav tm="100000">
                                          <p:val>
                                            <p:strVal val="#ppt_x"/>
                                          </p:val>
                                        </p:tav>
                                      </p:tavLst>
                                    </p:anim>
                                    <p:anim calcmode="lin" valueType="num">
                                      <p:cBhvr additive="base">
                                        <p:cTn id="81" dur="500" fill="hold"/>
                                        <p:tgtEl>
                                          <p:spTgt spid="12392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1042"/>
                                        </p:tgtEl>
                                        <p:attrNameLst>
                                          <p:attrName>style.visibility</p:attrName>
                                        </p:attrNameLst>
                                      </p:cBhvr>
                                      <p:to>
                                        <p:strVal val="visible"/>
                                      </p:to>
                                    </p:set>
                                    <p:animEffect transition="in" filter="fade">
                                      <p:cBhvr>
                                        <p:cTn id="86" dur="2000"/>
                                        <p:tgtEl>
                                          <p:spTgt spid="17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P spid="123912" grpId="0"/>
      <p:bldP spid="123920" grpId="0"/>
      <p:bldP spid="123922" grpId="0"/>
      <p:bldP spid="123924" grpId="0" animBg="1"/>
      <p:bldP spid="123925" grpId="0" animBg="1"/>
      <p:bldP spid="123926" grpId="0" animBg="1"/>
      <p:bldP spid="171037" grpId="0"/>
      <p:bldP spid="171041" grpId="0"/>
      <p:bldP spid="1710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36600" y="785813"/>
            <a:ext cx="6205538" cy="1225550"/>
          </a:xfrm>
        </p:spPr>
        <p:txBody>
          <a:bodyPr/>
          <a:lstStyle/>
          <a:p>
            <a:r>
              <a:rPr lang="ru-RU" sz="4000" u="sng">
                <a:solidFill>
                  <a:srgbClr val="FF99FF"/>
                </a:solidFill>
              </a:rPr>
              <a:t>І. Развитие  подвижности  речевого  аппарата.</a:t>
            </a:r>
          </a:p>
        </p:txBody>
      </p:sp>
      <p:sp>
        <p:nvSpPr>
          <p:cNvPr id="160771" name="Rectangle 3"/>
          <p:cNvSpPr>
            <a:spLocks noGrp="1" noChangeArrowheads="1"/>
          </p:cNvSpPr>
          <p:nvPr>
            <p:ph type="body" idx="1"/>
          </p:nvPr>
        </p:nvSpPr>
        <p:spPr>
          <a:xfrm>
            <a:off x="881063" y="2992438"/>
            <a:ext cx="6202362" cy="6796087"/>
          </a:xfrm>
        </p:spPr>
        <p:txBody>
          <a:bodyPr/>
          <a:lstStyle/>
          <a:p>
            <a:pPr>
              <a:lnSpc>
                <a:spcPct val="80000"/>
              </a:lnSpc>
              <a:buFont typeface="Wingdings" pitchFamily="2" charset="2"/>
              <a:buNone/>
            </a:pPr>
            <a:r>
              <a:rPr lang="ru-RU" sz="1600" u="sng"/>
              <a:t>Упражнения  для  губ  и  языка.</a:t>
            </a:r>
            <a:endParaRPr lang="ru-RU" sz="1600"/>
          </a:p>
          <a:p>
            <a:pPr>
              <a:lnSpc>
                <a:spcPct val="80000"/>
              </a:lnSpc>
              <a:buFont typeface="Wingdings" pitchFamily="2" charset="2"/>
              <a:buNone/>
            </a:pPr>
            <a:endParaRPr lang="ru-RU" sz="1600"/>
          </a:p>
          <a:p>
            <a:pPr>
              <a:lnSpc>
                <a:spcPct val="80000"/>
              </a:lnSpc>
              <a:buFont typeface="Wingdings" pitchFamily="2" charset="2"/>
              <a:buNone/>
            </a:pPr>
            <a:r>
              <a:rPr lang="ru-RU" sz="1600"/>
              <a:t>1.Поздоровайтесь с  собой  в  зеркале:</a:t>
            </a:r>
          </a:p>
          <a:p>
            <a:pPr>
              <a:lnSpc>
                <a:spcPct val="80000"/>
              </a:lnSpc>
              <a:buFont typeface="Wingdings" pitchFamily="2" charset="2"/>
              <a:buNone/>
            </a:pPr>
            <a:r>
              <a:rPr lang="ru-RU" sz="1600"/>
              <a:t>«Доброе  утро, Маша!</a:t>
            </a:r>
          </a:p>
          <a:p>
            <a:pPr>
              <a:lnSpc>
                <a:spcPct val="80000"/>
              </a:lnSpc>
              <a:buFont typeface="Wingdings" pitchFamily="2" charset="2"/>
              <a:buNone/>
            </a:pPr>
            <a:r>
              <a:rPr lang="ru-RU" sz="1600"/>
              <a:t>Сегодня  тебе  должно  очень  повезти. Отличного тебе настроения!»</a:t>
            </a:r>
          </a:p>
          <a:p>
            <a:pPr>
              <a:lnSpc>
                <a:spcPct val="80000"/>
              </a:lnSpc>
              <a:buFont typeface="Wingdings" pitchFamily="2" charset="2"/>
              <a:buNone/>
            </a:pPr>
            <a:r>
              <a:rPr lang="ru-RU" sz="1600"/>
              <a:t>2. «Хоботок» - улыбка(10 раз).</a:t>
            </a:r>
          </a:p>
          <a:p>
            <a:pPr>
              <a:lnSpc>
                <a:spcPct val="80000"/>
              </a:lnSpc>
              <a:buFont typeface="Wingdings" pitchFamily="2" charset="2"/>
              <a:buNone/>
            </a:pPr>
            <a:r>
              <a:rPr lang="ru-RU" sz="1600"/>
              <a:t>3. «Хоботок»- вправо, влево.</a:t>
            </a:r>
          </a:p>
          <a:p>
            <a:pPr>
              <a:lnSpc>
                <a:spcPct val="80000"/>
              </a:lnSpc>
              <a:buFont typeface="Wingdings" pitchFamily="2" charset="2"/>
              <a:buNone/>
            </a:pPr>
            <a:r>
              <a:rPr lang="ru-RU" sz="1600"/>
              <a:t>4. «Хоботок» - вверх, вниз.</a:t>
            </a:r>
          </a:p>
          <a:p>
            <a:pPr>
              <a:lnSpc>
                <a:spcPct val="80000"/>
              </a:lnSpc>
              <a:buFont typeface="Wingdings" pitchFamily="2" charset="2"/>
              <a:buNone/>
            </a:pPr>
            <a:r>
              <a:rPr lang="ru-RU" sz="1600"/>
              <a:t>5.Кончиком  языка  упереться  в  щёку  и  растянуть  её.</a:t>
            </a:r>
          </a:p>
          <a:p>
            <a:pPr>
              <a:lnSpc>
                <a:spcPct val="80000"/>
              </a:lnSpc>
              <a:buFont typeface="Wingdings" pitchFamily="2" charset="2"/>
              <a:buNone/>
            </a:pPr>
            <a:r>
              <a:rPr lang="ru-RU" sz="1600"/>
              <a:t>6.Кончиком  языка  упереться  в верхнюю  губу, а  затем  в нижнюю.</a:t>
            </a:r>
          </a:p>
          <a:p>
            <a:pPr>
              <a:lnSpc>
                <a:spcPct val="80000"/>
              </a:lnSpc>
              <a:buFont typeface="Wingdings" pitchFamily="2" charset="2"/>
              <a:buNone/>
            </a:pPr>
            <a:r>
              <a:rPr lang="ru-RU" sz="1600"/>
              <a:t>7.Сжать  губы, а  язык  попытаться  высунуть «лодочкой».</a:t>
            </a:r>
          </a:p>
          <a:p>
            <a:pPr>
              <a:lnSpc>
                <a:spcPct val="80000"/>
              </a:lnSpc>
              <a:buFont typeface="Wingdings" pitchFamily="2" charset="2"/>
              <a:buNone/>
            </a:pPr>
            <a:r>
              <a:rPr lang="ru-RU" sz="1600"/>
              <a:t>8.Вдох. Выдох – резко  читаем  слоги:</a:t>
            </a:r>
          </a:p>
          <a:p>
            <a:pPr>
              <a:lnSpc>
                <a:spcPct val="80000"/>
              </a:lnSpc>
              <a:buFont typeface="Wingdings" pitchFamily="2" charset="2"/>
              <a:buNone/>
            </a:pPr>
            <a:endParaRPr lang="ru-RU" sz="1600"/>
          </a:p>
          <a:p>
            <a:pPr>
              <a:lnSpc>
                <a:spcPct val="80000"/>
              </a:lnSpc>
              <a:buFont typeface="Wingdings" pitchFamily="2" charset="2"/>
              <a:buNone/>
            </a:pPr>
            <a:r>
              <a:rPr lang="ru-RU" sz="1600" b="1"/>
              <a:t>пу           по           па              пэ              пи               пы</a:t>
            </a:r>
          </a:p>
          <a:p>
            <a:pPr>
              <a:lnSpc>
                <a:spcPct val="80000"/>
              </a:lnSpc>
              <a:buFont typeface="Wingdings" pitchFamily="2" charset="2"/>
              <a:buNone/>
            </a:pPr>
            <a:r>
              <a:rPr lang="ru-RU" sz="1600" b="1"/>
              <a:t>бу           бо           ба              бэ               би               бы</a:t>
            </a:r>
          </a:p>
          <a:p>
            <a:pPr>
              <a:lnSpc>
                <a:spcPct val="80000"/>
              </a:lnSpc>
              <a:buFont typeface="Wingdings" pitchFamily="2" charset="2"/>
              <a:buNone/>
            </a:pPr>
            <a:endParaRPr lang="ru-RU" sz="1600" b="1"/>
          </a:p>
          <a:p>
            <a:pPr>
              <a:lnSpc>
                <a:spcPct val="80000"/>
              </a:lnSpc>
              <a:buFont typeface="Wingdings" pitchFamily="2" charset="2"/>
              <a:buNone/>
            </a:pPr>
            <a:r>
              <a:rPr lang="ru-RU" sz="1600"/>
              <a:t>9.Читаем  слова, трудные  для  произношения:</a:t>
            </a:r>
          </a:p>
          <a:p>
            <a:pPr>
              <a:lnSpc>
                <a:spcPct val="80000"/>
              </a:lnSpc>
              <a:buFont typeface="Wingdings" pitchFamily="2" charset="2"/>
              <a:buNone/>
            </a:pPr>
            <a:r>
              <a:rPr lang="ru-RU" sz="1600"/>
              <a:t>электрофикация, портфель, иллюминация…</a:t>
            </a:r>
          </a:p>
          <a:p>
            <a:pPr>
              <a:lnSpc>
                <a:spcPct val="80000"/>
              </a:lnSpc>
              <a:buFont typeface="Wingdings" pitchFamily="2" charset="2"/>
              <a:buNone/>
            </a:pPr>
            <a:r>
              <a:rPr lang="ru-RU" sz="1600"/>
              <a:t>10.Скороговорка:</a:t>
            </a:r>
          </a:p>
          <a:p>
            <a:pPr>
              <a:lnSpc>
                <a:spcPct val="80000"/>
              </a:lnSpc>
              <a:buFont typeface="Wingdings" pitchFamily="2" charset="2"/>
              <a:buNone/>
            </a:pPr>
            <a:r>
              <a:rPr lang="ru-RU" sz="1600"/>
              <a:t>От  топота  копыт  пыль  по  полю  летит. </a:t>
            </a:r>
            <a:endParaRPr lang="ru-RU" sz="1600" u="sng"/>
          </a:p>
          <a:p>
            <a:pPr>
              <a:lnSpc>
                <a:spcPct val="80000"/>
              </a:lnSpc>
              <a:buFont typeface="Wingdings" pitchFamily="2" charset="2"/>
              <a:buNone/>
            </a:pPr>
            <a:endParaRPr lang="ru-RU" sz="1600" u="sng"/>
          </a:p>
          <a:p>
            <a:pPr>
              <a:lnSpc>
                <a:spcPct val="80000"/>
              </a:lnSpc>
              <a:buFont typeface="Wingdings" pitchFamily="2" charset="2"/>
              <a:buNone/>
            </a:pPr>
            <a:r>
              <a:rPr lang="ru-RU" sz="1600" u="sng"/>
              <a:t>Примечание. Задания 8 и 9 произносить, артикулируя  каждую  букву( сначала  очень  медленно, по  слогам, затем  обычно, быстро, очень   быстро  и  в  обратном  порядке).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0770"/>
                                        </p:tgtEl>
                                        <p:attrNameLst>
                                          <p:attrName>style.visibility</p:attrName>
                                        </p:attrNameLst>
                                      </p:cBhvr>
                                      <p:to>
                                        <p:strVal val="visible"/>
                                      </p:to>
                                    </p:set>
                                    <p:anim calcmode="discrete" valueType="clr">
                                      <p:cBhvr override="childStyle">
                                        <p:cTn id="7" dur="80"/>
                                        <p:tgtEl>
                                          <p:spTgt spid="160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0770"/>
                                        </p:tgtEl>
                                        <p:attrNameLst>
                                          <p:attrName>fillcolor</p:attrName>
                                        </p:attrNameLst>
                                      </p:cBhvr>
                                      <p:tavLst>
                                        <p:tav tm="0">
                                          <p:val>
                                            <p:clrVal>
                                              <a:schemeClr val="accent2"/>
                                            </p:clrVal>
                                          </p:val>
                                        </p:tav>
                                        <p:tav tm="50000">
                                          <p:val>
                                            <p:clrVal>
                                              <a:schemeClr val="hlink"/>
                                            </p:clrVal>
                                          </p:val>
                                        </p:tav>
                                      </p:tavLst>
                                    </p:anim>
                                    <p:set>
                                      <p:cBhvr>
                                        <p:cTn id="9" dur="80"/>
                                        <p:tgtEl>
                                          <p:spTgt spid="16077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0771">
                                            <p:txEl>
                                              <p:pRg st="0" end="0"/>
                                            </p:txEl>
                                          </p:spTgt>
                                        </p:tgtEl>
                                        <p:attrNameLst>
                                          <p:attrName>style.visibility</p:attrName>
                                        </p:attrNameLst>
                                      </p:cBhvr>
                                      <p:to>
                                        <p:strVal val="visible"/>
                                      </p:to>
                                    </p:set>
                                    <p:animEffect transition="in" filter="fade">
                                      <p:cBhvr>
                                        <p:cTn id="14" dur="2000"/>
                                        <p:tgtEl>
                                          <p:spTgt spid="1607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Effect transition="in" filter="fade">
                                      <p:cBhvr>
                                        <p:cTn id="19" dur="2000"/>
                                        <p:tgtEl>
                                          <p:spTgt spid="16077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0771">
                                            <p:txEl>
                                              <p:pRg st="3" end="3"/>
                                            </p:txEl>
                                          </p:spTgt>
                                        </p:tgtEl>
                                        <p:attrNameLst>
                                          <p:attrName>style.visibility</p:attrName>
                                        </p:attrNameLst>
                                      </p:cBhvr>
                                      <p:to>
                                        <p:strVal val="visible"/>
                                      </p:to>
                                    </p:set>
                                    <p:animEffect transition="in" filter="fade">
                                      <p:cBhvr>
                                        <p:cTn id="24" dur="2000"/>
                                        <p:tgtEl>
                                          <p:spTgt spid="16077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0771">
                                            <p:txEl>
                                              <p:pRg st="4" end="4"/>
                                            </p:txEl>
                                          </p:spTgt>
                                        </p:tgtEl>
                                        <p:attrNameLst>
                                          <p:attrName>style.visibility</p:attrName>
                                        </p:attrNameLst>
                                      </p:cBhvr>
                                      <p:to>
                                        <p:strVal val="visible"/>
                                      </p:to>
                                    </p:set>
                                    <p:animEffect transition="in" filter="fade">
                                      <p:cBhvr>
                                        <p:cTn id="29" dur="2000"/>
                                        <p:tgtEl>
                                          <p:spTgt spid="16077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0771">
                                            <p:txEl>
                                              <p:pRg st="5" end="5"/>
                                            </p:txEl>
                                          </p:spTgt>
                                        </p:tgtEl>
                                        <p:attrNameLst>
                                          <p:attrName>style.visibility</p:attrName>
                                        </p:attrNameLst>
                                      </p:cBhvr>
                                      <p:to>
                                        <p:strVal val="visible"/>
                                      </p:to>
                                    </p:set>
                                    <p:animEffect transition="in" filter="fade">
                                      <p:cBhvr>
                                        <p:cTn id="34" dur="2000"/>
                                        <p:tgtEl>
                                          <p:spTgt spid="16077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0771">
                                            <p:txEl>
                                              <p:pRg st="6" end="6"/>
                                            </p:txEl>
                                          </p:spTgt>
                                        </p:tgtEl>
                                        <p:attrNameLst>
                                          <p:attrName>style.visibility</p:attrName>
                                        </p:attrNameLst>
                                      </p:cBhvr>
                                      <p:to>
                                        <p:strVal val="visible"/>
                                      </p:to>
                                    </p:set>
                                    <p:animEffect transition="in" filter="fade">
                                      <p:cBhvr>
                                        <p:cTn id="39" dur="2000"/>
                                        <p:tgtEl>
                                          <p:spTgt spid="16077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0771">
                                            <p:txEl>
                                              <p:pRg st="7" end="7"/>
                                            </p:txEl>
                                          </p:spTgt>
                                        </p:tgtEl>
                                        <p:attrNameLst>
                                          <p:attrName>style.visibility</p:attrName>
                                        </p:attrNameLst>
                                      </p:cBhvr>
                                      <p:to>
                                        <p:strVal val="visible"/>
                                      </p:to>
                                    </p:set>
                                    <p:animEffect transition="in" filter="fade">
                                      <p:cBhvr>
                                        <p:cTn id="44" dur="2000"/>
                                        <p:tgtEl>
                                          <p:spTgt spid="160771">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0771">
                                            <p:txEl>
                                              <p:pRg st="8" end="8"/>
                                            </p:txEl>
                                          </p:spTgt>
                                        </p:tgtEl>
                                        <p:attrNameLst>
                                          <p:attrName>style.visibility</p:attrName>
                                        </p:attrNameLst>
                                      </p:cBhvr>
                                      <p:to>
                                        <p:strVal val="visible"/>
                                      </p:to>
                                    </p:set>
                                    <p:animEffect transition="in" filter="fade">
                                      <p:cBhvr>
                                        <p:cTn id="49" dur="2000"/>
                                        <p:tgtEl>
                                          <p:spTgt spid="160771">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0771">
                                            <p:txEl>
                                              <p:pRg st="9" end="9"/>
                                            </p:txEl>
                                          </p:spTgt>
                                        </p:tgtEl>
                                        <p:attrNameLst>
                                          <p:attrName>style.visibility</p:attrName>
                                        </p:attrNameLst>
                                      </p:cBhvr>
                                      <p:to>
                                        <p:strVal val="visible"/>
                                      </p:to>
                                    </p:set>
                                    <p:animEffect transition="in" filter="fade">
                                      <p:cBhvr>
                                        <p:cTn id="54" dur="2000"/>
                                        <p:tgtEl>
                                          <p:spTgt spid="160771">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0771">
                                            <p:txEl>
                                              <p:pRg st="10" end="10"/>
                                            </p:txEl>
                                          </p:spTgt>
                                        </p:tgtEl>
                                        <p:attrNameLst>
                                          <p:attrName>style.visibility</p:attrName>
                                        </p:attrNameLst>
                                      </p:cBhvr>
                                      <p:to>
                                        <p:strVal val="visible"/>
                                      </p:to>
                                    </p:set>
                                    <p:animEffect transition="in" filter="fade">
                                      <p:cBhvr>
                                        <p:cTn id="59" dur="2000"/>
                                        <p:tgtEl>
                                          <p:spTgt spid="160771">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0771">
                                            <p:txEl>
                                              <p:pRg st="11" end="11"/>
                                            </p:txEl>
                                          </p:spTgt>
                                        </p:tgtEl>
                                        <p:attrNameLst>
                                          <p:attrName>style.visibility</p:attrName>
                                        </p:attrNameLst>
                                      </p:cBhvr>
                                      <p:to>
                                        <p:strVal val="visible"/>
                                      </p:to>
                                    </p:set>
                                    <p:animEffect transition="in" filter="fade">
                                      <p:cBhvr>
                                        <p:cTn id="64" dur="2000"/>
                                        <p:tgtEl>
                                          <p:spTgt spid="160771">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0771">
                                            <p:txEl>
                                              <p:pRg st="13" end="13"/>
                                            </p:txEl>
                                          </p:spTgt>
                                        </p:tgtEl>
                                        <p:attrNameLst>
                                          <p:attrName>style.visibility</p:attrName>
                                        </p:attrNameLst>
                                      </p:cBhvr>
                                      <p:to>
                                        <p:strVal val="visible"/>
                                      </p:to>
                                    </p:set>
                                    <p:animEffect transition="in" filter="fade">
                                      <p:cBhvr>
                                        <p:cTn id="69" dur="2000"/>
                                        <p:tgtEl>
                                          <p:spTgt spid="160771">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0771">
                                            <p:txEl>
                                              <p:pRg st="14" end="14"/>
                                            </p:txEl>
                                          </p:spTgt>
                                        </p:tgtEl>
                                        <p:attrNameLst>
                                          <p:attrName>style.visibility</p:attrName>
                                        </p:attrNameLst>
                                      </p:cBhvr>
                                      <p:to>
                                        <p:strVal val="visible"/>
                                      </p:to>
                                    </p:set>
                                    <p:animEffect transition="in" filter="fade">
                                      <p:cBhvr>
                                        <p:cTn id="74" dur="2000"/>
                                        <p:tgtEl>
                                          <p:spTgt spid="160771">
                                            <p:txEl>
                                              <p:pRg st="14" end="1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60771">
                                            <p:txEl>
                                              <p:pRg st="16" end="16"/>
                                            </p:txEl>
                                          </p:spTgt>
                                        </p:tgtEl>
                                        <p:attrNameLst>
                                          <p:attrName>style.visibility</p:attrName>
                                        </p:attrNameLst>
                                      </p:cBhvr>
                                      <p:to>
                                        <p:strVal val="visible"/>
                                      </p:to>
                                    </p:set>
                                    <p:animEffect transition="in" filter="fade">
                                      <p:cBhvr>
                                        <p:cTn id="79" dur="2000"/>
                                        <p:tgtEl>
                                          <p:spTgt spid="160771">
                                            <p:txEl>
                                              <p:pRg st="16" end="1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0771">
                                            <p:txEl>
                                              <p:pRg st="17" end="17"/>
                                            </p:txEl>
                                          </p:spTgt>
                                        </p:tgtEl>
                                        <p:attrNameLst>
                                          <p:attrName>style.visibility</p:attrName>
                                        </p:attrNameLst>
                                      </p:cBhvr>
                                      <p:to>
                                        <p:strVal val="visible"/>
                                      </p:to>
                                    </p:set>
                                    <p:animEffect transition="in" filter="fade">
                                      <p:cBhvr>
                                        <p:cTn id="84" dur="2000"/>
                                        <p:tgtEl>
                                          <p:spTgt spid="160771">
                                            <p:txEl>
                                              <p:pRg st="17" end="1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60771">
                                            <p:txEl>
                                              <p:pRg st="18" end="18"/>
                                            </p:txEl>
                                          </p:spTgt>
                                        </p:tgtEl>
                                        <p:attrNameLst>
                                          <p:attrName>style.visibility</p:attrName>
                                        </p:attrNameLst>
                                      </p:cBhvr>
                                      <p:to>
                                        <p:strVal val="visible"/>
                                      </p:to>
                                    </p:set>
                                    <p:animEffect transition="in" filter="fade">
                                      <p:cBhvr>
                                        <p:cTn id="89" dur="2000"/>
                                        <p:tgtEl>
                                          <p:spTgt spid="160771">
                                            <p:txEl>
                                              <p:pRg st="18" end="18"/>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60771">
                                            <p:txEl>
                                              <p:pRg st="19" end="19"/>
                                            </p:txEl>
                                          </p:spTgt>
                                        </p:tgtEl>
                                        <p:attrNameLst>
                                          <p:attrName>style.visibility</p:attrName>
                                        </p:attrNameLst>
                                      </p:cBhvr>
                                      <p:to>
                                        <p:strVal val="visible"/>
                                      </p:to>
                                    </p:set>
                                    <p:animEffect transition="in" filter="fade">
                                      <p:cBhvr>
                                        <p:cTn id="94" dur="2000"/>
                                        <p:tgtEl>
                                          <p:spTgt spid="160771">
                                            <p:txEl>
                                              <p:pRg st="19" end="19"/>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60771">
                                            <p:txEl>
                                              <p:pRg st="21" end="21"/>
                                            </p:txEl>
                                          </p:spTgt>
                                        </p:tgtEl>
                                        <p:attrNameLst>
                                          <p:attrName>style.visibility</p:attrName>
                                        </p:attrNameLst>
                                      </p:cBhvr>
                                      <p:to>
                                        <p:strVal val="visible"/>
                                      </p:to>
                                    </p:set>
                                    <p:animEffect transition="in" filter="fade">
                                      <p:cBhvr>
                                        <p:cTn id="99" dur="2000"/>
                                        <p:tgtEl>
                                          <p:spTgt spid="160771">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ru-RU" sz="4000" u="sng">
                <a:solidFill>
                  <a:srgbClr val="FF99FF"/>
                </a:solidFill>
              </a:rPr>
              <a:t>ІІ. Ежеурочные  пятиминутки  чтения.</a:t>
            </a:r>
            <a:r>
              <a:rPr lang="ru-RU" b="0"/>
              <a:t/>
            </a:r>
            <a:br>
              <a:rPr lang="ru-RU" b="0"/>
            </a:br>
            <a:endParaRPr lang="ru-RU" b="0"/>
          </a:p>
        </p:txBody>
      </p:sp>
      <p:sp>
        <p:nvSpPr>
          <p:cNvPr id="161795" name="Rectangle 3"/>
          <p:cNvSpPr>
            <a:spLocks noGrp="1" noChangeArrowheads="1"/>
          </p:cNvSpPr>
          <p:nvPr>
            <p:ph type="body" idx="1"/>
          </p:nvPr>
        </p:nvSpPr>
        <p:spPr/>
        <p:txBody>
          <a:bodyPr/>
          <a:lstStyle/>
          <a:p>
            <a:pPr>
              <a:lnSpc>
                <a:spcPct val="90000"/>
              </a:lnSpc>
            </a:pPr>
            <a:r>
              <a:rPr lang="ru-RU" sz="2400"/>
              <a:t>Провожу ежеурочные  пятиминутки  жужжащего  чтения  с  целевой  установкой, связанной  с  изучаемой  темой  по  русскому  языку.</a:t>
            </a:r>
          </a:p>
          <a:p>
            <a:pPr>
              <a:lnSpc>
                <a:spcPct val="90000"/>
              </a:lnSpc>
            </a:pPr>
            <a:r>
              <a:rPr lang="ru-RU" sz="2400"/>
              <a:t>Например: «В  процессе  чтения  постарайтесь  запомнить  слово  с  орфограммой  ЖИ-ШИ».</a:t>
            </a:r>
          </a:p>
          <a:p>
            <a:pPr>
              <a:lnSpc>
                <a:spcPct val="90000"/>
              </a:lnSpc>
            </a:pPr>
            <a:r>
              <a:rPr lang="ru-RU" sz="2400"/>
              <a:t> Установлено, что  развитие  техники  чтения  часто  тормозится  из-за  слабо  развитой   оперативной  памяти. Что  это  значит? Например, ребёнок  читает  предложение, состоящее  из  6-8  слов. Дочитав  до  3-4 слова, он   забывает  первое  слово, не  может связать  все  слова  воедино. Чтобы  этого  не  было, необходимо  развивать   оперативную  память.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1794"/>
                                        </p:tgtEl>
                                        <p:attrNameLst>
                                          <p:attrName>style.visibility</p:attrName>
                                        </p:attrNameLst>
                                      </p:cBhvr>
                                      <p:to>
                                        <p:strVal val="visible"/>
                                      </p:to>
                                    </p:set>
                                    <p:anim calcmode="discrete" valueType="clr">
                                      <p:cBhvr override="childStyle">
                                        <p:cTn id="7" dur="80"/>
                                        <p:tgtEl>
                                          <p:spTgt spid="1617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1794"/>
                                        </p:tgtEl>
                                        <p:attrNameLst>
                                          <p:attrName>fillcolor</p:attrName>
                                        </p:attrNameLst>
                                      </p:cBhvr>
                                      <p:tavLst>
                                        <p:tav tm="0">
                                          <p:val>
                                            <p:clrVal>
                                              <a:schemeClr val="accent2"/>
                                            </p:clrVal>
                                          </p:val>
                                        </p:tav>
                                        <p:tav tm="50000">
                                          <p:val>
                                            <p:clrVal>
                                              <a:schemeClr val="hlink"/>
                                            </p:clrVal>
                                          </p:val>
                                        </p:tav>
                                      </p:tavLst>
                                    </p:anim>
                                    <p:set>
                                      <p:cBhvr>
                                        <p:cTn id="9" dur="80"/>
                                        <p:tgtEl>
                                          <p:spTgt spid="16179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1795">
                                            <p:txEl>
                                              <p:pRg st="0" end="0"/>
                                            </p:txEl>
                                          </p:spTgt>
                                        </p:tgtEl>
                                        <p:attrNameLst>
                                          <p:attrName>style.visibility</p:attrName>
                                        </p:attrNameLst>
                                      </p:cBhvr>
                                      <p:to>
                                        <p:strVal val="visible"/>
                                      </p:to>
                                    </p:set>
                                    <p:animEffect transition="in" filter="fade">
                                      <p:cBhvr>
                                        <p:cTn id="14" dur="2000"/>
                                        <p:tgtEl>
                                          <p:spTgt spid="1617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1795">
                                            <p:txEl>
                                              <p:pRg st="1" end="1"/>
                                            </p:txEl>
                                          </p:spTgt>
                                        </p:tgtEl>
                                        <p:attrNameLst>
                                          <p:attrName>style.visibility</p:attrName>
                                        </p:attrNameLst>
                                      </p:cBhvr>
                                      <p:to>
                                        <p:strVal val="visible"/>
                                      </p:to>
                                    </p:set>
                                    <p:animEffect transition="in" filter="fade">
                                      <p:cBhvr>
                                        <p:cTn id="19" dur="2000"/>
                                        <p:tgtEl>
                                          <p:spTgt spid="16179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1795">
                                            <p:txEl>
                                              <p:pRg st="2" end="2"/>
                                            </p:txEl>
                                          </p:spTgt>
                                        </p:tgtEl>
                                        <p:attrNameLst>
                                          <p:attrName>style.visibility</p:attrName>
                                        </p:attrNameLst>
                                      </p:cBhvr>
                                      <p:to>
                                        <p:strVal val="visible"/>
                                      </p:to>
                                    </p:set>
                                    <p:animEffect transition="in" filter="fade">
                                      <p:cBhvr>
                                        <p:cTn id="24" dur="20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ru-RU" sz="4000" u="sng">
                <a:solidFill>
                  <a:srgbClr val="FF99FF"/>
                </a:solidFill>
              </a:rPr>
              <a:t>ІІІ. Развитие  оперативной  памяти.</a:t>
            </a:r>
          </a:p>
        </p:txBody>
      </p:sp>
      <p:sp>
        <p:nvSpPr>
          <p:cNvPr id="162819" name="Rectangle 3"/>
          <p:cNvSpPr>
            <a:spLocks noGrp="1" noChangeArrowheads="1"/>
          </p:cNvSpPr>
          <p:nvPr>
            <p:ph type="body" sz="half" idx="1"/>
          </p:nvPr>
        </p:nvSpPr>
        <p:spPr>
          <a:xfrm>
            <a:off x="877888" y="2992438"/>
            <a:ext cx="6411912" cy="6216650"/>
          </a:xfrm>
        </p:spPr>
        <p:txBody>
          <a:bodyPr/>
          <a:lstStyle/>
          <a:p>
            <a:pPr>
              <a:lnSpc>
                <a:spcPct val="80000"/>
              </a:lnSpc>
            </a:pPr>
            <a:r>
              <a:rPr lang="ru-RU" sz="1800"/>
              <a:t>Делается  это  с  помощью  так  называемых  </a:t>
            </a:r>
            <a:r>
              <a:rPr lang="ru-RU" sz="1800" u="sng">
                <a:solidFill>
                  <a:srgbClr val="FF9933"/>
                </a:solidFill>
              </a:rPr>
              <a:t>зрительных  диктантов</a:t>
            </a:r>
            <a:r>
              <a:rPr lang="ru-RU" sz="1800">
                <a:solidFill>
                  <a:srgbClr val="FF9933"/>
                </a:solidFill>
              </a:rPr>
              <a:t>,</a:t>
            </a:r>
            <a:r>
              <a:rPr lang="ru-RU" sz="1800"/>
              <a:t> тексты  которых  разработаны  профессором  </a:t>
            </a:r>
            <a:r>
              <a:rPr lang="ru-RU" sz="1800" u="sng">
                <a:solidFill>
                  <a:srgbClr val="FF9933"/>
                </a:solidFill>
              </a:rPr>
              <a:t>И.Т.Федоренко</a:t>
            </a:r>
            <a:r>
              <a:rPr lang="ru-RU" sz="1800">
                <a:solidFill>
                  <a:srgbClr val="FF9933"/>
                </a:solidFill>
              </a:rPr>
              <a:t>.</a:t>
            </a:r>
            <a:r>
              <a:rPr lang="ru-RU" sz="1800"/>
              <a:t> В  каждом  из  18  наборов  имеется  6  предложений. Особенность  предложений  такова: если  первое  предложение  имеет  всего  8  букв, то  последнее  предложение  18-го  набора – 46. Наращивание  длины  предложений  происходит  постепенно, по  1-2  буквы.</a:t>
            </a:r>
          </a:p>
          <a:p>
            <a:pPr>
              <a:lnSpc>
                <a:spcPct val="80000"/>
              </a:lnSpc>
            </a:pPr>
            <a:endParaRPr lang="ru-RU" sz="1800" u="sng"/>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endParaRPr lang="ru-RU" sz="1800" u="sng">
              <a:solidFill>
                <a:srgbClr val="FF9933"/>
              </a:solidFill>
            </a:endParaRPr>
          </a:p>
          <a:p>
            <a:pPr>
              <a:lnSpc>
                <a:spcPct val="80000"/>
              </a:lnSpc>
            </a:pPr>
            <a:r>
              <a:rPr lang="ru-RU" sz="1800" u="sng">
                <a:solidFill>
                  <a:srgbClr val="FF9933"/>
                </a:solidFill>
              </a:rPr>
              <a:t>Примечание.</a:t>
            </a:r>
            <a:r>
              <a:rPr lang="ru-RU" sz="1800"/>
              <a:t> Если  ребёнок  не  успевает  заполнить  предложение, то  необходимо  на  следующий  день  повторить  работу  с  данным  набором. И  так  до  тех  пор, когда  практически все  дети  будут  писать  без  проблем. На  каждый  набор  уходит  по  3  дня. Зрительные  диктанты  должны  писаться  каждый  день.</a:t>
            </a:r>
          </a:p>
        </p:txBody>
      </p:sp>
      <p:graphicFrame>
        <p:nvGraphicFramePr>
          <p:cNvPr id="162820" name="Object 4"/>
          <p:cNvGraphicFramePr>
            <a:graphicFrameLocks noChangeAspect="1"/>
          </p:cNvGraphicFramePr>
          <p:nvPr>
            <p:ph sz="half" idx="2"/>
          </p:nvPr>
        </p:nvGraphicFramePr>
        <p:xfrm>
          <a:off x="1528763" y="5108575"/>
          <a:ext cx="4679950" cy="1871663"/>
        </p:xfrm>
        <a:graphic>
          <a:graphicData uri="http://schemas.openxmlformats.org/presentationml/2006/ole">
            <p:oleObj spid="_x0000_s162820" name="Презентация" r:id="rId3" imgW="4572180" imgH="3428972" progId="PowerPoint.Show.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447</TotalTime>
  <Words>1520</Words>
  <Application>Microsoft Office PowerPoint</Application>
  <PresentationFormat>Произвольный</PresentationFormat>
  <Paragraphs>177</Paragraphs>
  <Slides>25</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34" baseType="lpstr">
      <vt:lpstr>Arial</vt:lpstr>
      <vt:lpstr>Tahoma</vt:lpstr>
      <vt:lpstr>Times New Roman</vt:lpstr>
      <vt:lpstr>Wingdings</vt:lpstr>
      <vt:lpstr>Algerian</vt:lpstr>
      <vt:lpstr>Vladimir Script</vt:lpstr>
      <vt:lpstr>Courier New</vt:lpstr>
      <vt:lpstr>Сумерки</vt:lpstr>
      <vt:lpstr>Презентация Microsoft PowerPoint</vt:lpstr>
      <vt:lpstr>Пути совершенствования</vt:lpstr>
      <vt:lpstr>Опытная  работа базировалась  на  достижениях современной  психолингвистики:  Л.С.Выготского, А.Н.Леонтьева, В.В.Давыдова, Д.Б. Эльконина  и др.</vt:lpstr>
      <vt:lpstr>Но…</vt:lpstr>
      <vt:lpstr>Слайд 4</vt:lpstr>
      <vt:lpstr>Известный  библиофил  и  психолог  Н.И.Рубакин, автор  многих  работ  о  книге  говорил, что «чтение  есть  создание  собственных  мыслей  при  помощи  мыслей  других  людей», и  суть  дела  заключается  в  том, «что  вы  придумаете, читая  её».  Поэтому  так  важно  с  детских  лет  прививать ребёнку  любовь  к  чтению, интерес  к  книге  и  показать  не  только  её  роль  в  жизни, но  и  вооружить  ребёнка  умением  читать.</vt:lpstr>
      <vt:lpstr>Слайд 6</vt:lpstr>
      <vt:lpstr>І. Развитие  подвижности  речевого  аппарата.</vt:lpstr>
      <vt:lpstr>ІІ. Ежеурочные  пятиминутки  чтения. </vt:lpstr>
      <vt:lpstr>ІІІ. Развитие  оперативной  памяти.</vt:lpstr>
      <vt:lpstr>ІV. Развитие  поля  чтения  зрительного  восприятия  слов.</vt:lpstr>
      <vt:lpstr>Слайд 11</vt:lpstr>
      <vt:lpstr>О О К О О К Н О О З Е Р О О Б Л А К О О П А Х А Л О О Б Щ Е С Т В О О Т Е Ч Е С Т В О</vt:lpstr>
      <vt:lpstr>Найди   лишнее  слово:                      ПОМИДОР, ОГУРЕЦ, КАПУСТА, ЯБЛОКО; СОСНА,ЕЛЬ, ТОПОЛЬ, МАЛИНА; ПЕЧЕНЬЕ, ХЛЕБ, СУХАРИ, КЕФИР; РУБАШКА, ШАРФ, ШУБА, КЕПКА; СУМКА, ТЕЛЕФОН, ТЕЛЕВИЗОР, РАДИО.</vt:lpstr>
      <vt:lpstr>Слайд 14</vt:lpstr>
      <vt:lpstr>V. Развитие  смысловой  догадки (антиципации).</vt:lpstr>
      <vt:lpstr>Слайд 16</vt:lpstr>
      <vt:lpstr>VІ. Развитие  скорости  чтения. </vt:lpstr>
      <vt:lpstr>Слайд 18</vt:lpstr>
      <vt:lpstr>Слайд 19</vt:lpstr>
      <vt:lpstr>VІІ. Стимулирование  учащихся.</vt:lpstr>
      <vt:lpstr>   Работая  над развитием  оптимальной  скорости  чтения, хороших  результатов  можно  добиться,  лишь внедряя  систематические  упражнения и проблемно-поисковый стиль  мышления.     Важно  творчески  использовать  различные приёмы, видоизменять  и  комбинировать  их  в  зависимости  от  возраста  и  подготовки  класса.</vt:lpstr>
      <vt:lpstr>Послесловие…</vt:lpstr>
      <vt:lpstr>Слайд 23</vt:lpstr>
      <vt:lpstr>Слайд 24</vt:lpstr>
      <vt:lpstr>Слайд 25</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Сергей</dc:creator>
  <cp:lastModifiedBy>Admin</cp:lastModifiedBy>
  <cp:revision>5</cp:revision>
  <dcterms:created xsi:type="dcterms:W3CDTF">2007-12-03T09:07:53Z</dcterms:created>
  <dcterms:modified xsi:type="dcterms:W3CDTF">2011-01-02T12:43:18Z</dcterms:modified>
</cp:coreProperties>
</file>