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3" r:id="rId1"/>
  </p:sldMasterIdLst>
  <p:sldIdLst>
    <p:sldId id="256" r:id="rId2"/>
    <p:sldId id="271" r:id="rId3"/>
    <p:sldId id="274" r:id="rId4"/>
    <p:sldId id="275" r:id="rId5"/>
    <p:sldId id="276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C1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47B4-1507-4D6D-8E00-5BD66852C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397D-532A-4410-B28D-1299D816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12DC-48D5-44DA-86FA-617305F31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208713"/>
            <a:ext cx="4873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8013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1D38-9374-45B2-ABDC-15F11D88A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CA69-81D0-4F36-9613-5BBFA1370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3DCF-4E67-471B-8278-6239146A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B3BD-7834-45A2-8C70-0D7C760EC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4BB7-9CEB-4EE1-9048-07A0E9521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898D3-F12D-4B1D-B404-42FE1822B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725F-5008-435E-AD3D-DDB4B7E72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F04F-D067-486A-AE42-86B7A7AC7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CF1-EF10-43E4-A3BD-52A88F452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590745F-3EB1-4314-B8D6-900FF2F67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4" r:id="rId2"/>
    <p:sldLayoutId id="2147483737" r:id="rId3"/>
    <p:sldLayoutId id="2147483733" r:id="rId4"/>
    <p:sldLayoutId id="2147483738" r:id="rId5"/>
    <p:sldLayoutId id="2147483732" r:id="rId6"/>
    <p:sldLayoutId id="2147483731" r:id="rId7"/>
    <p:sldLayoutId id="2147483739" r:id="rId8"/>
    <p:sldLayoutId id="2147483730" r:id="rId9"/>
    <p:sldLayoutId id="2147483729" r:id="rId10"/>
    <p:sldLayoutId id="2147483728" r:id="rId11"/>
    <p:sldLayoutId id="214748373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407275" cy="2424112"/>
          </a:xfrm>
        </p:spPr>
        <p:txBody>
          <a:bodyPr/>
          <a:lstStyle/>
          <a:p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ДУХОВНЫЙ</a:t>
            </a:r>
            <a:r>
              <a:rPr lang="ru-RU" sz="2800" b="1" smtClean="0">
                <a:solidFill>
                  <a:schemeClr val="bg1"/>
                </a:solidFill>
                <a:cs typeface="Times New Roman" pitchFamily="18" charset="0"/>
              </a:rPr>
              <a:t>  </a:t>
            </a:r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КРИЗИС</a:t>
            </a:r>
            <a:r>
              <a:rPr lang="ru-RU" sz="2800" b="1" smtClean="0">
                <a:solidFill>
                  <a:schemeClr val="bg1"/>
                </a:solidFill>
                <a:cs typeface="Times New Roman" pitchFamily="18" charset="0"/>
              </a:rPr>
              <a:t>  </a:t>
            </a:r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ЧЕЛОВЕЧЕСТВА</a:t>
            </a:r>
            <a:r>
              <a:rPr lang="ru-RU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/>
          </p:cNvSpPr>
          <p:nvPr>
            <p:ph type="title"/>
          </p:nvPr>
        </p:nvSpPr>
        <p:spPr>
          <a:xfrm>
            <a:off x="1042988" y="765175"/>
            <a:ext cx="6781800" cy="1600200"/>
          </a:xfrm>
        </p:spPr>
        <p:txBody>
          <a:bodyPr/>
          <a:lstStyle/>
          <a:p>
            <a:r>
              <a:rPr lang="ru-RU" smtClean="0"/>
              <a:t>Спасибо за внимание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492500" y="5589588"/>
            <a:ext cx="4837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Выполнила Семейных 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820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Я прошу Вас оставить свои антагонизм</a:t>
            </a:r>
            <a:br>
              <a:rPr lang="ru-RU" i="1"/>
            </a:br>
            <a:r>
              <a:rPr lang="ru-RU" i="1"/>
              <a:t>и антипатию, ненависть и расовые</a:t>
            </a:r>
            <a:br>
              <a:rPr lang="ru-RU" i="1"/>
            </a:br>
            <a:r>
              <a:rPr lang="ru-RU" i="1"/>
              <a:t>противоречия и постараться мыслить</a:t>
            </a:r>
            <a:br>
              <a:rPr lang="ru-RU" i="1"/>
            </a:br>
            <a:r>
              <a:rPr lang="ru-RU" i="1"/>
              <a:t>в терминах единой семьи, </a:t>
            </a:r>
            <a:br>
              <a:rPr lang="ru-RU" i="1"/>
            </a:br>
            <a:r>
              <a:rPr lang="ru-RU" i="1"/>
              <a:t>единой Жизни и единого человечества. </a:t>
            </a:r>
            <a:br>
              <a:rPr lang="ru-RU" i="1"/>
            </a:br>
            <a:r>
              <a:rPr lang="ru-RU" i="1"/>
              <a:t>Джуал Кхуул</a:t>
            </a:r>
            <a:r>
              <a:rPr lang="ru-RU"/>
              <a:t> </a:t>
            </a:r>
          </a:p>
        </p:txBody>
      </p:sp>
      <p:pic>
        <p:nvPicPr>
          <p:cNvPr id="14338" name="Picture 7" descr="http://ukranews.com/uploads/news/2011/11/25/17/e67a8e2376a918bf79fbb9fd0da6130c7bd7781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404813"/>
            <a:ext cx="410368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-468313" y="476250"/>
            <a:ext cx="7818438" cy="1143000"/>
          </a:xfrm>
        </p:spPr>
        <p:txBody>
          <a:bodyPr>
            <a:normAutofit/>
          </a:bodyPr>
          <a:lstStyle/>
          <a:p>
            <a:pPr algn="ctr"/>
            <a:r>
              <a:rPr lang="ru-RU" b="1" smtClean="0"/>
              <a:t>М</a:t>
            </a:r>
            <a:r>
              <a:rPr lang="ru-RU" b="1" smtClean="0" bmk=""/>
              <a:t>ировой кризис</a:t>
            </a:r>
            <a:endParaRPr lang="ru-RU" smtClean="0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23850" y="2205038"/>
            <a:ext cx="6119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D0D0D"/>
              </a:solidFill>
              <a:latin typeface="Tahoma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50825" y="1773238"/>
            <a:ext cx="8569325" cy="3743325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r>
              <a:rPr lang="ru-RU"/>
              <a:t> </a:t>
            </a:r>
            <a:r>
              <a:rPr lang="ru-RU" sz="2400"/>
              <a:t>Человечество переживает острый кризис, и его карма лежит на нем тяжким грузом. Находящемуся в непосредственной близости от событий человечеству нелегко увидеть их истинную перспективу, и я пишу вам специально для того, чтобы облегчить ваше видение. Более широкое видение и более широкий горизонт могут облегчить понимание, и для вас было бы полезно, если бы я помог вам увидеть события так, как видим их мы, Учителя на внутренней стороне, в связи с их подоплекой.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179388" y="908050"/>
            <a:ext cx="87852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r>
              <a:rPr lang="ru-RU"/>
              <a:t>Два обстоятельства чрезвычайной важности отмечает Иерархия, наблюдая за тем, как человечество проживает нынешнюю необычайную борьбу. Первое из них состоит в том, что сегодня человечество в массе своей сознает, что происходящее является следствием его собственного поведения и его собственных ошибок. Люди либо чувствуют себя ответственными за происходящее, либо открыто и сознательно возлагают ответственность на чужие плечи. Версальский Договор - всего лишь символ и практическая фокусная точка этих бесконечных вековых ошибок.    Второе обстоятельство заключается в том, что, несмотря на войну и разделение, на разгул жестокости, страстей и эгоизма, сегодня больше истинного понимания, доброй воли и любящей готовности помочь, чем в любой иной период человеческой истории. Я говорю это сознательно, так как располагаю соответствующим иерархическим знанием. Поэтому не позволяйте внешнему наваждению войны обмануть вас. 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55650" y="476250"/>
            <a:ext cx="7632700" cy="946150"/>
          </a:xfrm>
          <a:prstGeom prst="rect">
            <a:avLst/>
          </a:prstGeom>
          <a:solidFill>
            <a:srgbClr val="FCFAF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/>
              <a:t>ОБЕЩАНИЯ И ОПАСНОСТИ ДУХОВНОГО КРИЗИСА</a:t>
            </a:r>
            <a:endParaRPr lang="ru-RU" b="1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0825" y="1431925"/>
            <a:ext cx="6049963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Китайская пиктограмма, символизирующая кризис, замечательно отражает идею духовного кризиса. Она состоит из двух основных знаков, или радикалов, один из которых означает "опасность", а другой – "возможность". Таким образом, хотя прохождение через подобного рода состояние часто бывает трудным и пугающим, оно обладает огромным эволюционным и целительным потенциалом. Правильно понятый и рассматриваемый в качестве трудной стадии естественного развития, духовный кризис может привести к спонтанному исцелению различных эмоциональных и психосоматических расстройств, к благоприятным изменениям личности, к разрешению важных жизненных проблем и к эволюции в направлении того, что порой называют "высшим сознанием". </a:t>
            </a:r>
          </a:p>
        </p:txBody>
      </p:sp>
      <p:pic>
        <p:nvPicPr>
          <p:cNvPr id="17417" name="Picture 9" descr="1221130964_6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636838"/>
            <a:ext cx="2381250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/>
          </p:cNvSpPr>
          <p:nvPr>
            <p:ph type="subTitle" idx="1"/>
          </p:nvPr>
        </p:nvSpPr>
        <p:spPr>
          <a:xfrm>
            <a:off x="539750" y="836613"/>
            <a:ext cx="8135938" cy="480218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Из-за сопутствующих опасностей, равно как и позитивного потенциала этих состояний, люди, переживающие духовный кризис, нуждаются в квалифицированном руководстве со стороны тех, кто имеет личный и профессиональный опыт необычных состояний сознания и знает, как работать с ними и как поддерживать человека в этих ситуациях. Постановка таким людям диагноза патологии и безответственное применение по отношению к ним различных подавляющих мер, включая медикаментозный контроль симптомов, могут существенно помешать осуществлению позитивного потенциала протекающего в них процесса. Являющиеся следствием традиционного лечения долговременная зависимость от транквилизаторов с их общеизвестными побочными эффектами, утрата жизненности и компромиссный образ жизни представляют собой печальный контраст по сравнению с теми редкими случаями, когда трансформационный кризис человека встречает поддержку и понимание и может без помех достичь завершения. Поэтому нельзя переоценить важность правильного понимания духовного кризиса и разработки всеобъемлющих и эффективных подходов к его лечению и адекватных систем поддержки.</a:t>
            </a:r>
            <a:r>
              <a:rPr lang="ru-RU" sz="1800" smtClean="0">
                <a:solidFill>
                  <a:schemeClr val="tx1"/>
                </a:solidFill>
                <a:cs typeface="Tahoma" pitchFamily="34" charset="0"/>
              </a:rPr>
              <a:t> </a:t>
            </a:r>
            <a:r>
              <a:rPr lang="ru-RU" sz="100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7525" cy="649287"/>
          </a:xfrm>
        </p:spPr>
        <p:txBody>
          <a:bodyPr/>
          <a:lstStyle/>
          <a:p>
            <a:r>
              <a:rPr lang="ru-RU" sz="3600" b="1" smtClean="0"/>
              <a:t>ВНУТРЕННИЕ КАРТЫ ДУХОВНОГО КРИЗИСА</a:t>
            </a:r>
            <a:r>
              <a:rPr lang="ru-RU" sz="4800" smtClean="0"/>
              <a:t> </a:t>
            </a:r>
          </a:p>
        </p:txBody>
      </p:sp>
      <p:sp>
        <p:nvSpPr>
          <p:cNvPr id="41989" name="Rectangle 5"/>
          <p:cNvSpPr>
            <a:spLocks noGrp="1"/>
          </p:cNvSpPr>
          <p:nvPr>
            <p:ph type="subTitle" idx="1"/>
          </p:nvPr>
        </p:nvSpPr>
        <p:spPr>
          <a:xfrm>
            <a:off x="0" y="981075"/>
            <a:ext cx="6400800" cy="482441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Спектр переживаний в состоянии духовного кризиса чрезвычайно широк: он включает в себя интенсивные эмоции, видения и другие изменения восприятия и необычные мыслительные процессы, а также различные соматические симптомы – от дрожи до чувства удушья. Однако мы установили, что содержание этих переживаний, судя по всему, распадается на три основные категории. Первая группа включает в себя переживания, тесно связанные с историей жизни индивидуума, – это биографическая категория. Переживания, относящиеся ко второй категории, сосредоточиваются на проблемах смерти и возрождения; из-за тесной взаимосвязи с травмой биологического рождения эта категория получила название перинатальной. Переживания третьей категории выходят далеко за рамки обычного человеческого опыта и тесно связаны с коллективным бессознательным Юнга; мы называем эти переживания "трансперсональными", поскольку они включают в себя мотивы и образы, источник которых находится за пределами индивидуальной жизненной истории.</a:t>
            </a:r>
            <a:r>
              <a:rPr lang="ru-RU" sz="140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1990" name="Picture 6" descr="cri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1844675"/>
            <a:ext cx="2916237" cy="2808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/>
          </p:cNvSpPr>
          <p:nvPr>
            <p:ph type="subTitle" idx="1"/>
          </p:nvPr>
        </p:nvSpPr>
        <p:spPr>
          <a:xfrm>
            <a:off x="755650" y="620713"/>
            <a:ext cx="7016750" cy="5018087"/>
          </a:xfrm>
        </p:spPr>
        <p:txBody>
          <a:bodyPr/>
          <a:lstStyle/>
          <a:p>
            <a:pPr algn="l"/>
            <a:r>
              <a:rPr lang="ru-RU" smtClean="0">
                <a:solidFill>
                  <a:schemeClr val="tx1"/>
                </a:solidFill>
              </a:rPr>
              <a:t>Биографические аспекты духовного кризиса включают в себя повторное проживание и излечение травматических событий жизненной истории. Критические ситуации детства, такие, как физическое или половое насилие, утрата родителя или любимого человека, близкое соприкосновение со смертью, болезнь или хирургическая операция, и другие драматические события порой могут играть важную роль в кризисе трансформации. Эта область детально изучена и описана "биографически" ориентированными психотерапевтами и поэтому далее обсуждаться не будет.</a:t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/>
          </p:cNvSpPr>
          <p:nvPr>
            <p:ph type="title"/>
          </p:nvPr>
        </p:nvSpPr>
        <p:spPr>
          <a:xfrm>
            <a:off x="755650" y="4221163"/>
            <a:ext cx="6781800" cy="1600200"/>
          </a:xfrm>
        </p:spPr>
        <p:txBody>
          <a:bodyPr/>
          <a:lstStyle/>
          <a:p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Современный человек находится под сильным влиянием научной парадигмы, которая воплотилась в виде аналитического и рационального ума. Мы воспринимаем этот мир, других людей, вещи и природу с точки зрения идей, концепций, или некоей смеси понятий-представлений, или с точки зрения образов, сложившихся в уме на основе значимых событий нашего прошлого опыта. Следовательно, любое изменение, происходящее в нас, главным образом, проявляет себя на уровне наших концепций, идей, верований и ментальных установок.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518</TotalTime>
  <Words>717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Verdana</vt:lpstr>
      <vt:lpstr>Arial</vt:lpstr>
      <vt:lpstr>Impact</vt:lpstr>
      <vt:lpstr>Times New Roman</vt:lpstr>
      <vt:lpstr>Calibri</vt:lpstr>
      <vt:lpstr>Tahoma</vt:lpstr>
      <vt:lpstr>NewsPrint</vt:lpstr>
      <vt:lpstr>NewsPrint</vt:lpstr>
      <vt:lpstr>NewsPrint</vt:lpstr>
      <vt:lpstr>NewsPrint</vt:lpstr>
      <vt:lpstr>NewsPrint</vt:lpstr>
      <vt:lpstr>ДУХОВНЫЙ  КРИЗИС  ЧЕЛОВЕЧЕСТВА </vt:lpstr>
      <vt:lpstr>Слайд 2</vt:lpstr>
      <vt:lpstr>Мировой кризис</vt:lpstr>
      <vt:lpstr>Слайд 4</vt:lpstr>
      <vt:lpstr>Слайд 5</vt:lpstr>
      <vt:lpstr>Слайд 6</vt:lpstr>
      <vt:lpstr>ВНУТРЕННИЕ КАРТЫ ДУХОВНОГО КРИЗИСА </vt:lpstr>
      <vt:lpstr>Слайд 8</vt:lpstr>
      <vt:lpstr>Современный человек находится под сильным влиянием научной парадигмы, которая воплотилась в виде аналитического и рационального ума. Мы воспринимаем этот мир, других людей, вещи и природу с точки зрения идей, концепций, или некоей смеси понятий-представлений, или с точки зрения образов, сложившихся в уме на основе значимых событий нашего прошлого опыта. Следовательно, любое изменение, происходящее в нас, главным образом, проявляет себя на уровне наших концепций, идей, верований и ментальных установок.</vt:lpstr>
      <vt:lpstr>Спасибо за внимание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Важнейшие тенденции развития человеческой цивилизации  в XX-начале XXI вв.</dc:title>
  <dc:creator>Admin</dc:creator>
  <cp:lastModifiedBy>Владлена</cp:lastModifiedBy>
  <cp:revision>63</cp:revision>
  <dcterms:created xsi:type="dcterms:W3CDTF">2012-11-28T04:33:23Z</dcterms:created>
  <dcterms:modified xsi:type="dcterms:W3CDTF">2015-05-19T14:26:19Z</dcterms:modified>
</cp:coreProperties>
</file>