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3" r:id="rId9"/>
    <p:sldId id="273" r:id="rId10"/>
    <p:sldId id="274" r:id="rId11"/>
    <p:sldId id="275" r:id="rId12"/>
    <p:sldId id="276" r:id="rId13"/>
    <p:sldId id="277" r:id="rId14"/>
    <p:sldId id="265" r:id="rId15"/>
    <p:sldId id="282" r:id="rId16"/>
    <p:sldId id="281" r:id="rId17"/>
    <p:sldId id="279" r:id="rId18"/>
    <p:sldId id="278" r:id="rId19"/>
    <p:sldId id="285" r:id="rId20"/>
    <p:sldId id="286" r:id="rId21"/>
    <p:sldId id="287" r:id="rId22"/>
    <p:sldId id="266" r:id="rId23"/>
    <p:sldId id="267" r:id="rId24"/>
    <p:sldId id="270" r:id="rId25"/>
    <p:sldId id="268" r:id="rId26"/>
    <p:sldId id="280" r:id="rId27"/>
    <p:sldId id="283" r:id="rId28"/>
    <p:sldId id="284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46" autoAdjust="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image" Target="../media/image55.emf"/><Relationship Id="rId4" Type="http://schemas.openxmlformats.org/officeDocument/2006/relationships/image" Target="../media/image5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image" Target="../media/image59.emf"/><Relationship Id="rId4" Type="http://schemas.openxmlformats.org/officeDocument/2006/relationships/image" Target="../media/image6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87B74-4CC4-4147-B741-C985809161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089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2C493-6463-4E70-926D-F0A3C3EDC5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228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AE984-9026-4694-A121-B231AE94F9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977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D8216-A45C-4DB8-8EE2-15E0084D53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515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E688D-0D6A-4D9D-B3F8-C45D620E7A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005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1D468-95C4-43B3-B960-1512CB95A7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099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D4584-C1D1-4CB8-A15B-127810935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455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F1C70-C79C-492D-8B3A-8717B6D5DC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989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22ADC-0299-408A-B93B-7058827E0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663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74373-3498-4832-A5B3-3FB99876BB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488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9B30C-032C-4FFD-8149-055912487E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238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FAF0F-EB09-40C2-81FF-55C5D8B1A0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483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5A6CB-9BD4-462E-BF2A-AF6B049AB4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890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44392CA-AFD1-4A4C-9DF4-17AB89117B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.png"/><Relationship Id="rId7" Type="http://schemas.openxmlformats.org/officeDocument/2006/relationships/image" Target="../media/image5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8.emf"/><Relationship Id="rId5" Type="http://schemas.openxmlformats.org/officeDocument/2006/relationships/image" Target="../media/image55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7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1.png"/><Relationship Id="rId7" Type="http://schemas.openxmlformats.org/officeDocument/2006/relationships/image" Target="../media/image6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62.emf"/><Relationship Id="rId5" Type="http://schemas.openxmlformats.org/officeDocument/2006/relationships/image" Target="../media/image59.e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61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1.png"/><Relationship Id="rId7" Type="http://schemas.openxmlformats.org/officeDocument/2006/relationships/image" Target="../media/image6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63.emf"/><Relationship Id="rId4" Type="http://schemas.openxmlformats.org/officeDocument/2006/relationships/oleObject" Target="../embeddings/oleObject9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827088" y="260350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sz="36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1258888" y="1052513"/>
            <a:ext cx="705802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2400"/>
          </a:p>
          <a:p>
            <a:endParaRPr lang="ru-RU" sz="2400"/>
          </a:p>
          <a:p>
            <a:pPr algn="ctr"/>
            <a:r>
              <a:rPr lang="ru-RU" sz="2400" b="1"/>
              <a:t>Итоговая презентация </a:t>
            </a:r>
          </a:p>
          <a:p>
            <a:pPr algn="ctr"/>
            <a:r>
              <a:rPr lang="ru-RU" sz="2400" b="1"/>
              <a:t>старшей группы №2 </a:t>
            </a:r>
          </a:p>
          <a:p>
            <a:pPr algn="ctr"/>
            <a:r>
              <a:rPr lang="ru-RU" sz="2400" b="1"/>
              <a:t>МБДОУ «Детский сад общеразвивающего вида» №6 «Улыбка» </a:t>
            </a:r>
          </a:p>
          <a:p>
            <a:pPr algn="ctr"/>
            <a:r>
              <a:rPr lang="ru-RU" sz="2400" b="1"/>
              <a:t>Зеленодольского муниципального района </a:t>
            </a:r>
          </a:p>
          <a:p>
            <a:pPr algn="ctr"/>
            <a:r>
              <a:rPr lang="ru-RU" sz="2400" b="1"/>
              <a:t>Республики Татарстан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5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smtClean="0"/>
              <a:t>«День спорта»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ru-RU" sz="2400" smtClean="0"/>
          </a:p>
        </p:txBody>
      </p:sp>
      <p:sp>
        <p:nvSpPr>
          <p:cNvPr id="14341" name="Rectangle 8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endParaRPr lang="ru-RU" sz="2400" smtClean="0"/>
          </a:p>
        </p:txBody>
      </p:sp>
      <p:sp>
        <p:nvSpPr>
          <p:cNvPr id="14342" name="Rectangle 9"/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endParaRPr lang="ru-RU" sz="2400" smtClean="0"/>
          </a:p>
        </p:txBody>
      </p:sp>
      <p:pic>
        <p:nvPicPr>
          <p:cNvPr id="14343" name="Picture 10" descr="IMG_366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4032250" cy="22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1" descr="IMG_364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3984625"/>
            <a:ext cx="395922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2" descr="IMG_365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3933825"/>
            <a:ext cx="403225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4" descr="IMG_367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21225" y="1628775"/>
            <a:ext cx="3883025" cy="218598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sz="3200" smtClean="0"/>
              <a:t>«Здоровые дети в здоровой семье»</a:t>
            </a:r>
          </a:p>
        </p:txBody>
      </p:sp>
      <p:pic>
        <p:nvPicPr>
          <p:cNvPr id="15364" name="Picture 11" descr="IMG_236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2988" y="1628775"/>
            <a:ext cx="3384550" cy="2376488"/>
          </a:xfrm>
        </p:spPr>
      </p:pic>
      <p:pic>
        <p:nvPicPr>
          <p:cNvPr id="15365" name="Picture 13" descr="IMG_237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32363" y="1628775"/>
            <a:ext cx="3455987" cy="2376488"/>
          </a:xfrm>
          <a:noFill/>
        </p:spPr>
      </p:pic>
      <p:pic>
        <p:nvPicPr>
          <p:cNvPr id="15366" name="Picture 14" descr="IMG_237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32363" y="4149725"/>
            <a:ext cx="3419475" cy="2349500"/>
          </a:xfrm>
          <a:noFill/>
        </p:spPr>
      </p:pic>
      <p:pic>
        <p:nvPicPr>
          <p:cNvPr id="15367" name="Picture 16" descr="IMG_111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1550" y="4149725"/>
            <a:ext cx="3455988" cy="2432050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sz="3200" smtClean="0"/>
              <a:t>«Международный день родного языка»</a:t>
            </a:r>
          </a:p>
        </p:txBody>
      </p:sp>
      <p:pic>
        <p:nvPicPr>
          <p:cNvPr id="16388" name="Picture 1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0288" y="1628775"/>
            <a:ext cx="2914650" cy="2185988"/>
          </a:xfrm>
        </p:spPr>
      </p:pic>
      <p:pic>
        <p:nvPicPr>
          <p:cNvPr id="16389" name="Picture 1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8700" y="3933825"/>
            <a:ext cx="2916238" cy="2187575"/>
          </a:xfrm>
        </p:spPr>
      </p:pic>
      <p:pic>
        <p:nvPicPr>
          <p:cNvPr id="47117" name="Picture 1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05413" y="1628775"/>
            <a:ext cx="2914650" cy="2185988"/>
          </a:xfrm>
          <a:effectLst>
            <a:outerShdw dist="28398" dir="1593903" algn="ctr" rotWithShape="0">
              <a:srgbClr val="808080"/>
            </a:outerShdw>
          </a:effectLst>
        </p:spPr>
      </p:pic>
      <p:pic>
        <p:nvPicPr>
          <p:cNvPr id="16391" name="Picture 1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03825" y="3933825"/>
            <a:ext cx="2916238" cy="218757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smtClean="0"/>
              <a:t>«Единый экологический день»</a:t>
            </a:r>
          </a:p>
        </p:txBody>
      </p:sp>
      <p:pic>
        <p:nvPicPr>
          <p:cNvPr id="17412" name="Picture 11" descr="IMG_401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6100" y="1628775"/>
            <a:ext cx="3883025" cy="2185988"/>
          </a:xfrm>
        </p:spPr>
      </p:pic>
      <p:pic>
        <p:nvPicPr>
          <p:cNvPr id="17413" name="Picture 12" descr="IMG_400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4513" y="3933825"/>
            <a:ext cx="3886200" cy="2187575"/>
          </a:xfrm>
        </p:spPr>
      </p:pic>
      <p:pic>
        <p:nvPicPr>
          <p:cNvPr id="17414" name="Picture 13" descr="IMG_395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21225" y="1628775"/>
            <a:ext cx="3883025" cy="2185988"/>
          </a:xfrm>
        </p:spPr>
      </p:pic>
      <p:pic>
        <p:nvPicPr>
          <p:cNvPr id="17415" name="Picture 14" descr="IMG_402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9638" y="3933825"/>
            <a:ext cx="3886200" cy="218757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200" smtClean="0"/>
              <a:t>Воспитанники приняли участие в следующих конкурсах:</a:t>
            </a:r>
            <a:r>
              <a:rPr lang="ru-RU" sz="4000" smtClean="0"/>
              <a:t> </a:t>
            </a:r>
          </a:p>
        </p:txBody>
      </p:sp>
      <p:sp>
        <p:nvSpPr>
          <p:cNvPr id="18436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357188" y="1571625"/>
            <a:ext cx="8229600" cy="4525963"/>
          </a:xfrm>
        </p:spPr>
        <p:txBody>
          <a:bodyPr/>
          <a:lstStyle/>
          <a:p>
            <a:r>
              <a:rPr lang="ru-RU" sz="2000" smtClean="0"/>
              <a:t>конкурс рисунков «Мы в ответе за тех, кого приручили» Григорьева Эвелина;</a:t>
            </a:r>
          </a:p>
          <a:p>
            <a:r>
              <a:rPr lang="ru-RU" sz="2000" smtClean="0"/>
              <a:t>конкурс творческих работ «Мастерская Деда Мороза» Вавилов Данил;</a:t>
            </a:r>
          </a:p>
          <a:p>
            <a:r>
              <a:rPr lang="ru-RU" sz="2000" smtClean="0"/>
              <a:t>конкурс «Марш парков», Вавилов Данил, Чуренко Камилия, Иванова Милана;</a:t>
            </a:r>
          </a:p>
          <a:p>
            <a:r>
              <a:rPr lang="ru-RU" sz="2000" smtClean="0"/>
              <a:t>конкурс чтецов, посвящённый творчеству Г.Тукая. Гильманов Тимур, Сатина Анна, Лисин Ваня</a:t>
            </a:r>
            <a:r>
              <a:rPr lang="ru-RU" smtClean="0"/>
              <a:t>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7"/>
          <p:cNvSpPr txBox="1">
            <a:spLocks noChangeArrowheads="1"/>
          </p:cNvSpPr>
          <p:nvPr/>
        </p:nvSpPr>
        <p:spPr bwMode="auto">
          <a:xfrm>
            <a:off x="1116013" y="5492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/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1428750"/>
            <a:ext cx="837565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8"/>
          <p:cNvSpPr txBox="1">
            <a:spLocks noChangeArrowheads="1"/>
          </p:cNvSpPr>
          <p:nvPr/>
        </p:nvSpPr>
        <p:spPr bwMode="auto">
          <a:xfrm>
            <a:off x="5724525" y="5492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048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smtClean="0"/>
              <a:t>Работа с родителями воспитанников строится на принципе сотрудничества и взаимодействия. При этом решаются приоритетные задачи:</a:t>
            </a:r>
          </a:p>
        </p:txBody>
      </p:sp>
      <p:sp>
        <p:nvSpPr>
          <p:cNvPr id="2048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smtClean="0"/>
              <a:t>- установление партнерских отношений с семьей</a:t>
            </a:r>
          </a:p>
          <a:p>
            <a:pPr>
              <a:buFontTx/>
              <a:buNone/>
            </a:pPr>
            <a:r>
              <a:rPr lang="ru-RU" sz="1800" smtClean="0"/>
              <a:t>   каждого воспитанника, объединение усилий для</a:t>
            </a:r>
          </a:p>
          <a:p>
            <a:pPr>
              <a:buFontTx/>
              <a:buNone/>
            </a:pPr>
            <a:r>
              <a:rPr lang="ru-RU" sz="1800" smtClean="0"/>
              <a:t>    развития и воспитания детей; </a:t>
            </a:r>
          </a:p>
          <a:p>
            <a:pPr>
              <a:buFontTx/>
              <a:buNone/>
            </a:pPr>
            <a:r>
              <a:rPr lang="ru-RU" sz="1800" smtClean="0"/>
              <a:t>    создание атмосферы</a:t>
            </a:r>
          </a:p>
          <a:p>
            <a:pPr>
              <a:buFontTx/>
              <a:buNone/>
            </a:pPr>
            <a:r>
              <a:rPr lang="ru-RU" sz="1800" smtClean="0"/>
              <a:t>   общности интересов, эмоциональной</a:t>
            </a:r>
          </a:p>
          <a:p>
            <a:pPr>
              <a:buFontTx/>
              <a:buNone/>
            </a:pPr>
            <a:r>
              <a:rPr lang="ru-RU" sz="1800" smtClean="0"/>
              <a:t>   взаимоподдержки и взаимопроникновения в</a:t>
            </a:r>
          </a:p>
          <a:p>
            <a:pPr>
              <a:buFontTx/>
              <a:buNone/>
            </a:pPr>
            <a:r>
              <a:rPr lang="ru-RU" sz="1800" smtClean="0"/>
              <a:t>   проблемы друг друга.</a:t>
            </a:r>
          </a:p>
          <a:p>
            <a:r>
              <a:rPr lang="ru-RU" sz="1800" smtClean="0"/>
              <a:t>- повышение педагогической культуры родителей,</a:t>
            </a:r>
          </a:p>
          <a:p>
            <a:pPr>
              <a:buFontTx/>
              <a:buNone/>
            </a:pPr>
            <a:r>
              <a:rPr lang="ru-RU" sz="1800" smtClean="0"/>
              <a:t>     формирование уверенности в собственных</a:t>
            </a:r>
          </a:p>
          <a:p>
            <a:pPr>
              <a:buFontTx/>
              <a:buNone/>
            </a:pPr>
            <a:r>
              <a:rPr lang="ru-RU" sz="1800" smtClean="0"/>
              <a:t>    педагогических возможностях</a:t>
            </a:r>
          </a:p>
          <a:p>
            <a:r>
              <a:rPr lang="ru-RU" sz="1800" smtClean="0"/>
              <a:t>- приобщение родителей к участию в жизни группы и ДОУ</a:t>
            </a:r>
            <a:endParaRPr lang="ru-RU" smtClean="0"/>
          </a:p>
        </p:txBody>
      </p:sp>
      <p:pic>
        <p:nvPicPr>
          <p:cNvPr id="20487" name="Picture 2" descr="C:\Лена\family\family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7550" y="5051425"/>
            <a:ext cx="2076450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188913"/>
            <a:ext cx="8229600" cy="733425"/>
          </a:xfrm>
        </p:spPr>
        <p:txBody>
          <a:bodyPr/>
          <a:lstStyle/>
          <a:p>
            <a:r>
              <a:rPr lang="ru-RU" sz="2800" smtClean="0"/>
              <a:t>Работа по взаимодействию с родителями: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468313" y="1628775"/>
            <a:ext cx="4038600" cy="2185988"/>
          </a:xfrm>
        </p:spPr>
        <p:txBody>
          <a:bodyPr/>
          <a:lstStyle/>
          <a:p>
            <a:r>
              <a:rPr lang="ru-RU" sz="1600" smtClean="0"/>
              <a:t>Выставки  «Времена года»</a:t>
            </a:r>
          </a:p>
          <a:p>
            <a:r>
              <a:rPr lang="ru-RU" sz="1600" smtClean="0"/>
              <a:t>«Береги природу»</a:t>
            </a:r>
          </a:p>
          <a:p>
            <a:r>
              <a:rPr lang="ru-RU" sz="1600" smtClean="0"/>
              <a:t>«Дары Осени»</a:t>
            </a:r>
          </a:p>
          <a:p>
            <a:r>
              <a:rPr lang="ru-RU" sz="1600" smtClean="0"/>
              <a:t>«Чудо автомобиль»</a:t>
            </a:r>
          </a:p>
          <a:p>
            <a:r>
              <a:rPr lang="ru-RU" sz="1600" smtClean="0"/>
              <a:t>«Сочи 2014»</a:t>
            </a:r>
          </a:p>
          <a:p>
            <a:r>
              <a:rPr lang="ru-RU" sz="1600" smtClean="0"/>
              <a:t>«Что такое хорошо и что такое плохо»</a:t>
            </a:r>
          </a:p>
          <a:p>
            <a:endParaRPr lang="ru-RU" sz="1600" smtClean="0"/>
          </a:p>
          <a:p>
            <a:endParaRPr lang="ru-RU" sz="1600" smtClean="0"/>
          </a:p>
        </p:txBody>
      </p:sp>
      <p:pic>
        <p:nvPicPr>
          <p:cNvPr id="21509" name="Picture 11" descr="IMG_349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87900" y="4076700"/>
            <a:ext cx="4141788" cy="2332038"/>
          </a:xfrm>
        </p:spPr>
      </p:pic>
      <p:pic>
        <p:nvPicPr>
          <p:cNvPr id="21510" name="Picture 12" descr="IMG_400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88" y="4076700"/>
            <a:ext cx="4030662" cy="2419350"/>
          </a:xfrm>
        </p:spPr>
      </p:pic>
      <p:pic>
        <p:nvPicPr>
          <p:cNvPr id="21511" name="Picture 13" descr="IMG_364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32363" y="1412875"/>
            <a:ext cx="3838575" cy="233045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71" name="Picture 19" descr="IMG_358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560" y="764704"/>
            <a:ext cx="3883025" cy="23764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9172" name="Picture 2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552" y="3717032"/>
            <a:ext cx="3816350" cy="2554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991" name="Picture 7" descr="C:\Users\Венера\Desktop\ФОТО ЭТИК\IMG_386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692696"/>
            <a:ext cx="3465712" cy="24043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9174" name="Picture 22" descr="IMG_361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88024" y="3717032"/>
            <a:ext cx="3886200" cy="24479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7"/>
          <p:cNvSpPr txBox="1">
            <a:spLocks noChangeArrowheads="1"/>
          </p:cNvSpPr>
          <p:nvPr/>
        </p:nvSpPr>
        <p:spPr bwMode="auto">
          <a:xfrm>
            <a:off x="1116013" y="5492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428604"/>
            <a:ext cx="4441605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2214554"/>
            <a:ext cx="4214842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3643314"/>
            <a:ext cx="4314701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074862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chemeClr val="tx1"/>
                </a:solidFill>
              </a:rPr>
              <a:t/>
            </a:r>
            <a:br>
              <a:rPr lang="ru-RU" sz="4000" smtClean="0">
                <a:solidFill>
                  <a:schemeClr val="tx1"/>
                </a:solidFill>
              </a:rPr>
            </a:br>
            <a:r>
              <a:rPr lang="ru-RU" sz="4000" smtClean="0">
                <a:solidFill>
                  <a:schemeClr val="tx1"/>
                </a:solidFill>
              </a:rPr>
              <a:t/>
            </a:r>
            <a:br>
              <a:rPr lang="ru-RU" sz="4000" smtClean="0">
                <a:solidFill>
                  <a:schemeClr val="tx1"/>
                </a:solidFill>
              </a:rPr>
            </a:br>
            <a:r>
              <a:rPr lang="ru-RU" sz="3600" smtClean="0">
                <a:solidFill>
                  <a:schemeClr val="tx1"/>
                </a:solidFill>
              </a:rPr>
              <a:t>Наш девиз:</a:t>
            </a:r>
            <a:br>
              <a:rPr lang="ru-RU" sz="3600" smtClean="0">
                <a:solidFill>
                  <a:schemeClr val="tx1"/>
                </a:solidFill>
              </a:rPr>
            </a:br>
            <a:r>
              <a:rPr lang="ru-RU" sz="3600" smtClean="0">
                <a:solidFill>
                  <a:schemeClr val="tx1"/>
                </a:solidFill>
              </a:rPr>
              <a:t>Мы «Весёлые зверята»</a:t>
            </a:r>
            <a:br>
              <a:rPr lang="ru-RU" sz="3600" smtClean="0">
                <a:solidFill>
                  <a:schemeClr val="tx1"/>
                </a:solidFill>
              </a:rPr>
            </a:br>
            <a:r>
              <a:rPr lang="ru-RU" sz="3600" smtClean="0">
                <a:solidFill>
                  <a:schemeClr val="tx1"/>
                </a:solidFill>
              </a:rPr>
              <a:t>Дружно в группе мы растём!</a:t>
            </a:r>
            <a:br>
              <a:rPr lang="ru-RU" sz="3600" smtClean="0">
                <a:solidFill>
                  <a:schemeClr val="tx1"/>
                </a:solidFill>
              </a:rPr>
            </a:br>
            <a:r>
              <a:rPr lang="ru-RU" sz="3600" smtClean="0">
                <a:solidFill>
                  <a:schemeClr val="tx1"/>
                </a:solidFill>
              </a:rPr>
              <a:t>Мы хорошие ребята,</a:t>
            </a:r>
            <a:br>
              <a:rPr lang="ru-RU" sz="3600" smtClean="0">
                <a:solidFill>
                  <a:schemeClr val="tx1"/>
                </a:solidFill>
              </a:rPr>
            </a:br>
            <a:r>
              <a:rPr lang="ru-RU" sz="3600" smtClean="0">
                <a:solidFill>
                  <a:schemeClr val="tx1"/>
                </a:solidFill>
              </a:rPr>
              <a:t>Очень весело живём!</a:t>
            </a:r>
            <a:r>
              <a:rPr lang="ru-RU" sz="4000" smtClean="0">
                <a:solidFill>
                  <a:schemeClr val="tx1"/>
                </a:solidFill>
              </a:rPr>
              <a:t/>
            </a:r>
            <a:br>
              <a:rPr lang="ru-RU" sz="4000" smtClean="0">
                <a:solidFill>
                  <a:schemeClr val="tx1"/>
                </a:solidFill>
              </a:rPr>
            </a:br>
            <a:endParaRPr lang="ru-RU" sz="4000" smtClean="0">
              <a:solidFill>
                <a:schemeClr val="tx1"/>
              </a:solidFill>
            </a:endParaRPr>
          </a:p>
        </p:txBody>
      </p:sp>
      <p:pic>
        <p:nvPicPr>
          <p:cNvPr id="3076" name="Picture 5" descr="IMG_215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4438" y="3357563"/>
            <a:ext cx="4249737" cy="3311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1116013" y="5492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696" y="214290"/>
            <a:ext cx="5456827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68" y="3357538"/>
            <a:ext cx="5360990" cy="33659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82" name="Picture 2" descr="C:\Лена\family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9150" y="214313"/>
            <a:ext cx="197485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4" descr="C:\Users\Венера\Desktop\img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4214813"/>
            <a:ext cx="3267075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1116013" y="5492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500042"/>
            <a:ext cx="6056785" cy="34095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3500438"/>
            <a:ext cx="5583732" cy="3143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571625"/>
            <a:ext cx="8824912" cy="488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8"/>
          <p:cNvSpPr>
            <a:spLocks noChangeArrowheads="1"/>
          </p:cNvSpPr>
          <p:nvPr/>
        </p:nvSpPr>
        <p:spPr bwMode="auto">
          <a:xfrm>
            <a:off x="395288" y="115888"/>
            <a:ext cx="838358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b="1"/>
              <a:t>Результаты диагностики детей по программе «От рождения до школы»</a:t>
            </a:r>
            <a:endParaRPr lang="ru-RU"/>
          </a:p>
          <a:p>
            <a:pPr algn="ctr"/>
            <a:r>
              <a:rPr lang="ru-RU" b="1"/>
              <a:t>в старшей группе № 2 МБДОУ №6 «Улыбка» на 2013 / 14 уч.год.</a:t>
            </a:r>
            <a:endParaRPr lang="ru-RU"/>
          </a:p>
          <a:p>
            <a:pPr algn="ctr"/>
            <a:r>
              <a:rPr lang="ru-RU"/>
              <a:t>На начало учебного года всего диагностировано  23 ребёнка.</a:t>
            </a:r>
          </a:p>
          <a:p>
            <a:pPr algn="ctr"/>
            <a:r>
              <a:rPr lang="ru-RU"/>
              <a:t>На конец учебного года всего диагностировано  22 ребёнка.</a:t>
            </a:r>
          </a:p>
        </p:txBody>
      </p:sp>
      <p:sp>
        <p:nvSpPr>
          <p:cNvPr id="26629" name="Rectangle 9"/>
          <p:cNvSpPr>
            <a:spLocks noChangeArrowheads="1"/>
          </p:cNvSpPr>
          <p:nvPr/>
        </p:nvSpPr>
        <p:spPr bwMode="auto">
          <a:xfrm>
            <a:off x="179388" y="6491288"/>
            <a:ext cx="546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ru-RU"/>
              <a:t>воспитатели: Бердникова М.Н. , Саягфарова В.А.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3"/>
          <p:cNvSpPr>
            <a:spLocks noGrp="1" noChangeArrowheads="1"/>
          </p:cNvSpPr>
          <p:nvPr>
            <p:ph type="title"/>
          </p:nvPr>
        </p:nvSpPr>
        <p:spPr>
          <a:xfrm>
            <a:off x="1116013" y="125413"/>
            <a:ext cx="7056437" cy="1143000"/>
          </a:xfrm>
        </p:spPr>
        <p:txBody>
          <a:bodyPr/>
          <a:lstStyle/>
          <a:p>
            <a:pPr eaLnBrk="1" hangingPunct="1"/>
            <a:r>
              <a:rPr lang="ru-RU" sz="2800" smtClean="0"/>
              <a:t>Диаграммы результатов диагностики на 2013-2014 учебный год.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468313" y="1773238"/>
          <a:ext cx="3959225" cy="211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Диаграмма" r:id="rId4" imgW="3676682" imgH="1981329" progId="MSGraph.Chart.8">
                  <p:embed followColorScheme="full"/>
                </p:oleObj>
              </mc:Choice>
              <mc:Fallback>
                <p:oleObj name="Диаграмма" r:id="rId4" imgW="3676682" imgH="1981329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773238"/>
                        <a:ext cx="3959225" cy="211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6"/>
          <p:cNvSpPr txBox="1">
            <a:spLocks noChangeArrowheads="1"/>
          </p:cNvSpPr>
          <p:nvPr/>
        </p:nvSpPr>
        <p:spPr bwMode="auto">
          <a:xfrm>
            <a:off x="1547813" y="1412875"/>
            <a:ext cx="12049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Здоровье</a:t>
            </a:r>
          </a:p>
        </p:txBody>
      </p:sp>
      <p:graphicFrame>
        <p:nvGraphicFramePr>
          <p:cNvPr id="1027" name="Object 7"/>
          <p:cNvGraphicFramePr>
            <a:graphicFrameLocks noChangeAspect="1"/>
          </p:cNvGraphicFramePr>
          <p:nvPr/>
        </p:nvGraphicFramePr>
        <p:xfrm>
          <a:off x="4787900" y="1773238"/>
          <a:ext cx="3829050" cy="210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Диаграмма" r:id="rId6" imgW="3790828" imgH="2085936" progId="MSGraph.Chart.8">
                  <p:embed followColorScheme="full"/>
                </p:oleObj>
              </mc:Choice>
              <mc:Fallback>
                <p:oleObj name="Диаграмма" r:id="rId6" imgW="3790828" imgH="2085936" progId="MSGraph.Chart.8">
                  <p:embed followColorScheme="full"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1773238"/>
                        <a:ext cx="3829050" cy="210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5580063" y="1412875"/>
            <a:ext cx="1733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Социализация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763713" y="4005263"/>
            <a:ext cx="698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Труд</a:t>
            </a:r>
          </a:p>
        </p:txBody>
      </p:sp>
      <p:graphicFrame>
        <p:nvGraphicFramePr>
          <p:cNvPr id="1028" name="Object 11"/>
          <p:cNvGraphicFramePr>
            <a:graphicFrameLocks noChangeAspect="1"/>
          </p:cNvGraphicFramePr>
          <p:nvPr/>
        </p:nvGraphicFramePr>
        <p:xfrm>
          <a:off x="468313" y="4437063"/>
          <a:ext cx="3957637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Диаграмма" r:id="rId8" imgW="3790828" imgH="2095397" progId="MSGraph.Chart.8">
                  <p:embed followColorScheme="full"/>
                </p:oleObj>
              </mc:Choice>
              <mc:Fallback>
                <p:oleObj name="Диаграмма" r:id="rId8" imgW="3790828" imgH="2095397" progId="MSGraph.Chart.8">
                  <p:embed followColorScheme="full"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437063"/>
                        <a:ext cx="3957637" cy="218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5" name="Text Box 12"/>
          <p:cNvSpPr txBox="1">
            <a:spLocks noChangeArrowheads="1"/>
          </p:cNvSpPr>
          <p:nvPr/>
        </p:nvSpPr>
        <p:spPr bwMode="auto">
          <a:xfrm>
            <a:off x="5724525" y="3933825"/>
            <a:ext cx="165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Безопасность</a:t>
            </a:r>
          </a:p>
        </p:txBody>
      </p:sp>
      <p:graphicFrame>
        <p:nvGraphicFramePr>
          <p:cNvPr id="1029" name="Object 13"/>
          <p:cNvGraphicFramePr>
            <a:graphicFrameLocks noChangeAspect="1"/>
          </p:cNvGraphicFramePr>
          <p:nvPr/>
        </p:nvGraphicFramePr>
        <p:xfrm>
          <a:off x="4787900" y="4437063"/>
          <a:ext cx="3957638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Диаграмма" r:id="rId10" imgW="3790828" imgH="2095397" progId="MSGraph.Chart.8">
                  <p:embed followColorScheme="full"/>
                </p:oleObj>
              </mc:Choice>
              <mc:Fallback>
                <p:oleObj name="Диаграмма" r:id="rId10" imgW="3790828" imgH="2095397" progId="MSGraph.Chart.8">
                  <p:embed followColorScheme="full"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4437063"/>
                        <a:ext cx="3957638" cy="218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0" name="Object 7"/>
          <p:cNvGraphicFramePr>
            <a:graphicFrameLocks noChangeAspect="1"/>
          </p:cNvGraphicFramePr>
          <p:nvPr/>
        </p:nvGraphicFramePr>
        <p:xfrm>
          <a:off x="501650" y="908050"/>
          <a:ext cx="3971925" cy="218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Диаграмма" r:id="rId4" imgW="3790828" imgH="2085936" progId="MSGraph.Chart.8">
                  <p:embed followColorScheme="full"/>
                </p:oleObj>
              </mc:Choice>
              <mc:Fallback>
                <p:oleObj name="Диаграмма" r:id="rId4" imgW="3790828" imgH="2085936" progId="MSGraph.Chart.8">
                  <p:embed followColorScheme="full"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" y="908050"/>
                        <a:ext cx="3971925" cy="218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8"/>
          <p:cNvGraphicFramePr>
            <a:graphicFrameLocks noChangeAspect="1"/>
          </p:cNvGraphicFramePr>
          <p:nvPr/>
        </p:nvGraphicFramePr>
        <p:xfrm>
          <a:off x="4643438" y="908050"/>
          <a:ext cx="3971925" cy="218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Диаграмма" r:id="rId6" imgW="3790828" imgH="2085936" progId="MSGraph.Chart.8">
                  <p:embed followColorScheme="full"/>
                </p:oleObj>
              </mc:Choice>
              <mc:Fallback>
                <p:oleObj name="Диаграмма" r:id="rId6" imgW="3790828" imgH="2085936" progId="MSGraph.Chart.8">
                  <p:embed followColorScheme="full"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908050"/>
                        <a:ext cx="3971925" cy="218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9"/>
          <p:cNvGraphicFramePr>
            <a:graphicFrameLocks noChangeAspect="1"/>
          </p:cNvGraphicFramePr>
          <p:nvPr/>
        </p:nvGraphicFramePr>
        <p:xfrm>
          <a:off x="468313" y="3933825"/>
          <a:ext cx="3957637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Диаграмма" r:id="rId8" imgW="3790828" imgH="2095397" progId="MSGraph.Chart.8">
                  <p:embed followColorScheme="full"/>
                </p:oleObj>
              </mc:Choice>
              <mc:Fallback>
                <p:oleObj name="Диаграмма" r:id="rId8" imgW="3790828" imgH="2095397" progId="MSGraph.Chart.8">
                  <p:embed followColorScheme="full"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933825"/>
                        <a:ext cx="3957637" cy="218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10"/>
          <p:cNvGraphicFramePr>
            <a:graphicFrameLocks noChangeAspect="1"/>
          </p:cNvGraphicFramePr>
          <p:nvPr/>
        </p:nvGraphicFramePr>
        <p:xfrm>
          <a:off x="4716463" y="3933825"/>
          <a:ext cx="3957637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Диаграмма" r:id="rId10" imgW="3790828" imgH="2095397" progId="MSGraph.Chart.8">
                  <p:embed followColorScheme="full"/>
                </p:oleObj>
              </mc:Choice>
              <mc:Fallback>
                <p:oleObj name="Диаграмма" r:id="rId10" imgW="3790828" imgH="2095397" progId="MSGraph.Chart.8">
                  <p:embed followColorScheme="full"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3933825"/>
                        <a:ext cx="3957637" cy="218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Text Box 11"/>
          <p:cNvSpPr txBox="1">
            <a:spLocks noChangeArrowheads="1"/>
          </p:cNvSpPr>
          <p:nvPr/>
        </p:nvSpPr>
        <p:spPr bwMode="auto">
          <a:xfrm>
            <a:off x="1476375" y="549275"/>
            <a:ext cx="1216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Познание</a:t>
            </a:r>
          </a:p>
        </p:txBody>
      </p:sp>
      <p:sp>
        <p:nvSpPr>
          <p:cNvPr id="2057" name="Text Box 12"/>
          <p:cNvSpPr txBox="1">
            <a:spLocks noChangeArrowheads="1"/>
          </p:cNvSpPr>
          <p:nvPr/>
        </p:nvSpPr>
        <p:spPr bwMode="auto">
          <a:xfrm>
            <a:off x="5416550" y="568325"/>
            <a:ext cx="1735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Коммуникация</a:t>
            </a:r>
          </a:p>
        </p:txBody>
      </p:sp>
      <p:sp>
        <p:nvSpPr>
          <p:cNvPr id="2058" name="Text Box 13"/>
          <p:cNvSpPr txBox="1">
            <a:spLocks noChangeArrowheads="1"/>
          </p:cNvSpPr>
          <p:nvPr/>
        </p:nvSpPr>
        <p:spPr bwMode="auto">
          <a:xfrm>
            <a:off x="900113" y="3573463"/>
            <a:ext cx="2451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Чтение худож.лит-ры</a:t>
            </a:r>
          </a:p>
        </p:txBody>
      </p:sp>
      <p:sp>
        <p:nvSpPr>
          <p:cNvPr id="2059" name="Text Box 14"/>
          <p:cNvSpPr txBox="1">
            <a:spLocks noChangeArrowheads="1"/>
          </p:cNvSpPr>
          <p:nvPr/>
        </p:nvSpPr>
        <p:spPr bwMode="auto">
          <a:xfrm>
            <a:off x="5003800" y="3573463"/>
            <a:ext cx="322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Художественное творчество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4" name="Object 7"/>
          <p:cNvGraphicFramePr>
            <a:graphicFrameLocks noChangeAspect="1"/>
          </p:cNvGraphicFramePr>
          <p:nvPr/>
        </p:nvGraphicFramePr>
        <p:xfrm>
          <a:off x="468313" y="908050"/>
          <a:ext cx="3971925" cy="218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Диаграмма" r:id="rId4" imgW="3790828" imgH="2085936" progId="MSGraph.Chart.8">
                  <p:embed followColorScheme="full"/>
                </p:oleObj>
              </mc:Choice>
              <mc:Fallback>
                <p:oleObj name="Диаграмма" r:id="rId4" imgW="3790828" imgH="2085936" progId="MSGraph.Chart.8">
                  <p:embed followColorScheme="full"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908050"/>
                        <a:ext cx="3971925" cy="218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8"/>
          <p:cNvGraphicFramePr>
            <a:graphicFrameLocks noChangeAspect="1"/>
          </p:cNvGraphicFramePr>
          <p:nvPr/>
        </p:nvGraphicFramePr>
        <p:xfrm>
          <a:off x="4643438" y="908050"/>
          <a:ext cx="3971925" cy="218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Диаграмма" r:id="rId6" imgW="3790828" imgH="2085936" progId="MSGraph.Chart.8">
                  <p:embed followColorScheme="full"/>
                </p:oleObj>
              </mc:Choice>
              <mc:Fallback>
                <p:oleObj name="Диаграмма" r:id="rId6" imgW="3790828" imgH="2085936" progId="MSGraph.Chart.8">
                  <p:embed followColorScheme="full"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908050"/>
                        <a:ext cx="3971925" cy="218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Text Box 9"/>
          <p:cNvSpPr txBox="1">
            <a:spLocks noChangeArrowheads="1"/>
          </p:cNvSpPr>
          <p:nvPr/>
        </p:nvSpPr>
        <p:spPr bwMode="auto">
          <a:xfrm>
            <a:off x="1116013" y="549275"/>
            <a:ext cx="24304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Физическая культура</a:t>
            </a:r>
          </a:p>
        </p:txBody>
      </p:sp>
      <p:sp>
        <p:nvSpPr>
          <p:cNvPr id="3078" name="Text Box 10"/>
          <p:cNvSpPr txBox="1">
            <a:spLocks noChangeArrowheads="1"/>
          </p:cNvSpPr>
          <p:nvPr/>
        </p:nvSpPr>
        <p:spPr bwMode="auto">
          <a:xfrm>
            <a:off x="5724525" y="549275"/>
            <a:ext cx="985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Музыка</a:t>
            </a:r>
          </a:p>
        </p:txBody>
      </p:sp>
      <p:pic>
        <p:nvPicPr>
          <p:cNvPr id="3079" name="Picture 12" descr="C:\Users\Венера\Desktop\картинки оформит\img17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338" y="3644900"/>
            <a:ext cx="2973387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8"/>
          <p:cNvSpPr txBox="1">
            <a:spLocks noChangeArrowheads="1"/>
          </p:cNvSpPr>
          <p:nvPr/>
        </p:nvSpPr>
        <p:spPr bwMode="auto">
          <a:xfrm>
            <a:off x="5724525" y="5492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652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sz="3200" b="1" smtClean="0">
                <a:solidFill>
                  <a:schemeClr val="tx1"/>
                </a:solidFill>
              </a:rPr>
              <a:t>Деятельность педагогов.</a:t>
            </a:r>
          </a:p>
        </p:txBody>
      </p:sp>
      <p:sp>
        <p:nvSpPr>
          <p:cNvPr id="27653" name="Rectangle 10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400" smtClean="0"/>
              <a:t> </a:t>
            </a:r>
            <a:r>
              <a:rPr lang="ru-RU" sz="1800" smtClean="0"/>
              <a:t>В течение года педагоги Бердникова М.Н. и Саягфарова В.А. распространяли свой педагогический опыт на муниципальном уровне, был проведен открытый показ НОД на тему: «Путешествие за сокровищами», презентация из опыта работы «Путешествие в страну Этикет». Воспитатели Бердникова М.Н., Саягфарова В.А. приняли участие в общероссийском конкурсе «Педагогическое мастерство на уроках ДОУ» </a:t>
            </a:r>
          </a:p>
        </p:txBody>
      </p:sp>
      <p:pic>
        <p:nvPicPr>
          <p:cNvPr id="27654" name="Picture 13" descr="IMG_368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21225" y="1628775"/>
            <a:ext cx="3883025" cy="2185988"/>
          </a:xfrm>
        </p:spPr>
      </p:pic>
      <p:pic>
        <p:nvPicPr>
          <p:cNvPr id="27655" name="Picture 14" descr="саягфаровой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67400" y="3933825"/>
            <a:ext cx="1590675" cy="2187575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685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С учетом успехов и проблем, возникших в минувшем учебном году намечены следующие задачи:</a:t>
            </a:r>
          </a:p>
        </p:txBody>
      </p:sp>
      <p:sp>
        <p:nvSpPr>
          <p:cNvPr id="28677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000" smtClean="0"/>
              <a:t>Продолжать   укреплять и охранять здоровье детей.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Создавать условия для систематического закаливания организма.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Приобщать к элементарным общепринятым нормам и правилам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smtClean="0"/>
              <a:t>    взаимоотношения со сверстниками и взрослыми. 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Воспитывать желание участвовать в трудовой деятельности. 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Способствовать формированию целостной картины мира,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smtClean="0"/>
              <a:t>     расширение кругозора детей.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Приобщать к изобразительному искусству. 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Продолжать активную совместную работу  с родителями.</a:t>
            </a:r>
          </a:p>
        </p:txBody>
      </p:sp>
      <p:pic>
        <p:nvPicPr>
          <p:cNvPr id="28678" name="Picture 11" descr="C:\Users\Венера\Desktop\картинки оформит\img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75" y="4702175"/>
            <a:ext cx="2619375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Picture 4" descr="Рисунок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5688" y="825500"/>
            <a:ext cx="4260849" cy="50657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993062" cy="180022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chemeClr val="tx1"/>
                </a:solidFill>
              </a:rPr>
              <a:t>В нашей дружной семье – 22 ребенка.</a:t>
            </a:r>
            <a:br>
              <a:rPr lang="ru-RU" sz="2400" b="1" smtClean="0">
                <a:solidFill>
                  <a:schemeClr val="tx1"/>
                </a:solidFill>
              </a:rPr>
            </a:br>
            <a:r>
              <a:rPr lang="ru-RU" sz="2000" b="1" smtClean="0">
                <a:solidFill>
                  <a:schemeClr val="tx1"/>
                </a:solidFill>
              </a:rPr>
              <a:t>Из них  9 девочек и 13 мальчиков.</a:t>
            </a:r>
            <a:br>
              <a:rPr lang="ru-RU" sz="2000" b="1" smtClean="0">
                <a:solidFill>
                  <a:schemeClr val="tx1"/>
                </a:solidFill>
              </a:rPr>
            </a:br>
            <a:r>
              <a:rPr lang="ru-RU" sz="2000" b="1" smtClean="0">
                <a:solidFill>
                  <a:schemeClr val="tx1"/>
                </a:solidFill>
              </a:rPr>
              <a:t>Возраст детей от 5 до 6 лет.</a:t>
            </a:r>
            <a:br>
              <a:rPr lang="ru-RU" sz="2000" b="1" smtClean="0">
                <a:solidFill>
                  <a:schemeClr val="tx1"/>
                </a:solidFill>
              </a:rPr>
            </a:br>
            <a:r>
              <a:rPr lang="ru-RU" sz="2000" b="1" smtClean="0"/>
              <a:t>В течение года дети развивались согласно возрасту, изучили программный материал и показали позитивную динамику по всем направления развития.</a:t>
            </a:r>
            <a:r>
              <a:rPr lang="ru-RU" sz="4000" smtClean="0"/>
              <a:t> </a:t>
            </a:r>
          </a:p>
        </p:txBody>
      </p:sp>
      <p:pic>
        <p:nvPicPr>
          <p:cNvPr id="4100" name="Picture 4" descr="C:\Users\Венера\Desktop\DCIM\270_1505\IMG_402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2708920"/>
            <a:ext cx="7002271" cy="39420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 </a:t>
            </a:r>
            <a:r>
              <a:rPr lang="ru-RU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Работа группы № 2 осуществлялась исходя из основных годовых задач и в соответствии с годовым планом работы МБДОУ №6 «Улыбка» на 2013-2014 учебный год.</a:t>
            </a:r>
            <a:r>
              <a:rPr lang="ru-RU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ru-RU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</a:t>
            </a:r>
          </a:p>
        </p:txBody>
      </p:sp>
      <p:sp>
        <p:nvSpPr>
          <p:cNvPr id="8196" name="Rectangle 9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ru-RU" sz="2000" smtClean="0"/>
              <a:t>Укрепление здоровья, приобщение к здоровому образу жизни, развитие двигательной и гигиенической культуры детей.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smtClean="0"/>
              <a:t>Развитие гуманистической направленности отношения детей к миру, воспитание культуры общения, эмоциональной отзывчивости и доброжелательности к людям.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smtClean="0"/>
              <a:t>Развитие эстетических чувств детей, творческих способностей, эмоционально-ценностных ориентаций, приобщение воспитанников к искусству и художественной литературе.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smtClean="0"/>
              <a:t>Развитие познавательной активности, познавательных интересов, интеллектуальных способностей детей, самостоятельности и инициативы, стремления к активной деятельности и творчеству.</a:t>
            </a:r>
          </a:p>
        </p:txBody>
      </p:sp>
      <p:pic>
        <p:nvPicPr>
          <p:cNvPr id="8197" name="Рисунок 9" descr="76f7822532939a391e860945cedb95dc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7050" y="4797425"/>
            <a:ext cx="19145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-242888"/>
            <a:ext cx="8229600" cy="2867026"/>
          </a:xfrm>
        </p:spPr>
        <p:txBody>
          <a:bodyPr/>
          <a:lstStyle/>
          <a:p>
            <a:r>
              <a:rPr lang="ru-RU" sz="1600" smtClean="0"/>
              <a:t>В течение года соблюдался режим дня, санитарно-гигиенические требования к пребыванию детей в ДОУ. Согласно проводились медицинские Антропометрические обследования, педагогические (мониторинг) обследования воспитанников, подтверждающие положительную динамику развития каждого ребенка и группы в целом.</a:t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2000" smtClean="0"/>
              <a:t>Средняя заболеваемость за год составляет -2,1%</a:t>
            </a:r>
            <a:br>
              <a:rPr lang="ru-RU" sz="2000" smtClean="0"/>
            </a:br>
            <a:r>
              <a:rPr lang="ru-RU" sz="2000" smtClean="0"/>
              <a:t>Средняя посещаемость составляет – 77%</a:t>
            </a:r>
            <a:endParaRPr lang="ru-RU" smtClean="0"/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2124075" y="2205038"/>
            <a:ext cx="510063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tx2"/>
                </a:solidFill>
              </a:rPr>
              <a:t>Группа здоровья: 5 детей – первой группы,</a:t>
            </a:r>
            <a:br>
              <a:rPr lang="ru-RU">
                <a:solidFill>
                  <a:schemeClr val="tx2"/>
                </a:solidFill>
              </a:rPr>
            </a:br>
            <a:r>
              <a:rPr lang="ru-RU">
                <a:solidFill>
                  <a:schemeClr val="tx2"/>
                </a:solidFill>
              </a:rPr>
              <a:t>                              16 детей – второй группы,</a:t>
            </a:r>
            <a:br>
              <a:rPr lang="ru-RU">
                <a:solidFill>
                  <a:schemeClr val="tx2"/>
                </a:solidFill>
              </a:rPr>
            </a:br>
            <a:r>
              <a:rPr lang="ru-RU">
                <a:solidFill>
                  <a:schemeClr val="tx2"/>
                </a:solidFill>
              </a:rPr>
              <a:t>                              1 ребёнок – третьей группы.</a:t>
            </a:r>
          </a:p>
        </p:txBody>
      </p:sp>
      <p:pic>
        <p:nvPicPr>
          <p:cNvPr id="9221" name="Рисунок 4" descr="pilu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4292600"/>
            <a:ext cx="1600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7" descr="aptechk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3860800"/>
            <a:ext cx="735012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338" y="3559175"/>
            <a:ext cx="6335712" cy="289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1600" smtClean="0">
                <a:latin typeface="Times New Roman" pitchFamily="18" charset="0"/>
              </a:rPr>
              <a:t>С детьми систематически проводилась организованная образовательная деятельность в соответствии с основной общеобразовательной программой МБДОУ №6, и утвержденным расписанием непосредственно образовательной деятельности. </a:t>
            </a:r>
            <a:r>
              <a:rPr lang="ru-RU" sz="1600" smtClean="0"/>
              <a:t>Поставленные цели достигнуты в процессе осуществления </a:t>
            </a:r>
            <a:br>
              <a:rPr lang="ru-RU" sz="1600" smtClean="0"/>
            </a:br>
            <a:r>
              <a:rPr lang="ru-RU" sz="1600" smtClean="0"/>
              <a:t>разнообразных видов деятельности:</a:t>
            </a:r>
            <a:r>
              <a:rPr lang="ru-RU" sz="2000" smtClean="0">
                <a:latin typeface="Times New Roman" pitchFamily="18" charset="0"/>
              </a:rPr>
              <a:t> </a:t>
            </a:r>
          </a:p>
        </p:txBody>
      </p:sp>
      <p:sp>
        <p:nvSpPr>
          <p:cNvPr id="10244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r>
              <a:rPr lang="ru-RU" sz="2000" smtClean="0"/>
              <a:t>игровой, </a:t>
            </a:r>
          </a:p>
          <a:p>
            <a:r>
              <a:rPr lang="ru-RU" sz="2000" smtClean="0"/>
              <a:t>коммуникативной, </a:t>
            </a:r>
          </a:p>
          <a:p>
            <a:r>
              <a:rPr lang="ru-RU" sz="2000" smtClean="0"/>
              <a:t>трудовой, </a:t>
            </a:r>
          </a:p>
          <a:p>
            <a:r>
              <a:rPr lang="ru-RU" sz="2000" smtClean="0"/>
              <a:t>познавательно-исследовательской, продуктивной, </a:t>
            </a:r>
          </a:p>
          <a:p>
            <a:r>
              <a:rPr lang="ru-RU" sz="2000" smtClean="0"/>
              <a:t>музыкально-художественной, </a:t>
            </a:r>
          </a:p>
          <a:p>
            <a:r>
              <a:rPr lang="ru-RU" sz="2000" smtClean="0"/>
              <a:t>чтения. </a:t>
            </a:r>
          </a:p>
        </p:txBody>
      </p:sp>
      <p:pic>
        <p:nvPicPr>
          <p:cNvPr id="7177" name="Picture 9" descr="IMG_376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87899" y="1556792"/>
            <a:ext cx="4139817" cy="2416721"/>
          </a:xfrm>
          <a:effectLst>
            <a:softEdge rad="112500"/>
          </a:effectLst>
        </p:spPr>
      </p:pic>
      <p:pic>
        <p:nvPicPr>
          <p:cNvPr id="7179" name="Picture 11" descr="G:\ИТОГ\ОСЕНЬ\IMG_35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221088"/>
            <a:ext cx="4176464" cy="2351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8" name="Picture 8" descr="G:\ИТОГ\DCIM\256_0304\IMG_383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437112"/>
            <a:ext cx="3932456" cy="2213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8" descr="3e597c7ec510e070b1a5c5c41542bdbf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800" y="5394325"/>
            <a:ext cx="12192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000" smtClean="0"/>
              <a:t> </a:t>
            </a:r>
            <a:r>
              <a:rPr lang="ru-RU" sz="2400" b="1" smtClean="0"/>
              <a:t>В течение года в группе были проведены следующие </a:t>
            </a:r>
            <a:r>
              <a:rPr lang="ru-RU" sz="2400" i="1" smtClean="0"/>
              <a:t>мероприятия с детьми:</a:t>
            </a:r>
            <a:r>
              <a:rPr lang="ru-RU" sz="4000" smtClean="0"/>
              <a:t> </a:t>
            </a:r>
          </a:p>
        </p:txBody>
      </p:sp>
      <p:sp>
        <p:nvSpPr>
          <p:cNvPr id="11268" name="Rectangle 7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2400" smtClean="0"/>
          </a:p>
          <a:p>
            <a:pPr>
              <a:lnSpc>
                <a:spcPct val="80000"/>
              </a:lnSpc>
              <a:buFontTx/>
              <a:buNone/>
            </a:pPr>
            <a:endParaRPr lang="ru-RU" sz="2400" smtClean="0"/>
          </a:p>
          <a:p>
            <a:pPr>
              <a:lnSpc>
                <a:spcPct val="80000"/>
              </a:lnSpc>
            </a:pPr>
            <a:r>
              <a:rPr lang="ru-RU" sz="2400" smtClean="0"/>
              <a:t>«День дорожно–транспортных происшествий»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«Урок чистоты»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«Здоровые дети в здоровой семье»</a:t>
            </a:r>
            <a:r>
              <a:rPr lang="ru-RU" smtClean="0"/>
              <a:t> </a:t>
            </a:r>
            <a:endParaRPr lang="ru-RU" sz="2400" smtClean="0"/>
          </a:p>
          <a:p>
            <a:pPr>
              <a:lnSpc>
                <a:spcPct val="80000"/>
              </a:lnSpc>
            </a:pPr>
            <a:r>
              <a:rPr lang="ru-RU" sz="2400" smtClean="0"/>
              <a:t>«День спорта»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«Международный день родного языка»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«День рождения Г.Тукая»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«Единый экологический день»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Утренники «Осень», «Новый год», «8 Марта», «Весна», расширенные занятия «День защитника Отечества», «День Победы».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40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8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sz="4000" smtClean="0"/>
              <a:t> «День дорожных знаков»</a:t>
            </a:r>
            <a:endParaRPr lang="ru-RU" sz="2400" smtClean="0"/>
          </a:p>
        </p:txBody>
      </p:sp>
      <p:pic>
        <p:nvPicPr>
          <p:cNvPr id="8202" name="Picture 10" descr="IMG_358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6463" y="4076700"/>
            <a:ext cx="3886200" cy="2403475"/>
          </a:xfrm>
          <a:ln w="38100" cap="sq">
            <a:solidFill>
              <a:srgbClr val="00B0F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203" name="Picture 11" descr="IMG_358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6100" y="1628775"/>
            <a:ext cx="3883025" cy="2185988"/>
          </a:xfrm>
          <a:ln w="38100" cap="sq">
            <a:solidFill>
              <a:srgbClr val="00B05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204" name="Picture 12" descr="IMG_357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188" y="4149725"/>
            <a:ext cx="3886200" cy="2374900"/>
          </a:xfrm>
          <a:ln w="38100" cap="sq">
            <a:solidFill>
              <a:srgbClr val="00B05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207" name="Picture 15" descr="IMG_357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25988" y="1600200"/>
            <a:ext cx="3883025" cy="2185988"/>
          </a:xfrm>
          <a:ln w="38100" cap="sq">
            <a:solidFill>
              <a:srgbClr val="FF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5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smtClean="0"/>
              <a:t>«Урок Чистоты»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ru-RU" sz="2400" smtClean="0"/>
          </a:p>
        </p:txBody>
      </p:sp>
      <p:sp>
        <p:nvSpPr>
          <p:cNvPr id="13317" name="Rectangle 7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endParaRPr lang="ru-RU" sz="2400" smtClean="0"/>
          </a:p>
        </p:txBody>
      </p:sp>
      <p:sp>
        <p:nvSpPr>
          <p:cNvPr id="13318" name="Rectangle 8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endParaRPr lang="ru-RU" sz="2400" smtClean="0"/>
          </a:p>
        </p:txBody>
      </p:sp>
      <p:pic>
        <p:nvPicPr>
          <p:cNvPr id="39948" name="Picture 12" descr="IMG_361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4292600"/>
            <a:ext cx="4032250" cy="2268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949" name="Picture 13" descr="IMG_362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1484313"/>
            <a:ext cx="3889375" cy="2411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950" name="Picture 14" descr="IMG_362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484313"/>
            <a:ext cx="4032250" cy="2403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951" name="Picture 15" descr="IMG_360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59338" y="4292600"/>
            <a:ext cx="3886200" cy="21875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726</Words>
  <Application>Microsoft Office PowerPoint</Application>
  <PresentationFormat>Экран (4:3)</PresentationFormat>
  <Paragraphs>92</Paragraphs>
  <Slides>28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Оформление по умолчанию</vt:lpstr>
      <vt:lpstr>Диаграмма</vt:lpstr>
      <vt:lpstr>Презентация PowerPoint</vt:lpstr>
      <vt:lpstr>  Наш девиз: Мы «Весёлые зверята» Дружно в группе мы растём! Мы хорошие ребята, Очень весело живём! </vt:lpstr>
      <vt:lpstr>В нашей дружной семье – 22 ребенка. Из них  9 девочек и 13 мальчиков. Возраст детей от 5 до 6 лет. В течение года дети развивались согласно возрасту, изучили программный материал и показали позитивную динамику по всем направления развития. </vt:lpstr>
      <vt:lpstr> Работа группы № 2 осуществлялась исходя из основных годовых задач и в соответствии с годовым планом работы МБДОУ №6 «Улыбка» на 2013-2014 учебный год.                         </vt:lpstr>
      <vt:lpstr>В течение года соблюдался режим дня, санитарно-гигиенические требования к пребыванию детей в ДОУ. Согласно проводились медицинские Антропометрические обследования, педагогические (мониторинг) обследования воспитанников, подтверждающие положительную динамику развития каждого ребенка и группы в целом.  Средняя заболеваемость за год составляет -2,1% Средняя посещаемость составляет – 77%</vt:lpstr>
      <vt:lpstr>С детьми систематически проводилась организованная образовательная деятельность в соответствии с основной общеобразовательной программой МБДОУ №6, и утвержденным расписанием непосредственно образовательной деятельности. Поставленные цели достигнуты в процессе осуществления  разнообразных видов деятельности: </vt:lpstr>
      <vt:lpstr> В течение года в группе были проведены следующие мероприятия с детьми: </vt:lpstr>
      <vt:lpstr> «День дорожных знаков»</vt:lpstr>
      <vt:lpstr>«Урок Чистоты»</vt:lpstr>
      <vt:lpstr>«День спорта»</vt:lpstr>
      <vt:lpstr>«Здоровые дети в здоровой семье»</vt:lpstr>
      <vt:lpstr>«Международный день родного языка»</vt:lpstr>
      <vt:lpstr>«Единый экологический день»</vt:lpstr>
      <vt:lpstr>Воспитанники приняли участие в следующих конкурсах: </vt:lpstr>
      <vt:lpstr>Презентация PowerPoint</vt:lpstr>
      <vt:lpstr>Работа с родителями воспитанников строится на принципе сотрудничества и взаимодействия. При этом решаются приоритетные задачи:</vt:lpstr>
      <vt:lpstr>Работа по взаимодействию с родителями: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Диаграммы результатов диагностики на 2013-2014 учебный год.</vt:lpstr>
      <vt:lpstr>Презентация PowerPoint</vt:lpstr>
      <vt:lpstr>Презентация PowerPoint</vt:lpstr>
      <vt:lpstr>Деятельность педагогов.</vt:lpstr>
      <vt:lpstr>С учетом успехов и проблем, возникших в минувшем учебном году намечены следующие задачи: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Венера</dc:creator>
  <cp:lastModifiedBy>FES</cp:lastModifiedBy>
  <cp:revision>49</cp:revision>
  <dcterms:created xsi:type="dcterms:W3CDTF">2013-11-13T17:55:35Z</dcterms:created>
  <dcterms:modified xsi:type="dcterms:W3CDTF">2014-10-04T15:04:49Z</dcterms:modified>
</cp:coreProperties>
</file>