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19"/>
  </p:notesMasterIdLst>
  <p:sldIdLst>
    <p:sldId id="293" r:id="rId2"/>
    <p:sldId id="258" r:id="rId3"/>
    <p:sldId id="261" r:id="rId4"/>
    <p:sldId id="296" r:id="rId5"/>
    <p:sldId id="297" r:id="rId6"/>
    <p:sldId id="310" r:id="rId7"/>
    <p:sldId id="294" r:id="rId8"/>
    <p:sldId id="305" r:id="rId9"/>
    <p:sldId id="311" r:id="rId10"/>
    <p:sldId id="312" r:id="rId11"/>
    <p:sldId id="276" r:id="rId12"/>
    <p:sldId id="304" r:id="rId13"/>
    <p:sldId id="302" r:id="rId14"/>
    <p:sldId id="313" r:id="rId15"/>
    <p:sldId id="309" r:id="rId16"/>
    <p:sldId id="307" r:id="rId17"/>
    <p:sldId id="308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0B5293"/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>
        <p:scale>
          <a:sx n="75" d="100"/>
          <a:sy n="75" d="100"/>
        </p:scale>
        <p:origin x="-266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37C88C-BF50-4B2C-AC5F-5BD60A2E280F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CBE2B5-2D11-457E-8FAF-673B5A3DF0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071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4E84F-760C-4E7C-A0E3-D55AB1C12EE4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2A58-EE01-447E-B743-DE7F3F133A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81719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BBCE-15D1-4A39-BF98-46DBFEA9AA63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2467C-2E40-4B5D-A4D4-CF1700D9CB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75432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FD38-7B16-47CC-842D-0272A01B3A58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8ECD-0020-45B5-95D2-32843C48E6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91375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C34B0-CD27-4445-B105-274E373F5025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962D-4C58-462A-9F73-B8E14250AE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2292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0183-0FC2-48FC-89D0-999F93BEDB67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BB3B-7ADF-4547-8E28-B43E484333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81883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0C04-0CE8-417B-B9AC-74F6DED4E077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2E005-69CC-431C-A2DC-07F4E4C3C5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42594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3CB8-ADC3-4E93-A0B8-618FDF18A344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4922-E1A0-4261-B807-0C8076365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4869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9842E-4D6A-4E26-B503-D7B70F69F933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A8A78-A749-4F8E-90D2-FA6C5665BE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5995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6BF6-F163-4F9B-8014-BACD12BF6DA0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65C8-AA38-4604-99F5-C8307D5E88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41304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A652-2689-409A-AF8C-11C39E783456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3329-F772-4D03-AC80-02A2D8504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5816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81125-F897-4CDD-B87B-2F63695FBA36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6CD6-5C3E-46BC-AE35-27C74A52CF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36683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9446-6EC5-4DB1-87B5-4C145F93FF37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9966-BC73-4B7E-A9CB-244E8EC68C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805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430B2-0CA5-4965-B656-AC5DF027C50A}" type="datetimeFigureOut">
              <a:rPr lang="ru-RU"/>
              <a:pPr>
                <a:defRPr/>
              </a:pPr>
              <a:t>04.10.2014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CD5030-0E64-4FC2-80FF-7B129553D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341438"/>
            <a:ext cx="8424862" cy="2808287"/>
          </a:xfrm>
        </p:spPr>
        <p:txBody>
          <a:bodyPr/>
          <a:lstStyle/>
          <a:p>
            <a:pPr>
              <a:defRPr/>
            </a:pPr>
            <a:r>
              <a:rPr lang="ru-RU" sz="4600" b="1" i="1" dirty="0" smtClean="0">
                <a:solidFill>
                  <a:schemeClr val="accent1">
                    <a:lumMod val="75000"/>
                  </a:schemeClr>
                </a:solidFill>
              </a:rPr>
              <a:t>«Развитие логического мышления у детей дошкольного возраста через игровую деятельность.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790950"/>
            <a:ext cx="8229600" cy="2533650"/>
          </a:xfrm>
        </p:spPr>
        <p:txBody>
          <a:bodyPr/>
          <a:lstStyle/>
          <a:p>
            <a:pPr algn="r">
              <a:buFont typeface="Wingdings 2" pitchFamily="18" charset="2"/>
              <a:buNone/>
              <a:defRPr/>
            </a:pPr>
            <a:endParaRPr lang="ru-RU" dirty="0" smtClean="0">
              <a:solidFill>
                <a:schemeClr val="accent3"/>
              </a:solidFill>
            </a:endParaRPr>
          </a:p>
          <a:p>
            <a:pPr algn="r">
              <a:buFont typeface="Wingdings 2" pitchFamily="18" charset="2"/>
              <a:buNone/>
              <a:defRPr/>
            </a:pPr>
            <a:endParaRPr lang="ru-RU" dirty="0" smtClean="0"/>
          </a:p>
          <a:p>
            <a:pPr algn="r">
              <a:buFont typeface="Wingdings 2" pitchFamily="18" charset="2"/>
              <a:buNone/>
              <a:defRPr/>
            </a:pPr>
            <a:r>
              <a:rPr lang="ru-RU" dirty="0" smtClean="0"/>
              <a:t>Воспитатель </a:t>
            </a:r>
            <a:r>
              <a:rPr lang="ru-RU" dirty="0" smtClean="0">
                <a:latin typeface="Arial" charset="0"/>
              </a:rPr>
              <a:t>старшей группы №2  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dirty="0" smtClean="0"/>
              <a:t>МБДОУ № 6</a:t>
            </a:r>
            <a:r>
              <a:rPr lang="ru-RU" dirty="0" smtClean="0">
                <a:latin typeface="Arial" charset="0"/>
              </a:rPr>
              <a:t> «Улыбка» ЗМР РТ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dirty="0" err="1" smtClean="0">
                <a:latin typeface="Arial" charset="0"/>
              </a:rPr>
              <a:t>Саягфарова</a:t>
            </a:r>
            <a:r>
              <a:rPr lang="ru-RU" dirty="0" smtClean="0">
                <a:latin typeface="Arial" charset="0"/>
              </a:rPr>
              <a:t> В.А.</a:t>
            </a:r>
            <a:r>
              <a:rPr lang="ru-RU" dirty="0" smtClean="0"/>
              <a:t> </a:t>
            </a:r>
          </a:p>
          <a:p>
            <a:pPr algn="r">
              <a:buFont typeface="Wingdings 2" pitchFamily="18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36625"/>
          </a:xfrm>
        </p:spPr>
        <p:txBody>
          <a:bodyPr/>
          <a:lstStyle/>
          <a:p>
            <a:r>
              <a:rPr lang="ru-RU" sz="3200" b="1" smtClean="0"/>
              <a:t>Средства, развивающие логическое мышление: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3529012"/>
          </a:xfrm>
        </p:spPr>
        <p:txBody>
          <a:bodyPr/>
          <a:lstStyle/>
          <a:p>
            <a:r>
              <a:rPr lang="ru-RU" sz="2000" smtClean="0"/>
              <a:t>Стихотворные тексты на развитие операций обобщения, классификации и конкретизации.</a:t>
            </a:r>
          </a:p>
          <a:p>
            <a:r>
              <a:rPr lang="ru-RU" sz="2000" smtClean="0"/>
              <a:t>Игры и упражнения на установление причинно-следственных связей в природных и социальных явлениях.</a:t>
            </a:r>
          </a:p>
          <a:p>
            <a:r>
              <a:rPr lang="ru-RU" sz="2000" smtClean="0"/>
              <a:t>Занятия, игры и упражнение на развитие операций сравнения</a:t>
            </a:r>
            <a:r>
              <a:rPr lang="ru-RU" smtClean="0"/>
              <a:t> </a:t>
            </a:r>
            <a:r>
              <a:rPr lang="ru-RU" sz="2000" smtClean="0"/>
              <a:t>установления причинности.</a:t>
            </a:r>
          </a:p>
          <a:p>
            <a:r>
              <a:rPr lang="ru-RU" sz="2000" smtClean="0"/>
              <a:t>Загадки. Задачи – шутки.</a:t>
            </a:r>
          </a:p>
          <a:p>
            <a:r>
              <a:rPr lang="ru-RU" sz="2000" smtClean="0"/>
              <a:t> Пальчиковые игры.</a:t>
            </a:r>
          </a:p>
          <a:p>
            <a:r>
              <a:rPr lang="ru-RU" sz="2000" smtClean="0"/>
              <a:t>«Неправильные» сказки</a:t>
            </a:r>
            <a:r>
              <a:rPr lang="ru-RU" smtClean="0"/>
              <a:t>.</a:t>
            </a: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6"/>
          <p:cNvSpPr>
            <a:spLocks noGrp="1"/>
          </p:cNvSpPr>
          <p:nvPr>
            <p:ph type="title"/>
          </p:nvPr>
        </p:nvSpPr>
        <p:spPr>
          <a:xfrm>
            <a:off x="323850" y="476250"/>
            <a:ext cx="8362950" cy="1371600"/>
          </a:xfrm>
        </p:spPr>
        <p:txBody>
          <a:bodyPr/>
          <a:lstStyle/>
          <a:p>
            <a:r>
              <a:rPr lang="ru-RU" sz="2000" smtClean="0">
                <a:solidFill>
                  <a:schemeClr val="bg1"/>
                </a:solidFill>
              </a:rPr>
              <a:t>Настольно – печатные игры:  лото, домино, разрезные картинки дают возможность систематизировать знания детей о растениях, животных, явлениях природы. Большое влияние они оказывают на развитие логического мышления дошкольников, развивают способность быстро, мобильно использовать имеющиеся знания в новой ситуации.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          </a:t>
            </a:r>
            <a:endParaRPr lang="ru-RU" sz="3200" smtClean="0">
              <a:solidFill>
                <a:srgbClr val="0B5293"/>
              </a:solidFill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3580619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3581903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2492896"/>
            <a:ext cx="3453975" cy="19442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4725144"/>
            <a:ext cx="3453720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172620" cy="2348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764704"/>
            <a:ext cx="4211960" cy="23714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77072"/>
            <a:ext cx="4329559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645024"/>
            <a:ext cx="3888432" cy="2696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248472" cy="2390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FF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3779912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408528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33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2" name="Picture 6" descr="C:\Users\Венера\Desktop\ЭТИКЕТ\ФОТО ЭТИК\IMG_381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4058883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Словесные игры проводятся с целью закрепления, обобщения, систематизации имеющихся у детей представлений о мире природы. Они являются эффективным средством развития внимания, памяти, сообразительности дошкольников, хорошо развивают речь детей. 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Текст 1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810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z="1800" smtClean="0"/>
              <a:t>Д/И «Съедобный -несъедобный»</a:t>
            </a:r>
          </a:p>
        </p:txBody>
      </p:sp>
      <p:sp>
        <p:nvSpPr>
          <p:cNvPr id="15364" name="Текст 1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69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smtClean="0"/>
              <a:t>Д/И «Скажи наоборот»</a:t>
            </a:r>
            <a:endParaRPr lang="ru-RU" sz="18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800" smtClean="0">
                <a:latin typeface="Arial" charset="0"/>
              </a:rPr>
              <a:t>Пальчиковые игры</a:t>
            </a:r>
          </a:p>
        </p:txBody>
      </p:sp>
      <p:pic>
        <p:nvPicPr>
          <p:cNvPr id="14" name="Picture 7" descr="IMG_360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8725" y="2871115"/>
            <a:ext cx="3815062" cy="2545949"/>
          </a:xfr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5" descr="IMG_355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261" y="3088188"/>
            <a:ext cx="3948596" cy="2626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6FF3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r>
              <a:rPr lang="ru-RU" sz="4000" b="1" smtClean="0"/>
              <a:t>Заключение: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4879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0B5293"/>
                </a:solidFill>
              </a:rPr>
              <a:t>Мои воспитанники от занятия к занятию стали более усидчивыми, самостоятельными при выполнении практических действий.</a:t>
            </a:r>
          </a:p>
          <a:p>
            <a:pPr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0B5293"/>
                </a:solidFill>
              </a:rPr>
              <a:t>Повысилась концентрация внимания</a:t>
            </a:r>
          </a:p>
          <a:p>
            <a:pPr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0B5293"/>
                </a:solidFill>
              </a:rPr>
              <a:t>В проблемных ситуациях дети научились анализировать, сопоставлять, быстро находить правильное решение</a:t>
            </a:r>
          </a:p>
          <a:p>
            <a:pPr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0B5293"/>
                </a:solidFill>
              </a:rPr>
              <a:t>Из беседах с детьми и родителями выявила, что работа по развитию логического мышления с использованием занимательного развивающего материала ведется в большинстве семей</a:t>
            </a:r>
            <a:r>
              <a:rPr lang="ru-RU" sz="1600" dirty="0" smtClean="0">
                <a:solidFill>
                  <a:srgbClr val="0B5293"/>
                </a:solidFill>
                <a:latin typeface="Arial" charset="0"/>
              </a:rPr>
              <a:t>.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По результатам данной работы наметила на будущее следующее: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больше проводить дидактических игр по подгруппам – это приносит ощутимый  результат;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особое внимание уделять речевым навыкам детей, предоставлять им возможность самим объяснять свои действия;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при проведении всех дидактических игр необходимо учить детей быть внимательными, выносливыми по отношению  друг к другу, учить их взаимовыручке;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дидактические игры должны побуждать детей анализировать ситуацию, сравнивать, сопоставлять и делать логические умозаключения;</a:t>
            </a:r>
          </a:p>
          <a:p>
            <a:pPr>
              <a:defRPr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эффективней всего использовать словесные и настольно-печатные игры, т.к. их можно применять и в различные режимные моменты</a:t>
            </a:r>
            <a:r>
              <a:rPr lang="ru-RU" sz="1600" dirty="0" smtClean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6388" name="Picture 2" descr="C:\Лена\family\family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500188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836613"/>
            <a:ext cx="8229600" cy="10080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>
                <a:solidFill>
                  <a:schemeClr val="bg1"/>
                </a:solidFill>
              </a:rPr>
              <a:t>Литература, используемая в работе с детьми по развитию логического мышления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845395"/>
            <a:ext cx="8358246" cy="47051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28775"/>
            <a:ext cx="7786688" cy="26638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6600" b="1" smtClean="0">
                <a:solidFill>
                  <a:srgbClr val="0070C0"/>
                </a:solidFill>
              </a:rPr>
              <a:t>СПАСИБО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6600" b="1" smtClean="0">
                <a:solidFill>
                  <a:srgbClr val="0070C0"/>
                </a:solidFill>
              </a:rPr>
              <a:t> ЗА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6600" b="1" smtClean="0">
                <a:solidFill>
                  <a:srgbClr val="0070C0"/>
                </a:solidFill>
              </a:rPr>
              <a:t> ВНИМАНИЕ!</a:t>
            </a:r>
          </a:p>
        </p:txBody>
      </p:sp>
      <p:pic>
        <p:nvPicPr>
          <p:cNvPr id="18435" name="Picture 3" descr="C:\Users\Венера\Desktop\картинки оформит\img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5463" y="4121150"/>
            <a:ext cx="244951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C:\Users\Венера\Desktop\картинки оформит\img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232251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/>
          </p:cNvSpPr>
          <p:nvPr>
            <p:ph type="title" idx="4294967295"/>
          </p:nvPr>
        </p:nvSpPr>
        <p:spPr>
          <a:xfrm>
            <a:off x="323850" y="549275"/>
            <a:ext cx="8640763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                                                                     </a:t>
            </a:r>
            <a:br>
              <a:rPr lang="ru-RU" sz="24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3600" smtClean="0">
                <a:solidFill>
                  <a:srgbClr val="0070C0"/>
                </a:solidFill>
              </a:rPr>
              <a:t> </a:t>
            </a:r>
            <a:r>
              <a:rPr lang="ru-RU" sz="3600" b="1" smtClean="0">
                <a:solidFill>
                  <a:srgbClr val="0070C0"/>
                </a:solidFill>
              </a:rPr>
              <a:t>Актуальность:</a:t>
            </a:r>
            <a:r>
              <a:rPr lang="ru-RU" sz="3600" smtClean="0">
                <a:solidFill>
                  <a:srgbClr val="0070C0"/>
                </a:solidFill>
              </a:rPr>
              <a:t/>
            </a:r>
            <a:br>
              <a:rPr lang="ru-RU" sz="3600" smtClean="0">
                <a:solidFill>
                  <a:srgbClr val="0070C0"/>
                </a:solidFill>
              </a:rPr>
            </a:br>
            <a:r>
              <a:rPr lang="ru-RU" sz="2400" b="1" smtClean="0">
                <a:solidFill>
                  <a:srgbClr val="0070C0"/>
                </a:solidFill>
              </a:rPr>
              <a:t>Именно с логического мышления начинается формирование мировоззрения ребенка;</a:t>
            </a:r>
            <a:br>
              <a:rPr lang="ru-RU" sz="2400" b="1" smtClean="0">
                <a:solidFill>
                  <a:srgbClr val="0070C0"/>
                </a:solidFill>
              </a:rPr>
            </a:br>
            <a:r>
              <a:rPr lang="ru-RU" sz="2400" b="1" smtClean="0">
                <a:solidFill>
                  <a:srgbClr val="0070C0"/>
                </a:solidFill>
              </a:rPr>
              <a:t>В процессе развития логического мышления у ребенка формируются умения рассуждать, делать умозаключения в соответствии с законами логики, построение причинно-следственных связей;</a:t>
            </a:r>
            <a:br>
              <a:rPr lang="ru-RU" sz="2400" b="1" smtClean="0">
                <a:solidFill>
                  <a:srgbClr val="0070C0"/>
                </a:solidFill>
              </a:rPr>
            </a:br>
            <a:r>
              <a:rPr lang="ru-RU" sz="2400" b="1" smtClean="0">
                <a:solidFill>
                  <a:srgbClr val="0070C0"/>
                </a:solidFill>
              </a:rPr>
              <a:t>Овладение логическими формами мышления в дошкольном возрасте способствует развитию умственных способностей, что необходимо для успешного  перехода детей к школьному обучению.</a:t>
            </a:r>
            <a:br>
              <a:rPr lang="ru-RU" sz="2400" b="1" smtClean="0">
                <a:solidFill>
                  <a:srgbClr val="0070C0"/>
                </a:solidFill>
              </a:rPr>
            </a:br>
            <a:endParaRPr lang="ru-RU" sz="2400" smtClean="0"/>
          </a:p>
        </p:txBody>
      </p:sp>
      <p:pic>
        <p:nvPicPr>
          <p:cNvPr id="4099" name="Picture 3" descr="C:\Users\Венера\Desktop\картинки оформит\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625" y="4354513"/>
            <a:ext cx="3267075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60663" y="2582856"/>
            <a:ext cx="321471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Логические игры и задания развивают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" y="1143000"/>
            <a:ext cx="1928813" cy="1271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МЫШЛЕНИЕ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9000" y="714375"/>
            <a:ext cx="2000250" cy="1271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ВНИМАНИЕ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72225" y="1196975"/>
            <a:ext cx="2071688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ПАМЯТЬ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4143375"/>
            <a:ext cx="2071687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ВООБРАЖЕНИЕ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4688" y="5286375"/>
            <a:ext cx="257175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СПОСОБНОСТЬ К ТВОРЧЕСТВУ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2250" y="4357688"/>
            <a:ext cx="1771650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РЕЧЬ</a:t>
            </a:r>
          </a:p>
        </p:txBody>
      </p:sp>
      <p:cxnSp>
        <p:nvCxnSpPr>
          <p:cNvPr id="5129" name="Прямая соединительная линия 14"/>
          <p:cNvCxnSpPr>
            <a:cxnSpLocks noChangeShapeType="1"/>
            <a:stCxn id="7" idx="2"/>
            <a:endCxn id="5" idx="0"/>
          </p:cNvCxnSpPr>
          <p:nvPr/>
        </p:nvCxnSpPr>
        <p:spPr bwMode="auto">
          <a:xfrm>
            <a:off x="4429125" y="1998663"/>
            <a:ext cx="39688" cy="566737"/>
          </a:xfrm>
          <a:prstGeom prst="line">
            <a:avLst/>
          </a:prstGeom>
          <a:noFill/>
          <a:ln w="9525" algn="ctr">
            <a:solidFill>
              <a:srgbClr val="065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5786438" y="2500313"/>
            <a:ext cx="57150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5857875" y="3857625"/>
            <a:ext cx="714375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484438" y="2492375"/>
            <a:ext cx="828675" cy="404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428875" y="3857625"/>
            <a:ext cx="64293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4" name="Прямая соединительная линия 31"/>
          <p:cNvCxnSpPr>
            <a:cxnSpLocks noChangeShapeType="1"/>
            <a:stCxn id="5" idx="4"/>
            <a:endCxn id="10" idx="0"/>
          </p:cNvCxnSpPr>
          <p:nvPr/>
        </p:nvCxnSpPr>
        <p:spPr bwMode="auto">
          <a:xfrm>
            <a:off x="4464050" y="4357688"/>
            <a:ext cx="36513" cy="915987"/>
          </a:xfrm>
          <a:prstGeom prst="line">
            <a:avLst/>
          </a:prstGeom>
          <a:noFill/>
          <a:ln w="9525" algn="ctr">
            <a:solidFill>
              <a:srgbClr val="065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/>
          </p:cNvSpPr>
          <p:nvPr>
            <p:ph type="body" idx="4294967295"/>
          </p:nvPr>
        </p:nvSpPr>
        <p:spPr>
          <a:xfrm>
            <a:off x="468313" y="908050"/>
            <a:ext cx="8229600" cy="5416550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u="sng" smtClean="0">
                <a:solidFill>
                  <a:srgbClr val="0B5293"/>
                </a:solidFill>
              </a:rPr>
              <a:t>Цель</a:t>
            </a:r>
            <a:r>
              <a:rPr lang="ru-RU" smtClean="0">
                <a:solidFill>
                  <a:srgbClr val="0B5293"/>
                </a:solidFill>
              </a:rPr>
              <a:t> – развитие познавательных и логических способностей.</a:t>
            </a:r>
          </a:p>
          <a:p>
            <a:pPr>
              <a:buFont typeface="Wingdings 2" pitchFamily="18" charset="2"/>
              <a:buNone/>
            </a:pPr>
            <a:r>
              <a:rPr lang="ru-RU" b="1" u="sng" smtClean="0">
                <a:solidFill>
                  <a:srgbClr val="0B5293"/>
                </a:solidFill>
              </a:rPr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sz="2400" u="sng" smtClean="0">
                <a:solidFill>
                  <a:srgbClr val="0B5293"/>
                </a:solidFill>
                <a:latin typeface="Times New Roman" pitchFamily="18" charset="0"/>
              </a:rPr>
              <a:t>Формировать</a:t>
            </a:r>
            <a:r>
              <a:rPr lang="ru-RU" sz="2400" smtClean="0">
                <a:solidFill>
                  <a:srgbClr val="0B5293"/>
                </a:solidFill>
                <a:latin typeface="Times New Roman" pitchFamily="18" charset="0"/>
              </a:rPr>
              <a:t> способность детей к анализу и синтезу.</a:t>
            </a:r>
          </a:p>
          <a:p>
            <a:r>
              <a:rPr lang="ru-RU" sz="2400" u="sng" smtClean="0">
                <a:solidFill>
                  <a:srgbClr val="0B5293"/>
                </a:solidFill>
                <a:latin typeface="Times New Roman" pitchFamily="18" charset="0"/>
              </a:rPr>
              <a:t>Развивать </a:t>
            </a:r>
            <a:r>
              <a:rPr lang="ru-RU" sz="2400" smtClean="0">
                <a:solidFill>
                  <a:srgbClr val="0B5293"/>
                </a:solidFill>
                <a:latin typeface="Times New Roman" pitchFamily="18" charset="0"/>
              </a:rPr>
              <a:t>образное логическое  мышление, произвольное внимание.</a:t>
            </a:r>
            <a:endParaRPr lang="ru-RU" sz="2400" u="sng" smtClean="0">
              <a:solidFill>
                <a:srgbClr val="0B5293"/>
              </a:solidFill>
              <a:latin typeface="Times New Roman" pitchFamily="18" charset="0"/>
            </a:endParaRPr>
          </a:p>
          <a:p>
            <a:r>
              <a:rPr lang="ru-RU" sz="2400" u="sng" smtClean="0">
                <a:solidFill>
                  <a:srgbClr val="0B5293"/>
                </a:solidFill>
                <a:latin typeface="Times New Roman" pitchFamily="18" charset="0"/>
              </a:rPr>
              <a:t>Развивать у детей</a:t>
            </a:r>
            <a:r>
              <a:rPr lang="ru-RU" sz="2400" smtClean="0">
                <a:solidFill>
                  <a:srgbClr val="0B5293"/>
                </a:solidFill>
                <a:latin typeface="Times New Roman" pitchFamily="18" charset="0"/>
              </a:rPr>
              <a:t>: речь(умение рассуждать, доказывать),познавательные интересы, творческое воображение.</a:t>
            </a:r>
          </a:p>
          <a:p>
            <a:r>
              <a:rPr lang="ru-RU" sz="2400" b="1" u="sng" smtClean="0">
                <a:solidFill>
                  <a:srgbClr val="0B5293"/>
                </a:solidFill>
                <a:latin typeface="Times New Roman" pitchFamily="18" charset="0"/>
              </a:rPr>
              <a:t> </a:t>
            </a:r>
            <a:r>
              <a:rPr lang="ru-RU" sz="2400" u="sng" smtClean="0">
                <a:solidFill>
                  <a:srgbClr val="0B5293"/>
                </a:solidFill>
                <a:latin typeface="Times New Roman" pitchFamily="18" charset="0"/>
              </a:rPr>
              <a:t>Воспитывать</a:t>
            </a:r>
            <a:r>
              <a:rPr lang="ru-RU" sz="2400" smtClean="0">
                <a:solidFill>
                  <a:srgbClr val="0B5293"/>
                </a:solidFill>
                <a:latin typeface="Times New Roman" pitchFamily="18" charset="0"/>
              </a:rPr>
              <a:t>: коммуникативные навыки, стремления к преодолению трудностей, уверенности в себе, желание вовремя придти на помощь сверстникам.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184775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ru-RU" sz="2800" u="sng" dirty="0" smtClean="0">
              <a:latin typeface="Arial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2800" b="1" u="sng" dirty="0" smtClean="0">
                <a:solidFill>
                  <a:schemeClr val="accent3"/>
                </a:solidFill>
                <a:latin typeface="Arial" charset="0"/>
              </a:rPr>
              <a:t>Участвуют в проекте</a:t>
            </a:r>
            <a:r>
              <a:rPr lang="ru-RU" sz="2800" b="1" u="sng" dirty="0" smtClean="0">
                <a:solidFill>
                  <a:schemeClr val="accent3"/>
                </a:solidFill>
              </a:rPr>
              <a:t>:</a:t>
            </a:r>
          </a:p>
          <a:p>
            <a:pPr>
              <a:defRPr/>
            </a:pPr>
            <a:r>
              <a:rPr lang="ru-RU" sz="2800" dirty="0" smtClean="0">
                <a:latin typeface="Arial" charset="0"/>
              </a:rPr>
              <a:t>Дети,</a:t>
            </a:r>
          </a:p>
          <a:p>
            <a:pPr>
              <a:defRPr/>
            </a:pPr>
            <a:r>
              <a:rPr lang="ru-RU" sz="2800" dirty="0" smtClean="0">
                <a:latin typeface="Arial" charset="0"/>
              </a:rPr>
              <a:t>Воспитатели,</a:t>
            </a:r>
          </a:p>
          <a:p>
            <a:pPr>
              <a:defRPr/>
            </a:pPr>
            <a:r>
              <a:rPr lang="ru-RU" sz="2800" dirty="0" smtClean="0">
                <a:latin typeface="Arial" charset="0"/>
              </a:rPr>
              <a:t>Специалисты,</a:t>
            </a:r>
          </a:p>
          <a:p>
            <a:pPr>
              <a:defRPr/>
            </a:pPr>
            <a:r>
              <a:rPr lang="ru-RU" sz="2800" dirty="0" smtClean="0">
                <a:latin typeface="Arial" charset="0"/>
              </a:rPr>
              <a:t>Родители.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dirty="0" smtClean="0">
                <a:latin typeface="Arial" charset="0"/>
              </a:rPr>
              <a:t>                    </a:t>
            </a:r>
            <a:r>
              <a:rPr lang="ru-RU" b="1" u="sng" dirty="0" smtClean="0">
                <a:latin typeface="Arial" charset="0"/>
              </a:rPr>
              <a:t>Продолжительность проекта: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долгосрочный, групповой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Arial" charset="0"/>
              </a:rPr>
              <a:t>    </a:t>
            </a:r>
          </a:p>
        </p:txBody>
      </p:sp>
      <p:pic>
        <p:nvPicPr>
          <p:cNvPr id="7171" name="Picture 3" descr="C:\Users\Венера\Desktop\картинки оформит\img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6963" y="4508500"/>
            <a:ext cx="275590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63600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Ожидаемые результаты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: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983162"/>
          </a:xfrm>
        </p:spPr>
        <p:txBody>
          <a:bodyPr/>
          <a:lstStyle/>
          <a:p>
            <a:r>
              <a:rPr lang="ru-RU" sz="2000" smtClean="0">
                <a:solidFill>
                  <a:srgbClr val="0B5293"/>
                </a:solidFill>
                <a:latin typeface="Times New Roman" pitchFamily="18" charset="0"/>
                <a:cs typeface="Times New Roman" pitchFamily="18" charset="0"/>
              </a:rPr>
              <a:t>Усвоение детьми приёмов анализа, синтеза, сравнения, классификации, умение устанавливать определённой последовательности некоторых событий.</a:t>
            </a:r>
          </a:p>
          <a:p>
            <a:r>
              <a:rPr lang="ru-RU" sz="2000" smtClean="0">
                <a:solidFill>
                  <a:srgbClr val="0B5293"/>
                </a:solidFill>
                <a:latin typeface="Times New Roman" pitchFamily="18" charset="0"/>
                <a:cs typeface="Times New Roman" pitchFamily="18" charset="0"/>
              </a:rPr>
              <a:t>Выработка устойчивого интереса к развивающим играм. </a:t>
            </a:r>
          </a:p>
          <a:p>
            <a:r>
              <a:rPr lang="ru-RU" sz="2000" smtClean="0">
                <a:solidFill>
                  <a:srgbClr val="0B5293"/>
                </a:solidFill>
                <a:latin typeface="Times New Roman" pitchFamily="18" charset="0"/>
                <a:cs typeface="Times New Roman" pitchFamily="18" charset="0"/>
              </a:rPr>
              <a:t>Повышение степени активности совместной деятельности.</a:t>
            </a:r>
          </a:p>
          <a:p>
            <a:r>
              <a:rPr lang="ru-RU" sz="2000" smtClean="0">
                <a:solidFill>
                  <a:srgbClr val="0B5293"/>
                </a:solidFill>
                <a:latin typeface="Times New Roman" pitchFamily="18" charset="0"/>
                <a:cs typeface="Times New Roman" pitchFamily="18" charset="0"/>
              </a:rPr>
              <a:t>Высказывание суждения, доказательства. Это достаточно сложная речевая деятельность, но очень необходима.</a:t>
            </a:r>
          </a:p>
          <a:p>
            <a:r>
              <a:rPr lang="ru-RU" sz="2000" smtClean="0">
                <a:solidFill>
                  <a:srgbClr val="0B5293"/>
                </a:solidFill>
                <a:latin typeface="Times New Roman" pitchFamily="18" charset="0"/>
                <a:cs typeface="Times New Roman" pitchFamily="18" charset="0"/>
              </a:rPr>
              <a:t>Обогащение предметно-пространственной среды в группе.</a:t>
            </a:r>
          </a:p>
          <a:p>
            <a:r>
              <a:rPr lang="ru-RU" sz="2000" smtClean="0">
                <a:solidFill>
                  <a:srgbClr val="0B5293"/>
                </a:solidFill>
                <a:latin typeface="Times New Roman" pitchFamily="18" charset="0"/>
                <a:cs typeface="Times New Roman" pitchFamily="18" charset="0"/>
              </a:rPr>
              <a:t>Повышение педагогической культуры родителей.</a:t>
            </a:r>
          </a:p>
          <a:p>
            <a:endParaRPr lang="ru-RU" sz="1700" smtClean="0"/>
          </a:p>
        </p:txBody>
      </p:sp>
      <p:pic>
        <p:nvPicPr>
          <p:cNvPr id="8196" name="Picture 4" descr="C:\Users\Венера\Desktop\картинки оформит\img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125" y="4292600"/>
            <a:ext cx="2322513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836613"/>
            <a:ext cx="8229600" cy="54879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b="1" smtClean="0">
                <a:solidFill>
                  <a:schemeClr val="bg1"/>
                </a:solidFill>
              </a:rPr>
              <a:t>1 этап – организационно-подготовительный: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solidFill>
                  <a:srgbClr val="0B5293"/>
                </a:solidFill>
              </a:rPr>
              <a:t>Изучение методической литературы, работа с родителями, создание предметно-развивающей среды, составление перспективного планирования.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4217611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4030572" cy="2808436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79500"/>
          </a:xfrm>
        </p:spPr>
        <p:txBody>
          <a:bodyPr/>
          <a:lstStyle/>
          <a:p>
            <a:r>
              <a:rPr lang="ru-RU" sz="4400" b="1" smtClean="0"/>
              <a:t>Работа с родителями: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465637"/>
          </a:xfrm>
        </p:spPr>
        <p:txBody>
          <a:bodyPr/>
          <a:lstStyle/>
          <a:p>
            <a:r>
              <a:rPr lang="ru-RU" sz="2400" b="1" smtClean="0">
                <a:solidFill>
                  <a:srgbClr val="0B5293"/>
                </a:solidFill>
                <a:latin typeface="Times New Roman" pitchFamily="18" charset="0"/>
              </a:rPr>
              <a:t>Знакомство родителей с содержанием работы по программе</a:t>
            </a:r>
          </a:p>
          <a:p>
            <a:r>
              <a:rPr lang="ru-RU" sz="2400" b="1" smtClean="0">
                <a:solidFill>
                  <a:schemeClr val="accent1"/>
                </a:solidFill>
                <a:latin typeface="Times New Roman" pitchFamily="18" charset="0"/>
              </a:rPr>
              <a:t>Привлечение родителей к п</a:t>
            </a:r>
            <a:r>
              <a:rPr lang="ru-RU" sz="2400" b="1" smtClean="0">
                <a:solidFill>
                  <a:srgbClr val="0070C0"/>
                </a:solidFill>
                <a:latin typeface="Times New Roman" pitchFamily="18" charset="0"/>
              </a:rPr>
              <a:t>ополнению игрового материала по развитию логического мышления.</a:t>
            </a:r>
            <a:endParaRPr lang="ru-RU" sz="2400" b="1" smtClean="0">
              <a:solidFill>
                <a:srgbClr val="0B5293"/>
              </a:solidFill>
              <a:latin typeface="Times New Roman" pitchFamily="18" charset="0"/>
            </a:endParaRPr>
          </a:p>
          <a:p>
            <a:r>
              <a:rPr lang="ru-RU" sz="2400" b="1" smtClean="0">
                <a:solidFill>
                  <a:srgbClr val="0B5293"/>
                </a:solidFill>
                <a:latin typeface="Times New Roman" pitchFamily="18" charset="0"/>
              </a:rPr>
              <a:t>Ширма «</a:t>
            </a:r>
            <a:r>
              <a:rPr lang="ru-RU" sz="2400" b="1" smtClean="0">
                <a:solidFill>
                  <a:schemeClr val="accent1"/>
                </a:solidFill>
                <a:latin typeface="Times New Roman" pitchFamily="18" charset="0"/>
              </a:rPr>
              <a:t>Речевые игры по дороге домой»</a:t>
            </a:r>
          </a:p>
          <a:p>
            <a:r>
              <a:rPr lang="ru-RU" sz="2400" b="1" smtClean="0">
                <a:solidFill>
                  <a:srgbClr val="0B5293"/>
                </a:solidFill>
                <a:latin typeface="Times New Roman" pitchFamily="18" charset="0"/>
              </a:rPr>
              <a:t>Консультация «Чтобы чётко говорить надо с пальцами дружить»</a:t>
            </a:r>
          </a:p>
          <a:p>
            <a:endParaRPr lang="ru-RU" sz="2400" b="1" smtClean="0">
              <a:solidFill>
                <a:srgbClr val="0B5293"/>
              </a:solidFill>
              <a:latin typeface="Times New Roman" pitchFamily="18" charset="0"/>
            </a:endParaRPr>
          </a:p>
        </p:txBody>
      </p:sp>
      <p:pic>
        <p:nvPicPr>
          <p:cNvPr id="10244" name="Picture 2" descr="C:\Лена\famil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0" y="0"/>
            <a:ext cx="200025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643445"/>
            <a:ext cx="3331424" cy="18753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4643446"/>
            <a:ext cx="3426380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B529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5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512888"/>
          </a:xfrm>
        </p:spPr>
        <p:txBody>
          <a:bodyPr/>
          <a:lstStyle/>
          <a:p>
            <a:r>
              <a:rPr lang="ru-RU" sz="3200" b="1" u="sng" smtClean="0">
                <a:solidFill>
                  <a:srgbClr val="0B5293"/>
                </a:solidFill>
              </a:rPr>
              <a:t>Результаты работы с детьми по формированию логического мышления </a:t>
            </a:r>
            <a:br>
              <a:rPr lang="ru-RU" sz="3200" b="1" u="sng" smtClean="0">
                <a:solidFill>
                  <a:srgbClr val="0B5293"/>
                </a:solidFill>
              </a:rPr>
            </a:br>
            <a:r>
              <a:rPr lang="ru-RU" sz="3200" b="1" u="sng" smtClean="0">
                <a:solidFill>
                  <a:srgbClr val="0B5293"/>
                </a:solidFill>
              </a:rPr>
              <a:t>201</a:t>
            </a:r>
            <a:r>
              <a:rPr lang="ru-RU" sz="3200" b="1" u="sng" smtClean="0">
                <a:solidFill>
                  <a:srgbClr val="0B5293"/>
                </a:solidFill>
                <a:latin typeface="Arial" charset="0"/>
              </a:rPr>
              <a:t>3</a:t>
            </a:r>
            <a:r>
              <a:rPr lang="ru-RU" sz="3200" b="1" u="sng" smtClean="0">
                <a:solidFill>
                  <a:srgbClr val="0B5293"/>
                </a:solidFill>
              </a:rPr>
              <a:t>-201</a:t>
            </a:r>
            <a:r>
              <a:rPr lang="ru-RU" sz="3200" b="1" u="sng" smtClean="0">
                <a:solidFill>
                  <a:srgbClr val="0B5293"/>
                </a:solidFill>
                <a:latin typeface="Arial" charset="0"/>
              </a:rPr>
              <a:t>4</a:t>
            </a:r>
            <a:r>
              <a:rPr lang="ru-RU" sz="3200" b="1" u="sng" smtClean="0">
                <a:solidFill>
                  <a:srgbClr val="0B5293"/>
                </a:solidFill>
              </a:rPr>
              <a:t> учебный год</a:t>
            </a:r>
          </a:p>
        </p:txBody>
      </p:sp>
      <p:graphicFrame>
        <p:nvGraphicFramePr>
          <p:cNvPr id="1026" name="Object 13"/>
          <p:cNvGraphicFramePr>
            <a:graphicFrameLocks noGrp="1" noChangeAspect="1"/>
          </p:cNvGraphicFramePr>
          <p:nvPr>
            <p:ph sz="half" idx="1"/>
          </p:nvPr>
        </p:nvGraphicFramePr>
        <p:xfrm>
          <a:off x="323850" y="1989138"/>
          <a:ext cx="4037013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4035902" imgH="4389500" progId="Excel.Chart.8">
                  <p:embed/>
                </p:oleObj>
              </mc:Choice>
              <mc:Fallback>
                <p:oleObj r:id="rId3" imgW="4035902" imgH="4389500" progId="Excel.Chart.8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89138"/>
                        <a:ext cx="4037013" cy="438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1989138"/>
          <a:ext cx="4038600" cy="437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4041998" imgH="4371211" progId="Excel.Chart.8">
                  <p:embed/>
                </p:oleObj>
              </mc:Choice>
              <mc:Fallback>
                <p:oleObj r:id="rId5" imgW="4041998" imgH="4371211" progId="Excel.Chart.8">
                  <p:embed/>
                  <p:pic>
                    <p:nvPicPr>
                      <p:cNvPr id="0" name="Object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9138"/>
                        <a:ext cx="4038600" cy="437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20"/>
          <p:cNvSpPr txBox="1">
            <a:spLocks noChangeArrowheads="1"/>
          </p:cNvSpPr>
          <p:nvPr/>
        </p:nvSpPr>
        <p:spPr bwMode="auto">
          <a:xfrm>
            <a:off x="808038" y="2257425"/>
            <a:ext cx="30464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200">
                <a:latin typeface="Constantia" pitchFamily="18" charset="0"/>
              </a:rPr>
              <a:t>Начало учебного года</a:t>
            </a:r>
          </a:p>
        </p:txBody>
      </p:sp>
      <p:sp>
        <p:nvSpPr>
          <p:cNvPr id="1031" name="Text Box 21"/>
          <p:cNvSpPr txBox="1">
            <a:spLocks noChangeArrowheads="1"/>
          </p:cNvSpPr>
          <p:nvPr/>
        </p:nvSpPr>
        <p:spPr bwMode="auto">
          <a:xfrm>
            <a:off x="5219700" y="2276475"/>
            <a:ext cx="2857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200">
                <a:latin typeface="Constantia" pitchFamily="18" charset="0"/>
              </a:rPr>
              <a:t>Конец учебного года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ток">
  <a:themeElements>
    <a:clrScheme name="Поток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оток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584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Диаграмма Microsoft Office Excel</vt:lpstr>
      <vt:lpstr>«Развитие логического мышления у детей дошкольного возраста через игровую деятельность.</vt:lpstr>
      <vt:lpstr>                                                                          Актуальность: Именно с логического мышления начинается формирование мировоззрения ребенка; В процессе развития логического мышления у ребенка формируются умения рассуждать, делать умозаключения в соответствии с законами логики, построение причинно-следственных связей; Овладение логическими формами мышления в дошкольном возрасте способствует развитию умственных способностей, что необходимо для успешного  перехода детей к школьному обучению. </vt:lpstr>
      <vt:lpstr>Презентация PowerPoint</vt:lpstr>
      <vt:lpstr>Презентация PowerPoint</vt:lpstr>
      <vt:lpstr>Презентация PowerPoint</vt:lpstr>
      <vt:lpstr>Ожидаемые результаты:</vt:lpstr>
      <vt:lpstr>Презентация PowerPoint</vt:lpstr>
      <vt:lpstr>Работа с родителями:</vt:lpstr>
      <vt:lpstr>Результаты работы с детьми по формированию логического мышления  2013-2014 учебный год</vt:lpstr>
      <vt:lpstr>Средства, развивающие логическое мышление:</vt:lpstr>
      <vt:lpstr>Настольно – печатные игры:  лото, домино, разрезные картинки дают возможность систематизировать знания детей о растениях, животных, явлениях природы. Большое влияние они оказывают на развитие логического мышления дошкольников, развивают способность быстро, мобильно использовать имеющиеся знания в новой ситуации. </vt:lpstr>
      <vt:lpstr>Презентация PowerPoint</vt:lpstr>
      <vt:lpstr>Презентация PowerPoint</vt:lpstr>
      <vt:lpstr>Словесные игры проводятся с целью закрепления, обобщения, систематизации имеющихся у детей представлений о мире природы. Они являются эффективным средством развития внимания, памяти, сообразительности дошкольников, хорошо развивают речь детей. </vt:lpstr>
      <vt:lpstr>Заключение: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логического мышления старших дошкольников.</dc:title>
  <dc:creator>Игорь</dc:creator>
  <cp:lastModifiedBy>FES</cp:lastModifiedBy>
  <cp:revision>168</cp:revision>
  <dcterms:created xsi:type="dcterms:W3CDTF">2010-05-24T19:25:02Z</dcterms:created>
  <dcterms:modified xsi:type="dcterms:W3CDTF">2014-10-04T15:08:53Z</dcterms:modified>
</cp:coreProperties>
</file>