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0" r:id="rId1"/>
  </p:sldMasterIdLst>
  <p:notesMasterIdLst>
    <p:notesMasterId r:id="rId19"/>
  </p:notesMasterIdLst>
  <p:sldIdLst>
    <p:sldId id="293" r:id="rId2"/>
    <p:sldId id="258" r:id="rId3"/>
    <p:sldId id="261" r:id="rId4"/>
    <p:sldId id="296" r:id="rId5"/>
    <p:sldId id="297" r:id="rId6"/>
    <p:sldId id="310" r:id="rId7"/>
    <p:sldId id="294" r:id="rId8"/>
    <p:sldId id="305" r:id="rId9"/>
    <p:sldId id="311" r:id="rId10"/>
    <p:sldId id="312" r:id="rId11"/>
    <p:sldId id="276" r:id="rId12"/>
    <p:sldId id="304" r:id="rId13"/>
    <p:sldId id="302" r:id="rId14"/>
    <p:sldId id="313" r:id="rId15"/>
    <p:sldId id="309" r:id="rId16"/>
    <p:sldId id="307" r:id="rId17"/>
    <p:sldId id="308" r:id="rId18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3399"/>
    <a:srgbClr val="0B5293"/>
    <a:srgbClr val="0000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54" autoAdjust="0"/>
  </p:normalViewPr>
  <p:slideViewPr>
    <p:cSldViewPr>
      <p:cViewPr>
        <p:scale>
          <a:sx n="75" d="100"/>
          <a:sy n="75" d="100"/>
        </p:scale>
        <p:origin x="-2664" y="-8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037C88C-BF50-4B2C-AC5F-5BD60A2E280F}" type="datetimeFigureOut">
              <a:rPr lang="ru-RU"/>
              <a:pPr>
                <a:defRPr/>
              </a:pPr>
              <a:t>04.10.2014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3CBE2B5-2D11-457E-8FAF-673B5A3DF09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70718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4E84F-760C-4E7C-A0E3-D55AB1C12EE4}" type="datetimeFigureOut">
              <a:rPr lang="ru-RU"/>
              <a:pPr>
                <a:defRPr/>
              </a:pPr>
              <a:t>04.10.2014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72A58-EE01-447E-B743-DE7F3F133A4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981719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8BBCE-15D1-4A39-BF98-46DBFEA9AA63}" type="datetimeFigureOut">
              <a:rPr lang="ru-RU"/>
              <a:pPr>
                <a:defRPr/>
              </a:pPr>
              <a:t>04.10.2014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2467C-2E40-4B5D-A4D4-CF1700D9CB9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4754328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704850"/>
            <a:ext cx="2057400" cy="56197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704850"/>
            <a:ext cx="6019800" cy="56197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CFD38-7B16-47CC-842D-0272A01B3A58}" type="datetimeFigureOut">
              <a:rPr lang="ru-RU"/>
              <a:pPr>
                <a:defRPr/>
              </a:pPr>
              <a:t>04.10.2014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B8ECD-0020-45B5-95D2-32843C48E60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3913756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35163"/>
            <a:ext cx="4038600" cy="43894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35163"/>
            <a:ext cx="4038600" cy="2117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205288"/>
            <a:ext cx="4038600" cy="21193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C34B0-CD27-4445-B105-274E373F5025}" type="datetimeFigureOut">
              <a:rPr lang="ru-RU"/>
              <a:pPr>
                <a:defRPr/>
              </a:pPr>
              <a:t>04.10.2014</a:t>
            </a:fld>
            <a:endParaRPr lang="ru-RU" dirty="0"/>
          </a:p>
        </p:txBody>
      </p:sp>
      <p:sp>
        <p:nvSpPr>
          <p:cNvPr id="7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7962D-4C58-462A-9F73-B8E14250AE4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822928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E0183-0FC2-48FC-89D0-999F93BEDB67}" type="datetimeFigureOut">
              <a:rPr lang="ru-RU"/>
              <a:pPr>
                <a:defRPr/>
              </a:pPr>
              <a:t>04.10.2014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1BB3B-7ADF-4547-8E28-B43E484333B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9818833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C0C04-0CE8-417B-B9AC-74F6DED4E077}" type="datetimeFigureOut">
              <a:rPr lang="ru-RU"/>
              <a:pPr>
                <a:defRPr/>
              </a:pPr>
              <a:t>04.10.2014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2E005-69CC-431C-A2DC-07F4E4C3C59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442594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35163"/>
            <a:ext cx="4038600" cy="4389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35163"/>
            <a:ext cx="4038600" cy="4389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E3CB8-ADC3-4E93-A0B8-618FDF18A344}" type="datetimeFigureOut">
              <a:rPr lang="ru-RU"/>
              <a:pPr>
                <a:defRPr/>
              </a:pPr>
              <a:t>04.10.2014</a:t>
            </a:fld>
            <a:endParaRPr lang="ru-RU" dirty="0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04922-E1A0-4261-B807-0C8076365B0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324869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9842E-4D6A-4E26-B503-D7B70F69F933}" type="datetimeFigureOut">
              <a:rPr lang="ru-RU"/>
              <a:pPr>
                <a:defRPr/>
              </a:pPr>
              <a:t>04.10.2014</a:t>
            </a:fld>
            <a:endParaRPr lang="ru-RU" dirty="0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A8A78-A749-4F8E-90D2-FA6C5665BE3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2599504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A6BF6-F163-4F9B-8014-BACD12BF6DA0}" type="datetimeFigureOut">
              <a:rPr lang="ru-RU"/>
              <a:pPr>
                <a:defRPr/>
              </a:pPr>
              <a:t>04.10.2014</a:t>
            </a:fld>
            <a:endParaRPr lang="ru-RU" dirty="0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C65C8-AA38-4604-99F5-C8307D5E881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241304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8A652-2689-409A-AF8C-11C39E783456}" type="datetimeFigureOut">
              <a:rPr lang="ru-RU"/>
              <a:pPr>
                <a:defRPr/>
              </a:pPr>
              <a:t>04.10.2014</a:t>
            </a:fld>
            <a:endParaRPr lang="ru-RU" dirty="0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93329-F772-4D03-AC80-02A2D850477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2581647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81125-F897-4CDD-B87B-2F63695FBA36}" type="datetimeFigureOut">
              <a:rPr lang="ru-RU"/>
              <a:pPr>
                <a:defRPr/>
              </a:pPr>
              <a:t>04.10.2014</a:t>
            </a:fld>
            <a:endParaRPr lang="ru-RU" dirty="0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D6CD6-5C3E-46BC-AE35-27C74A52CF2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5366830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D9446-6EC5-4DB1-87B5-4C145F93FF37}" type="datetimeFigureOut">
              <a:rPr lang="ru-RU"/>
              <a:pPr>
                <a:defRPr/>
              </a:pPr>
              <a:t>04.10.2014</a:t>
            </a:fld>
            <a:endParaRPr lang="ru-RU" dirty="0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D9966-BC73-4B7E-A9CB-244E8EC68C2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880528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052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05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C430B2-0CA5-4965-B656-AC5DF027C50A}" type="datetimeFigureOut">
              <a:rPr lang="ru-RU"/>
              <a:pPr>
                <a:defRPr/>
              </a:pPr>
              <a:t>04.10.2014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BCD5030-0E64-4FC2-80FF-7B129553D5B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2057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  <p:sldLayoutId id="2147483975" r:id="rId5"/>
    <p:sldLayoutId id="2147483976" r:id="rId6"/>
    <p:sldLayoutId id="2147483977" r:id="rId7"/>
    <p:sldLayoutId id="2147483978" r:id="rId8"/>
    <p:sldLayoutId id="2147483979" r:id="rId9"/>
    <p:sldLayoutId id="2147483980" r:id="rId10"/>
    <p:sldLayoutId id="2147483981" r:id="rId11"/>
    <p:sldLayoutId id="2147483982" r:id="rId12"/>
  </p:sldLayoutIdLst>
  <p:transition spd="med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>
          <a:solidFill>
            <a:schemeClr val="tx1"/>
          </a:solidFill>
          <a:latin typeface="+mn-lt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>
          <a:solidFill>
            <a:schemeClr val="tx1"/>
          </a:solidFill>
          <a:latin typeface="+mn-lt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5pPr>
      <a:lvl6pPr marL="19192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6pPr>
      <a:lvl7pPr marL="23764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7pPr>
      <a:lvl8pPr marL="28336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8pPr>
      <a:lvl9pPr marL="32908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0B5293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1341438"/>
            <a:ext cx="8424862" cy="2808287"/>
          </a:xfrm>
        </p:spPr>
        <p:txBody>
          <a:bodyPr/>
          <a:lstStyle/>
          <a:p>
            <a:pPr>
              <a:defRPr/>
            </a:pPr>
            <a:r>
              <a:rPr lang="ru-RU" sz="4600" b="1" i="1" dirty="0" smtClean="0">
                <a:solidFill>
                  <a:schemeClr val="accent1">
                    <a:lumMod val="75000"/>
                  </a:schemeClr>
                </a:solidFill>
              </a:rPr>
              <a:t>«Развитие логического мышления у детей дошкольного возраста через игровую деятельность.</a:t>
            </a:r>
          </a:p>
        </p:txBody>
      </p:sp>
      <p:sp>
        <p:nvSpPr>
          <p:cNvPr id="41987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3790950"/>
            <a:ext cx="8229600" cy="2533650"/>
          </a:xfrm>
        </p:spPr>
        <p:txBody>
          <a:bodyPr/>
          <a:lstStyle/>
          <a:p>
            <a:pPr algn="r">
              <a:buFont typeface="Wingdings 2" pitchFamily="18" charset="2"/>
              <a:buNone/>
              <a:defRPr/>
            </a:pPr>
            <a:endParaRPr lang="ru-RU" dirty="0" smtClean="0">
              <a:solidFill>
                <a:schemeClr val="accent3"/>
              </a:solidFill>
            </a:endParaRPr>
          </a:p>
          <a:p>
            <a:pPr algn="r">
              <a:buFont typeface="Wingdings 2" pitchFamily="18" charset="2"/>
              <a:buNone/>
              <a:defRPr/>
            </a:pPr>
            <a:endParaRPr lang="ru-RU" dirty="0" smtClean="0"/>
          </a:p>
          <a:p>
            <a:pPr algn="r">
              <a:buFont typeface="Wingdings 2" pitchFamily="18" charset="2"/>
              <a:buNone/>
              <a:defRPr/>
            </a:pPr>
            <a:r>
              <a:rPr lang="ru-RU" dirty="0" smtClean="0"/>
              <a:t>Воспитатель </a:t>
            </a:r>
            <a:r>
              <a:rPr lang="ru-RU" dirty="0" smtClean="0">
                <a:latin typeface="Arial" charset="0"/>
              </a:rPr>
              <a:t>старшей группы №2  </a:t>
            </a:r>
          </a:p>
          <a:p>
            <a:pPr algn="r">
              <a:buFont typeface="Wingdings 2" pitchFamily="18" charset="2"/>
              <a:buNone/>
              <a:defRPr/>
            </a:pPr>
            <a:r>
              <a:rPr lang="ru-RU" dirty="0" smtClean="0"/>
              <a:t>МБДОУ № 6</a:t>
            </a:r>
            <a:r>
              <a:rPr lang="ru-RU" dirty="0" smtClean="0">
                <a:latin typeface="Arial" charset="0"/>
              </a:rPr>
              <a:t> «Улыбка» ЗМР РТ</a:t>
            </a:r>
          </a:p>
          <a:p>
            <a:pPr algn="r">
              <a:buFont typeface="Wingdings 2" pitchFamily="18" charset="2"/>
              <a:buNone/>
              <a:defRPr/>
            </a:pPr>
            <a:r>
              <a:rPr lang="ru-RU" dirty="0" err="1" smtClean="0">
                <a:latin typeface="Arial" charset="0"/>
              </a:rPr>
              <a:t>Саягфарова</a:t>
            </a:r>
            <a:r>
              <a:rPr lang="ru-RU" dirty="0" smtClean="0">
                <a:latin typeface="Arial" charset="0"/>
              </a:rPr>
              <a:t> В.А.</a:t>
            </a:r>
            <a:r>
              <a:rPr lang="ru-RU" dirty="0" smtClean="0"/>
              <a:t> </a:t>
            </a:r>
          </a:p>
          <a:p>
            <a:pPr algn="r">
              <a:buFont typeface="Wingdings 2" pitchFamily="18" charset="2"/>
              <a:buNone/>
              <a:defRPr/>
            </a:pPr>
            <a:endParaRPr lang="ru-RU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400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1987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936625"/>
          </a:xfrm>
        </p:spPr>
        <p:txBody>
          <a:bodyPr/>
          <a:lstStyle/>
          <a:p>
            <a:r>
              <a:rPr lang="ru-RU" sz="3200" b="1" smtClean="0"/>
              <a:t>Средства, развивающие логическое мышление:</a:t>
            </a:r>
          </a:p>
        </p:txBody>
      </p:sp>
      <p:sp>
        <p:nvSpPr>
          <p:cNvPr id="11267" name="Rectangle 3"/>
          <p:cNvSpPr>
            <a:spLocks noGrp="1"/>
          </p:cNvSpPr>
          <p:nvPr>
            <p:ph type="body" idx="1"/>
          </p:nvPr>
        </p:nvSpPr>
        <p:spPr>
          <a:xfrm>
            <a:off x="457200" y="1484313"/>
            <a:ext cx="8229600" cy="3529012"/>
          </a:xfrm>
        </p:spPr>
        <p:txBody>
          <a:bodyPr/>
          <a:lstStyle/>
          <a:p>
            <a:r>
              <a:rPr lang="ru-RU" sz="2000" smtClean="0"/>
              <a:t>Стихотворные тексты на развитие операций обобщения, классификации и конкретизации.</a:t>
            </a:r>
          </a:p>
          <a:p>
            <a:r>
              <a:rPr lang="ru-RU" sz="2000" smtClean="0"/>
              <a:t>Игры и упражнения на установление причинно-следственных связей в природных и социальных явлениях.</a:t>
            </a:r>
          </a:p>
          <a:p>
            <a:r>
              <a:rPr lang="ru-RU" sz="2000" smtClean="0"/>
              <a:t>Занятия, игры и упражнение на развитие операций сравнения</a:t>
            </a:r>
            <a:r>
              <a:rPr lang="ru-RU" smtClean="0"/>
              <a:t> </a:t>
            </a:r>
            <a:r>
              <a:rPr lang="ru-RU" sz="2000" smtClean="0"/>
              <a:t>установления причинности.</a:t>
            </a:r>
          </a:p>
          <a:p>
            <a:r>
              <a:rPr lang="ru-RU" sz="2000" smtClean="0"/>
              <a:t>Загадки. Задачи – шутки.</a:t>
            </a:r>
          </a:p>
          <a:p>
            <a:r>
              <a:rPr lang="ru-RU" sz="2000" smtClean="0"/>
              <a:t> Пальчиковые игры.</a:t>
            </a:r>
          </a:p>
          <a:p>
            <a:r>
              <a:rPr lang="ru-RU" sz="2000" smtClean="0"/>
              <a:t>«Неправильные» сказки</a:t>
            </a:r>
            <a:r>
              <a:rPr lang="ru-RU" smtClean="0"/>
              <a:t>.</a:t>
            </a:r>
            <a:endParaRPr lang="ru-RU" b="1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0B5293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6"/>
          <p:cNvSpPr>
            <a:spLocks noGrp="1"/>
          </p:cNvSpPr>
          <p:nvPr>
            <p:ph type="title"/>
          </p:nvPr>
        </p:nvSpPr>
        <p:spPr>
          <a:xfrm>
            <a:off x="323850" y="476250"/>
            <a:ext cx="8362950" cy="1371600"/>
          </a:xfrm>
        </p:spPr>
        <p:txBody>
          <a:bodyPr/>
          <a:lstStyle/>
          <a:p>
            <a:r>
              <a:rPr lang="ru-RU" sz="2000" smtClean="0">
                <a:solidFill>
                  <a:schemeClr val="bg1"/>
                </a:solidFill>
              </a:rPr>
              <a:t>Настольно – печатные игры:  лото, домино, разрезные картинки дают возможность систематизировать знания детей о растениях, животных, явлениях природы. Большое влияние они оказывают на развитие логического мышления дошкольников, развивают способность быстро, мобильно использовать имеющиеся знания в новой ситуации.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sz="2400" smtClean="0"/>
              <a:t>  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sz="2400" smtClean="0"/>
              <a:t>          </a:t>
            </a:r>
            <a:endParaRPr lang="ru-RU" sz="3200" smtClean="0">
              <a:solidFill>
                <a:srgbClr val="0B5293"/>
              </a:solidFill>
            </a:endParaRP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7624" y="2348880"/>
            <a:ext cx="3580619" cy="20162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4581128"/>
            <a:ext cx="3581903" cy="20162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4344" name="Picture 8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20072" y="2492896"/>
            <a:ext cx="3453975" cy="194421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6">
                <a:lumMod val="60000"/>
                <a:lumOff val="4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3968" y="4725144"/>
            <a:ext cx="3453720" cy="194421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92D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1268760"/>
            <a:ext cx="4172620" cy="23488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5368" name="Picture 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6016" y="764704"/>
            <a:ext cx="4211960" cy="237146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F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5369" name="Picture 9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4077072"/>
            <a:ext cx="4329559" cy="25922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5370" name="Picture 10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040" y="3645024"/>
            <a:ext cx="3888432" cy="269606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0B5293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3" name="Picture 9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764704"/>
            <a:ext cx="4248472" cy="23906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66FF33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6394" name="Picture 10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8024" y="764704"/>
            <a:ext cx="3779912" cy="23762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3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6396" name="Picture 1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6016" y="3717032"/>
            <a:ext cx="4085282" cy="25202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3399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4342" name="Picture 6" descr="C:\Users\Венера\Desktop\ЭТИКЕТ\ФОТО ЭТИК\IMG_3810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3717032"/>
            <a:ext cx="4058883" cy="25922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Словесные игры проводятся с целью закрепления, обобщения, систематизации имеющихся у детей представлений о мире природы. Они являются эффективным средством развития внимания, памяти, сообразительности дошкольников, хорошо развивают речь детей. 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363" name="Текст 14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381000"/>
          </a:xfrm>
        </p:spPr>
        <p:txBody>
          <a:bodyPr/>
          <a:lstStyle/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r>
              <a:rPr lang="ru-RU" sz="1800" smtClean="0"/>
              <a:t>Д/И «Съедобный -несъедобный»</a:t>
            </a:r>
          </a:p>
        </p:txBody>
      </p:sp>
      <p:sp>
        <p:nvSpPr>
          <p:cNvPr id="15364" name="Текст 15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699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1800" smtClean="0"/>
              <a:t>Д/И «Скажи наоборот»</a:t>
            </a:r>
            <a:endParaRPr lang="ru-RU" sz="180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ru-RU" sz="1800" smtClean="0">
                <a:latin typeface="Arial" charset="0"/>
              </a:rPr>
              <a:t>Пальчиковые игры</a:t>
            </a:r>
          </a:p>
        </p:txBody>
      </p:sp>
      <p:pic>
        <p:nvPicPr>
          <p:cNvPr id="14" name="Picture 7" descr="IMG_360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68725" y="2871115"/>
            <a:ext cx="3815062" cy="2545949"/>
          </a:xfr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3" name="Picture 5" descr="IMG_355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5261" y="3088188"/>
            <a:ext cx="3948596" cy="262656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66FF33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ru-RU" sz="4000" b="1" smtClean="0"/>
              <a:t>Заключение:</a:t>
            </a:r>
          </a:p>
        </p:txBody>
      </p:sp>
      <p:sp>
        <p:nvSpPr>
          <p:cNvPr id="72707" name="Rectangle 3"/>
          <p:cNvSpPr>
            <a:spLocks noGrp="1"/>
          </p:cNvSpPr>
          <p:nvPr>
            <p:ph type="body" idx="1"/>
          </p:nvPr>
        </p:nvSpPr>
        <p:spPr>
          <a:xfrm>
            <a:off x="457200" y="836613"/>
            <a:ext cx="8229600" cy="5487987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ru-RU" sz="1600" dirty="0" smtClean="0">
                <a:solidFill>
                  <a:srgbClr val="0B5293"/>
                </a:solidFill>
              </a:rPr>
              <a:t>Мои воспитанники от занятия к занятию стали более усидчивыми, самостоятельными при выполнении практических действий.</a:t>
            </a:r>
          </a:p>
          <a:p>
            <a:pPr>
              <a:lnSpc>
                <a:spcPct val="90000"/>
              </a:lnSpc>
              <a:defRPr/>
            </a:pPr>
            <a:r>
              <a:rPr lang="ru-RU" sz="1600" dirty="0" smtClean="0">
                <a:solidFill>
                  <a:srgbClr val="0B5293"/>
                </a:solidFill>
              </a:rPr>
              <a:t>Повысилась концентрация внимания</a:t>
            </a:r>
          </a:p>
          <a:p>
            <a:pPr>
              <a:lnSpc>
                <a:spcPct val="90000"/>
              </a:lnSpc>
              <a:defRPr/>
            </a:pPr>
            <a:r>
              <a:rPr lang="ru-RU" sz="1600" dirty="0" smtClean="0">
                <a:solidFill>
                  <a:srgbClr val="0B5293"/>
                </a:solidFill>
              </a:rPr>
              <a:t>В проблемных ситуациях дети научились анализировать, сопоставлять, быстро находить правильное решение</a:t>
            </a:r>
          </a:p>
          <a:p>
            <a:pPr>
              <a:lnSpc>
                <a:spcPct val="90000"/>
              </a:lnSpc>
              <a:defRPr/>
            </a:pPr>
            <a:r>
              <a:rPr lang="ru-RU" sz="1600" dirty="0" smtClean="0">
                <a:solidFill>
                  <a:srgbClr val="0B5293"/>
                </a:solidFill>
              </a:rPr>
              <a:t>Из беседах с детьми и родителями выявила, что работа по развитию логического мышления с использованием занимательного развивающего материала ведется в большинстве семей</a:t>
            </a:r>
            <a:r>
              <a:rPr lang="ru-RU" sz="1600" dirty="0" smtClean="0">
                <a:solidFill>
                  <a:srgbClr val="0B5293"/>
                </a:solidFill>
                <a:latin typeface="Arial" charset="0"/>
              </a:rPr>
              <a:t>.</a:t>
            </a:r>
          </a:p>
          <a:p>
            <a:pPr>
              <a:defRPr/>
            </a:pPr>
            <a:r>
              <a:rPr lang="ru-RU" sz="2000" b="1" dirty="0" smtClean="0">
                <a:solidFill>
                  <a:schemeClr val="tx2"/>
                </a:solidFill>
              </a:rPr>
              <a:t>По результатам данной работы наметила на будущее следующее:</a:t>
            </a:r>
          </a:p>
          <a:p>
            <a:pPr>
              <a:defRPr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больше проводить дидактических игр по подгруппам – это приносит ощутимый  результат;</a:t>
            </a:r>
          </a:p>
          <a:p>
            <a:pPr>
              <a:defRPr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особое внимание уделять речевым навыкам детей, предоставлять им возможность самим объяснять свои действия;</a:t>
            </a:r>
          </a:p>
          <a:p>
            <a:pPr>
              <a:defRPr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при проведении всех дидактических игр необходимо учить детей быть внимательными, выносливыми по отношению  друг к другу, учить их взаимовыручке;</a:t>
            </a:r>
          </a:p>
          <a:p>
            <a:pPr>
              <a:defRPr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дидактические игры должны побуждать детей анализировать ситуацию, сравнивать, сопоставлять и делать логические умозаключения;</a:t>
            </a:r>
          </a:p>
          <a:p>
            <a:pPr>
              <a:defRPr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эффективней всего использовать словесные и настольно-печатные игры, т.к. их можно применять и в различные режимные моменты</a:t>
            </a:r>
            <a:r>
              <a:rPr lang="ru-RU" sz="1600" dirty="0" smtClean="0">
                <a:solidFill>
                  <a:srgbClr val="0000FF"/>
                </a:solidFill>
              </a:rPr>
              <a:t>.</a:t>
            </a:r>
          </a:p>
        </p:txBody>
      </p:sp>
      <p:pic>
        <p:nvPicPr>
          <p:cNvPr id="16388" name="Picture 2" descr="C:\Лена\family\family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1725" y="188913"/>
            <a:ext cx="1500188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0B5293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/>
          </p:cNvSpPr>
          <p:nvPr>
            <p:ph type="body" idx="4294967295"/>
          </p:nvPr>
        </p:nvSpPr>
        <p:spPr>
          <a:xfrm>
            <a:off x="395288" y="836613"/>
            <a:ext cx="8229600" cy="1008062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b="1" smtClean="0">
                <a:solidFill>
                  <a:schemeClr val="bg1"/>
                </a:solidFill>
              </a:rPr>
              <a:t>Литература, используемая в работе с детьми по развитию логического мышления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34" y="1845395"/>
            <a:ext cx="8358246" cy="470514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2">
                <a:lumMod val="20000"/>
                <a:lumOff val="8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28775"/>
            <a:ext cx="7786688" cy="2663825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 2" pitchFamily="18" charset="2"/>
              <a:buNone/>
            </a:pPr>
            <a:r>
              <a:rPr lang="ru-RU" sz="6600" b="1" smtClean="0">
                <a:solidFill>
                  <a:srgbClr val="0070C0"/>
                </a:solidFill>
              </a:rPr>
              <a:t>СПАСИБО</a:t>
            </a:r>
          </a:p>
          <a:p>
            <a:pPr algn="ctr">
              <a:lnSpc>
                <a:spcPct val="80000"/>
              </a:lnSpc>
              <a:buFont typeface="Wingdings 2" pitchFamily="18" charset="2"/>
              <a:buNone/>
            </a:pPr>
            <a:r>
              <a:rPr lang="ru-RU" sz="6600" b="1" smtClean="0">
                <a:solidFill>
                  <a:srgbClr val="0070C0"/>
                </a:solidFill>
              </a:rPr>
              <a:t> ЗА</a:t>
            </a:r>
          </a:p>
          <a:p>
            <a:pPr algn="ctr">
              <a:lnSpc>
                <a:spcPct val="80000"/>
              </a:lnSpc>
              <a:buFont typeface="Wingdings 2" pitchFamily="18" charset="2"/>
              <a:buNone/>
            </a:pPr>
            <a:r>
              <a:rPr lang="ru-RU" sz="6600" b="1" smtClean="0">
                <a:solidFill>
                  <a:srgbClr val="0070C0"/>
                </a:solidFill>
              </a:rPr>
              <a:t> ВНИМАНИЕ!</a:t>
            </a:r>
          </a:p>
        </p:txBody>
      </p:sp>
      <p:pic>
        <p:nvPicPr>
          <p:cNvPr id="18435" name="Picture 3" descr="C:\Users\Венера\Desktop\картинки оформит\img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75463" y="4121150"/>
            <a:ext cx="2449512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4" descr="C:\Users\Венера\Desktop\картинки оформит\img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836613"/>
            <a:ext cx="2322513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/>
          <p:cNvSpPr>
            <a:spLocks noGrp="1"/>
          </p:cNvSpPr>
          <p:nvPr>
            <p:ph type="title" idx="4294967295"/>
          </p:nvPr>
        </p:nvSpPr>
        <p:spPr>
          <a:xfrm>
            <a:off x="323850" y="549275"/>
            <a:ext cx="8640763" cy="43195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smtClean="0"/>
              <a:t>                                                                     </a:t>
            </a:r>
            <a:br>
              <a:rPr lang="ru-RU" sz="2400" smtClean="0"/>
            </a:b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/>
            </a:r>
            <a:br>
              <a:rPr lang="ru-RU" sz="2800" smtClean="0"/>
            </a:br>
            <a:r>
              <a:rPr lang="ru-RU" sz="3600" smtClean="0">
                <a:solidFill>
                  <a:srgbClr val="0070C0"/>
                </a:solidFill>
              </a:rPr>
              <a:t> </a:t>
            </a:r>
            <a:r>
              <a:rPr lang="ru-RU" sz="3600" b="1" smtClean="0">
                <a:solidFill>
                  <a:srgbClr val="0070C0"/>
                </a:solidFill>
              </a:rPr>
              <a:t>Актуальность:</a:t>
            </a:r>
            <a:r>
              <a:rPr lang="ru-RU" sz="3600" smtClean="0">
                <a:solidFill>
                  <a:srgbClr val="0070C0"/>
                </a:solidFill>
              </a:rPr>
              <a:t/>
            </a:r>
            <a:br>
              <a:rPr lang="ru-RU" sz="3600" smtClean="0">
                <a:solidFill>
                  <a:srgbClr val="0070C0"/>
                </a:solidFill>
              </a:rPr>
            </a:br>
            <a:r>
              <a:rPr lang="ru-RU" sz="2400" b="1" smtClean="0">
                <a:solidFill>
                  <a:srgbClr val="0070C0"/>
                </a:solidFill>
              </a:rPr>
              <a:t>Именно с логического мышления начинается формирование мировоззрения ребенка;</a:t>
            </a:r>
            <a:br>
              <a:rPr lang="ru-RU" sz="2400" b="1" smtClean="0">
                <a:solidFill>
                  <a:srgbClr val="0070C0"/>
                </a:solidFill>
              </a:rPr>
            </a:br>
            <a:r>
              <a:rPr lang="ru-RU" sz="2400" b="1" smtClean="0">
                <a:solidFill>
                  <a:srgbClr val="0070C0"/>
                </a:solidFill>
              </a:rPr>
              <a:t>В процессе развития логического мышления у ребенка формируются умения рассуждать, делать умозаключения в соответствии с законами логики, построение причинно-следственных связей;</a:t>
            </a:r>
            <a:br>
              <a:rPr lang="ru-RU" sz="2400" b="1" smtClean="0">
                <a:solidFill>
                  <a:srgbClr val="0070C0"/>
                </a:solidFill>
              </a:rPr>
            </a:br>
            <a:r>
              <a:rPr lang="ru-RU" sz="2400" b="1" smtClean="0">
                <a:solidFill>
                  <a:srgbClr val="0070C0"/>
                </a:solidFill>
              </a:rPr>
              <a:t>Овладение логическими формами мышления в дошкольном возрасте способствует развитию умственных способностей, что необходимо для успешного  перехода детей к школьному обучению.</a:t>
            </a:r>
            <a:br>
              <a:rPr lang="ru-RU" sz="2400" b="1" smtClean="0">
                <a:solidFill>
                  <a:srgbClr val="0070C0"/>
                </a:solidFill>
              </a:rPr>
            </a:br>
            <a:endParaRPr lang="ru-RU" sz="2400" smtClean="0"/>
          </a:p>
        </p:txBody>
      </p:sp>
      <p:pic>
        <p:nvPicPr>
          <p:cNvPr id="4099" name="Picture 3" descr="C:\Users\Венера\Desktop\картинки оформит\11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08625" y="4354513"/>
            <a:ext cx="3267075" cy="223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0B5293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2860663" y="2582856"/>
            <a:ext cx="3214710" cy="1785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Логические игры и задания развивают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71500" y="1143000"/>
            <a:ext cx="1928813" cy="1271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МЫШЛЕНИЕ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429000" y="714375"/>
            <a:ext cx="2000250" cy="1271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ВНИМАНИЕ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372225" y="1196975"/>
            <a:ext cx="2071688" cy="1214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ПАМЯТЬ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57188" y="4143375"/>
            <a:ext cx="2071687" cy="1200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ВООБРАЖЕНИЕ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214688" y="5286375"/>
            <a:ext cx="2571750" cy="1200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СПОСОБНОСТЬ К ТВОРЧЕСТВУ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572250" y="4357688"/>
            <a:ext cx="1771650" cy="1200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РЕЧЬ</a:t>
            </a:r>
          </a:p>
        </p:txBody>
      </p:sp>
      <p:cxnSp>
        <p:nvCxnSpPr>
          <p:cNvPr id="5129" name="Прямая соединительная линия 14"/>
          <p:cNvCxnSpPr>
            <a:cxnSpLocks noChangeShapeType="1"/>
            <a:stCxn id="7" idx="2"/>
            <a:endCxn id="5" idx="0"/>
          </p:cNvCxnSpPr>
          <p:nvPr/>
        </p:nvCxnSpPr>
        <p:spPr bwMode="auto">
          <a:xfrm>
            <a:off x="4429125" y="1998663"/>
            <a:ext cx="39688" cy="566737"/>
          </a:xfrm>
          <a:prstGeom prst="line">
            <a:avLst/>
          </a:prstGeom>
          <a:noFill/>
          <a:ln w="9525" algn="ctr">
            <a:solidFill>
              <a:srgbClr val="06509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Прямая соединительная линия 19"/>
          <p:cNvCxnSpPr/>
          <p:nvPr/>
        </p:nvCxnSpPr>
        <p:spPr>
          <a:xfrm rot="10800000" flipV="1">
            <a:off x="5786438" y="2500313"/>
            <a:ext cx="571500" cy="428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10800000">
            <a:off x="5857875" y="3857625"/>
            <a:ext cx="714375" cy="500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2484438" y="2492375"/>
            <a:ext cx="828675" cy="4048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2428875" y="3857625"/>
            <a:ext cx="642938" cy="285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34" name="Прямая соединительная линия 31"/>
          <p:cNvCxnSpPr>
            <a:cxnSpLocks noChangeShapeType="1"/>
            <a:stCxn id="5" idx="4"/>
            <a:endCxn id="10" idx="0"/>
          </p:cNvCxnSpPr>
          <p:nvPr/>
        </p:nvCxnSpPr>
        <p:spPr bwMode="auto">
          <a:xfrm>
            <a:off x="4464050" y="4357688"/>
            <a:ext cx="36513" cy="915987"/>
          </a:xfrm>
          <a:prstGeom prst="line">
            <a:avLst/>
          </a:prstGeom>
          <a:noFill/>
          <a:ln w="9525" algn="ctr">
            <a:solidFill>
              <a:srgbClr val="06509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5"/>
          <p:cNvSpPr>
            <a:spLocks noGrp="1"/>
          </p:cNvSpPr>
          <p:nvPr>
            <p:ph type="body" idx="4294967295"/>
          </p:nvPr>
        </p:nvSpPr>
        <p:spPr>
          <a:xfrm>
            <a:off x="468313" y="908050"/>
            <a:ext cx="8229600" cy="5416550"/>
          </a:xfrm>
          <a:noFill/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b="1" u="sng" smtClean="0">
                <a:solidFill>
                  <a:srgbClr val="0B5293"/>
                </a:solidFill>
              </a:rPr>
              <a:t>Цель</a:t>
            </a:r>
            <a:r>
              <a:rPr lang="ru-RU" smtClean="0">
                <a:solidFill>
                  <a:srgbClr val="0B5293"/>
                </a:solidFill>
              </a:rPr>
              <a:t> – развитие познавательных и логических способностей.</a:t>
            </a:r>
          </a:p>
          <a:p>
            <a:pPr>
              <a:buFont typeface="Wingdings 2" pitchFamily="18" charset="2"/>
              <a:buNone/>
            </a:pPr>
            <a:r>
              <a:rPr lang="ru-RU" b="1" u="sng" smtClean="0">
                <a:solidFill>
                  <a:srgbClr val="0B5293"/>
                </a:solidFill>
              </a:rPr>
              <a:t>Задачи:</a:t>
            </a:r>
          </a:p>
          <a:p>
            <a:pPr>
              <a:buFont typeface="Wingdings" pitchFamily="2" charset="2"/>
              <a:buChar char="v"/>
            </a:pPr>
            <a:r>
              <a:rPr lang="ru-RU" sz="2400" u="sng" smtClean="0">
                <a:solidFill>
                  <a:srgbClr val="0B5293"/>
                </a:solidFill>
                <a:latin typeface="Times New Roman" pitchFamily="18" charset="0"/>
              </a:rPr>
              <a:t>Формировать</a:t>
            </a:r>
            <a:r>
              <a:rPr lang="ru-RU" sz="2400" smtClean="0">
                <a:solidFill>
                  <a:srgbClr val="0B5293"/>
                </a:solidFill>
                <a:latin typeface="Times New Roman" pitchFamily="18" charset="0"/>
              </a:rPr>
              <a:t> способность детей к анализу и синтезу.</a:t>
            </a:r>
          </a:p>
          <a:p>
            <a:r>
              <a:rPr lang="ru-RU" sz="2400" u="sng" smtClean="0">
                <a:solidFill>
                  <a:srgbClr val="0B5293"/>
                </a:solidFill>
                <a:latin typeface="Times New Roman" pitchFamily="18" charset="0"/>
              </a:rPr>
              <a:t>Развивать </a:t>
            </a:r>
            <a:r>
              <a:rPr lang="ru-RU" sz="2400" smtClean="0">
                <a:solidFill>
                  <a:srgbClr val="0B5293"/>
                </a:solidFill>
                <a:latin typeface="Times New Roman" pitchFamily="18" charset="0"/>
              </a:rPr>
              <a:t>образное логическое  мышление, произвольное внимание.</a:t>
            </a:r>
            <a:endParaRPr lang="ru-RU" sz="2400" u="sng" smtClean="0">
              <a:solidFill>
                <a:srgbClr val="0B5293"/>
              </a:solidFill>
              <a:latin typeface="Times New Roman" pitchFamily="18" charset="0"/>
            </a:endParaRPr>
          </a:p>
          <a:p>
            <a:r>
              <a:rPr lang="ru-RU" sz="2400" u="sng" smtClean="0">
                <a:solidFill>
                  <a:srgbClr val="0B5293"/>
                </a:solidFill>
                <a:latin typeface="Times New Roman" pitchFamily="18" charset="0"/>
              </a:rPr>
              <a:t>Развивать у детей</a:t>
            </a:r>
            <a:r>
              <a:rPr lang="ru-RU" sz="2400" smtClean="0">
                <a:solidFill>
                  <a:srgbClr val="0B5293"/>
                </a:solidFill>
                <a:latin typeface="Times New Roman" pitchFamily="18" charset="0"/>
              </a:rPr>
              <a:t>: речь(умение рассуждать, доказывать),познавательные интересы, творческое воображение.</a:t>
            </a:r>
          </a:p>
          <a:p>
            <a:r>
              <a:rPr lang="ru-RU" sz="2400" b="1" u="sng" smtClean="0">
                <a:solidFill>
                  <a:srgbClr val="0B5293"/>
                </a:solidFill>
                <a:latin typeface="Times New Roman" pitchFamily="18" charset="0"/>
              </a:rPr>
              <a:t> </a:t>
            </a:r>
            <a:r>
              <a:rPr lang="ru-RU" sz="2400" u="sng" smtClean="0">
                <a:solidFill>
                  <a:srgbClr val="0B5293"/>
                </a:solidFill>
                <a:latin typeface="Times New Roman" pitchFamily="18" charset="0"/>
              </a:rPr>
              <a:t>Воспитывать</a:t>
            </a:r>
            <a:r>
              <a:rPr lang="ru-RU" sz="2400" smtClean="0">
                <a:solidFill>
                  <a:srgbClr val="0B5293"/>
                </a:solidFill>
                <a:latin typeface="Times New Roman" pitchFamily="18" charset="0"/>
              </a:rPr>
              <a:t>: коммуникативные навыки, стремления к преодолению трудностей, уверенности в себе, желание вовремя придти на помощь сверстникам.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0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0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0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0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0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0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0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0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0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01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01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01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01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501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501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501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501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501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0B5293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620713"/>
            <a:ext cx="8229600" cy="5184775"/>
          </a:xfrm>
        </p:spPr>
        <p:txBody>
          <a:bodyPr/>
          <a:lstStyle/>
          <a:p>
            <a:pPr algn="ctr">
              <a:buFont typeface="Wingdings 2" pitchFamily="18" charset="2"/>
              <a:buNone/>
              <a:defRPr/>
            </a:pPr>
            <a:endParaRPr lang="ru-RU" sz="2800" u="sng" dirty="0" smtClean="0">
              <a:latin typeface="Arial" charset="0"/>
            </a:endParaRPr>
          </a:p>
          <a:p>
            <a:pPr algn="ctr">
              <a:buFont typeface="Wingdings 2" pitchFamily="18" charset="2"/>
              <a:buNone/>
              <a:defRPr/>
            </a:pPr>
            <a:r>
              <a:rPr lang="ru-RU" sz="2800" b="1" u="sng" dirty="0" smtClean="0">
                <a:solidFill>
                  <a:schemeClr val="accent3"/>
                </a:solidFill>
                <a:latin typeface="Arial" charset="0"/>
              </a:rPr>
              <a:t>Участвуют в проекте</a:t>
            </a:r>
            <a:r>
              <a:rPr lang="ru-RU" sz="2800" b="1" u="sng" dirty="0" smtClean="0">
                <a:solidFill>
                  <a:schemeClr val="accent3"/>
                </a:solidFill>
              </a:rPr>
              <a:t>:</a:t>
            </a:r>
          </a:p>
          <a:p>
            <a:pPr>
              <a:defRPr/>
            </a:pPr>
            <a:r>
              <a:rPr lang="ru-RU" sz="2800" dirty="0" smtClean="0">
                <a:latin typeface="Arial" charset="0"/>
              </a:rPr>
              <a:t>Дети,</a:t>
            </a:r>
          </a:p>
          <a:p>
            <a:pPr>
              <a:defRPr/>
            </a:pPr>
            <a:r>
              <a:rPr lang="ru-RU" sz="2800" dirty="0" smtClean="0">
                <a:latin typeface="Arial" charset="0"/>
              </a:rPr>
              <a:t>Воспитатели,</a:t>
            </a:r>
          </a:p>
          <a:p>
            <a:pPr>
              <a:defRPr/>
            </a:pPr>
            <a:r>
              <a:rPr lang="ru-RU" sz="2800" dirty="0" smtClean="0">
                <a:latin typeface="Arial" charset="0"/>
              </a:rPr>
              <a:t>Специалисты,</a:t>
            </a:r>
          </a:p>
          <a:p>
            <a:pPr>
              <a:defRPr/>
            </a:pPr>
            <a:r>
              <a:rPr lang="ru-RU" sz="2800" dirty="0" smtClean="0">
                <a:latin typeface="Arial" charset="0"/>
              </a:rPr>
              <a:t>Родители.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b="1" dirty="0" smtClean="0">
                <a:latin typeface="Arial" charset="0"/>
              </a:rPr>
              <a:t>                    </a:t>
            </a:r>
            <a:r>
              <a:rPr lang="ru-RU" b="1" u="sng" dirty="0" smtClean="0">
                <a:latin typeface="Arial" charset="0"/>
              </a:rPr>
              <a:t>Продолжительность проекта:</a:t>
            </a:r>
            <a:r>
              <a:rPr lang="ru-RU" b="1" dirty="0" smtClean="0">
                <a:latin typeface="Arial" charset="0"/>
              </a:rPr>
              <a:t> </a:t>
            </a:r>
            <a:r>
              <a:rPr lang="ru-RU" dirty="0" smtClean="0">
                <a:latin typeface="Arial" charset="0"/>
              </a:rPr>
              <a:t>долгосрочный, групповой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dirty="0" smtClean="0">
                <a:latin typeface="Arial" charset="0"/>
              </a:rPr>
              <a:t>    </a:t>
            </a:r>
          </a:p>
        </p:txBody>
      </p:sp>
      <p:pic>
        <p:nvPicPr>
          <p:cNvPr id="7171" name="Picture 3" descr="C:\Users\Венера\Desktop\картинки оформит\img2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76963" y="4508500"/>
            <a:ext cx="2755900" cy="226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863600"/>
          </a:xfrm>
        </p:spPr>
        <p:txBody>
          <a:bodyPr/>
          <a:lstStyle/>
          <a:p>
            <a:r>
              <a:rPr lang="ru-RU" b="1" smtClean="0">
                <a:solidFill>
                  <a:schemeClr val="tx1"/>
                </a:solidFill>
              </a:rPr>
              <a:t>Ожидаемые результаты</a:t>
            </a:r>
            <a:r>
              <a:rPr lang="ru-RU" b="1" smtClean="0">
                <a:solidFill>
                  <a:schemeClr val="tx1"/>
                </a:solidFill>
                <a:latin typeface="Arial" charset="0"/>
              </a:rPr>
              <a:t>:</a:t>
            </a:r>
          </a:p>
        </p:txBody>
      </p:sp>
      <p:sp>
        <p:nvSpPr>
          <p:cNvPr id="8195" name="Rectangle 3"/>
          <p:cNvSpPr>
            <a:spLocks noGrp="1"/>
          </p:cNvSpPr>
          <p:nvPr>
            <p:ph type="body" idx="1"/>
          </p:nvPr>
        </p:nvSpPr>
        <p:spPr>
          <a:xfrm>
            <a:off x="468313" y="1341438"/>
            <a:ext cx="8229600" cy="4983162"/>
          </a:xfrm>
        </p:spPr>
        <p:txBody>
          <a:bodyPr/>
          <a:lstStyle/>
          <a:p>
            <a:r>
              <a:rPr lang="ru-RU" sz="2000" smtClean="0">
                <a:solidFill>
                  <a:srgbClr val="0B5293"/>
                </a:solidFill>
                <a:latin typeface="Times New Roman" pitchFamily="18" charset="0"/>
                <a:cs typeface="Times New Roman" pitchFamily="18" charset="0"/>
              </a:rPr>
              <a:t>Усвоение детьми приёмов анализа, синтеза, сравнения, классификации, умение устанавливать определённой последовательности некоторых событий.</a:t>
            </a:r>
          </a:p>
          <a:p>
            <a:r>
              <a:rPr lang="ru-RU" sz="2000" smtClean="0">
                <a:solidFill>
                  <a:srgbClr val="0B5293"/>
                </a:solidFill>
                <a:latin typeface="Times New Roman" pitchFamily="18" charset="0"/>
                <a:cs typeface="Times New Roman" pitchFamily="18" charset="0"/>
              </a:rPr>
              <a:t>Выработка устойчивого интереса к развивающим играм. </a:t>
            </a:r>
          </a:p>
          <a:p>
            <a:r>
              <a:rPr lang="ru-RU" sz="2000" smtClean="0">
                <a:solidFill>
                  <a:srgbClr val="0B5293"/>
                </a:solidFill>
                <a:latin typeface="Times New Roman" pitchFamily="18" charset="0"/>
                <a:cs typeface="Times New Roman" pitchFamily="18" charset="0"/>
              </a:rPr>
              <a:t>Повышение степени активности совместной деятельности.</a:t>
            </a:r>
          </a:p>
          <a:p>
            <a:r>
              <a:rPr lang="ru-RU" sz="2000" smtClean="0">
                <a:solidFill>
                  <a:srgbClr val="0B5293"/>
                </a:solidFill>
                <a:latin typeface="Times New Roman" pitchFamily="18" charset="0"/>
                <a:cs typeface="Times New Roman" pitchFamily="18" charset="0"/>
              </a:rPr>
              <a:t>Высказывание суждения, доказательства. Это достаточно сложная речевая деятельность, но очень необходима.</a:t>
            </a:r>
          </a:p>
          <a:p>
            <a:r>
              <a:rPr lang="ru-RU" sz="2000" smtClean="0">
                <a:solidFill>
                  <a:srgbClr val="0B5293"/>
                </a:solidFill>
                <a:latin typeface="Times New Roman" pitchFamily="18" charset="0"/>
                <a:cs typeface="Times New Roman" pitchFamily="18" charset="0"/>
              </a:rPr>
              <a:t>Обогащение предметно-пространственной среды в группе.</a:t>
            </a:r>
          </a:p>
          <a:p>
            <a:r>
              <a:rPr lang="ru-RU" sz="2000" smtClean="0">
                <a:solidFill>
                  <a:srgbClr val="0B5293"/>
                </a:solidFill>
                <a:latin typeface="Times New Roman" pitchFamily="18" charset="0"/>
                <a:cs typeface="Times New Roman" pitchFamily="18" charset="0"/>
              </a:rPr>
              <a:t>Повышение педагогической культуры родителей.</a:t>
            </a:r>
          </a:p>
          <a:p>
            <a:endParaRPr lang="ru-RU" sz="1700" smtClean="0"/>
          </a:p>
        </p:txBody>
      </p:sp>
      <p:pic>
        <p:nvPicPr>
          <p:cNvPr id="8196" name="Picture 4" descr="C:\Users\Венера\Desktop\картинки оформит\img17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88125" y="4292600"/>
            <a:ext cx="2322513" cy="231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0B5293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836613"/>
            <a:ext cx="8229600" cy="548798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2400" b="1" smtClean="0">
                <a:solidFill>
                  <a:schemeClr val="bg1"/>
                </a:solidFill>
              </a:rPr>
              <a:t>1 этап – организационно-подготовительный:</a:t>
            </a:r>
          </a:p>
          <a:p>
            <a:pPr>
              <a:buFont typeface="Wingdings 2" pitchFamily="18" charset="2"/>
              <a:buNone/>
            </a:pPr>
            <a:r>
              <a:rPr lang="ru-RU" sz="2400" smtClean="0">
                <a:solidFill>
                  <a:srgbClr val="0B5293"/>
                </a:solidFill>
              </a:rPr>
              <a:t>Изучение методической литературы, работа с родителями, создание предметно-развивающей среды, составление перспективного планирования.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2852936"/>
            <a:ext cx="4217611" cy="273630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92D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8024" y="3645024"/>
            <a:ext cx="4030572" cy="2808436"/>
          </a:xfrm>
          <a:prstGeom prst="rect">
            <a:avLst/>
          </a:prstGeom>
          <a:ln w="190500" cap="sq">
            <a:solidFill>
              <a:srgbClr val="FFFF00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079500"/>
          </a:xfrm>
        </p:spPr>
        <p:txBody>
          <a:bodyPr/>
          <a:lstStyle/>
          <a:p>
            <a:r>
              <a:rPr lang="ru-RU" sz="4400" b="1" smtClean="0"/>
              <a:t>Работа с родителями:</a:t>
            </a:r>
          </a:p>
        </p:txBody>
      </p:sp>
      <p:sp>
        <p:nvSpPr>
          <p:cNvPr id="63491" name="Rectangle 3"/>
          <p:cNvSpPr>
            <a:spLocks noGrp="1"/>
          </p:cNvSpPr>
          <p:nvPr>
            <p:ph type="body" idx="1"/>
          </p:nvPr>
        </p:nvSpPr>
        <p:spPr>
          <a:xfrm>
            <a:off x="457200" y="1484313"/>
            <a:ext cx="8229600" cy="4465637"/>
          </a:xfrm>
        </p:spPr>
        <p:txBody>
          <a:bodyPr/>
          <a:lstStyle/>
          <a:p>
            <a:r>
              <a:rPr lang="ru-RU" sz="2400" b="1" smtClean="0">
                <a:solidFill>
                  <a:srgbClr val="0B5293"/>
                </a:solidFill>
                <a:latin typeface="Times New Roman" pitchFamily="18" charset="0"/>
              </a:rPr>
              <a:t>Знакомство родителей с содержанием работы по программе</a:t>
            </a:r>
          </a:p>
          <a:p>
            <a:r>
              <a:rPr lang="ru-RU" sz="2400" b="1" smtClean="0">
                <a:solidFill>
                  <a:schemeClr val="accent1"/>
                </a:solidFill>
                <a:latin typeface="Times New Roman" pitchFamily="18" charset="0"/>
              </a:rPr>
              <a:t>Привлечение родителей к п</a:t>
            </a:r>
            <a:r>
              <a:rPr lang="ru-RU" sz="2400" b="1" smtClean="0">
                <a:solidFill>
                  <a:srgbClr val="0070C0"/>
                </a:solidFill>
                <a:latin typeface="Times New Roman" pitchFamily="18" charset="0"/>
              </a:rPr>
              <a:t>ополнению игрового материала по развитию логического мышления.</a:t>
            </a:r>
            <a:endParaRPr lang="ru-RU" sz="2400" b="1" smtClean="0">
              <a:solidFill>
                <a:srgbClr val="0B5293"/>
              </a:solidFill>
              <a:latin typeface="Times New Roman" pitchFamily="18" charset="0"/>
            </a:endParaRPr>
          </a:p>
          <a:p>
            <a:r>
              <a:rPr lang="ru-RU" sz="2400" b="1" smtClean="0">
                <a:solidFill>
                  <a:srgbClr val="0B5293"/>
                </a:solidFill>
                <a:latin typeface="Times New Roman" pitchFamily="18" charset="0"/>
              </a:rPr>
              <a:t>Ширма «</a:t>
            </a:r>
            <a:r>
              <a:rPr lang="ru-RU" sz="2400" b="1" smtClean="0">
                <a:solidFill>
                  <a:schemeClr val="accent1"/>
                </a:solidFill>
                <a:latin typeface="Times New Roman" pitchFamily="18" charset="0"/>
              </a:rPr>
              <a:t>Речевые игры по дороге домой»</a:t>
            </a:r>
          </a:p>
          <a:p>
            <a:r>
              <a:rPr lang="ru-RU" sz="2400" b="1" smtClean="0">
                <a:solidFill>
                  <a:srgbClr val="0B5293"/>
                </a:solidFill>
                <a:latin typeface="Times New Roman" pitchFamily="18" charset="0"/>
              </a:rPr>
              <a:t>Консультация «Чтобы чётко говорить надо с пальцами дружить»</a:t>
            </a:r>
          </a:p>
          <a:p>
            <a:endParaRPr lang="ru-RU" sz="2400" b="1" smtClean="0">
              <a:solidFill>
                <a:srgbClr val="0B5293"/>
              </a:solidFill>
              <a:latin typeface="Times New Roman" pitchFamily="18" charset="0"/>
            </a:endParaRPr>
          </a:p>
        </p:txBody>
      </p:sp>
      <p:pic>
        <p:nvPicPr>
          <p:cNvPr id="10244" name="Picture 2" descr="C:\Лена\family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43750" y="0"/>
            <a:ext cx="2000250" cy="168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57752" y="4643445"/>
            <a:ext cx="3331424" cy="187537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92D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48" name="Picture 8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1538" y="4643446"/>
            <a:ext cx="3426380" cy="192882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C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B5293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15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512888"/>
          </a:xfrm>
        </p:spPr>
        <p:txBody>
          <a:bodyPr/>
          <a:lstStyle/>
          <a:p>
            <a:r>
              <a:rPr lang="ru-RU" sz="3200" b="1" u="sng" smtClean="0">
                <a:solidFill>
                  <a:srgbClr val="0B5293"/>
                </a:solidFill>
              </a:rPr>
              <a:t>Результаты работы с детьми по формированию логического мышления </a:t>
            </a:r>
            <a:br>
              <a:rPr lang="ru-RU" sz="3200" b="1" u="sng" smtClean="0">
                <a:solidFill>
                  <a:srgbClr val="0B5293"/>
                </a:solidFill>
              </a:rPr>
            </a:br>
            <a:r>
              <a:rPr lang="ru-RU" sz="3200" b="1" u="sng" smtClean="0">
                <a:solidFill>
                  <a:srgbClr val="0B5293"/>
                </a:solidFill>
              </a:rPr>
              <a:t>201</a:t>
            </a:r>
            <a:r>
              <a:rPr lang="ru-RU" sz="3200" b="1" u="sng" smtClean="0">
                <a:solidFill>
                  <a:srgbClr val="0B5293"/>
                </a:solidFill>
                <a:latin typeface="Arial" charset="0"/>
              </a:rPr>
              <a:t>3</a:t>
            </a:r>
            <a:r>
              <a:rPr lang="ru-RU" sz="3200" b="1" u="sng" smtClean="0">
                <a:solidFill>
                  <a:srgbClr val="0B5293"/>
                </a:solidFill>
              </a:rPr>
              <a:t>-201</a:t>
            </a:r>
            <a:r>
              <a:rPr lang="ru-RU" sz="3200" b="1" u="sng" smtClean="0">
                <a:solidFill>
                  <a:srgbClr val="0B5293"/>
                </a:solidFill>
                <a:latin typeface="Arial" charset="0"/>
              </a:rPr>
              <a:t>4</a:t>
            </a:r>
            <a:r>
              <a:rPr lang="ru-RU" sz="3200" b="1" u="sng" smtClean="0">
                <a:solidFill>
                  <a:srgbClr val="0B5293"/>
                </a:solidFill>
              </a:rPr>
              <a:t> учебный год</a:t>
            </a:r>
          </a:p>
        </p:txBody>
      </p:sp>
      <p:graphicFrame>
        <p:nvGraphicFramePr>
          <p:cNvPr id="1026" name="Object 13"/>
          <p:cNvGraphicFramePr>
            <a:graphicFrameLocks noGrp="1" noChangeAspect="1"/>
          </p:cNvGraphicFramePr>
          <p:nvPr>
            <p:ph sz="half" idx="1"/>
          </p:nvPr>
        </p:nvGraphicFramePr>
        <p:xfrm>
          <a:off x="323850" y="1989138"/>
          <a:ext cx="4037013" cy="438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r:id="rId3" imgW="4035902" imgH="4389500" progId="Excel.Chart.8">
                  <p:embed/>
                </p:oleObj>
              </mc:Choice>
              <mc:Fallback>
                <p:oleObj r:id="rId3" imgW="4035902" imgH="4389500" progId="Excel.Chart.8">
                  <p:embed/>
                  <p:pic>
                    <p:nvPicPr>
                      <p:cNvPr id="0" name="Object 1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989138"/>
                        <a:ext cx="4037013" cy="4389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18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572000" y="1989138"/>
          <a:ext cx="4038600" cy="437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r:id="rId5" imgW="4041998" imgH="4371211" progId="Excel.Chart.8">
                  <p:embed/>
                </p:oleObj>
              </mc:Choice>
              <mc:Fallback>
                <p:oleObj r:id="rId5" imgW="4041998" imgH="4371211" progId="Excel.Chart.8">
                  <p:embed/>
                  <p:pic>
                    <p:nvPicPr>
                      <p:cNvPr id="0" name="Object 1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989138"/>
                        <a:ext cx="4038600" cy="4371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Text Box 20"/>
          <p:cNvSpPr txBox="1">
            <a:spLocks noChangeArrowheads="1"/>
          </p:cNvSpPr>
          <p:nvPr/>
        </p:nvSpPr>
        <p:spPr bwMode="auto">
          <a:xfrm>
            <a:off x="808038" y="2257425"/>
            <a:ext cx="3046412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73050" indent="-2730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</a:pPr>
            <a:r>
              <a:rPr lang="ru-RU" sz="2200">
                <a:latin typeface="Constantia" pitchFamily="18" charset="0"/>
              </a:rPr>
              <a:t>Начало учебного года</a:t>
            </a:r>
          </a:p>
        </p:txBody>
      </p:sp>
      <p:sp>
        <p:nvSpPr>
          <p:cNvPr id="1031" name="Text Box 21"/>
          <p:cNvSpPr txBox="1">
            <a:spLocks noChangeArrowheads="1"/>
          </p:cNvSpPr>
          <p:nvPr/>
        </p:nvSpPr>
        <p:spPr bwMode="auto">
          <a:xfrm>
            <a:off x="5219700" y="2276475"/>
            <a:ext cx="28575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73050" indent="-2730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</a:pPr>
            <a:r>
              <a:rPr lang="ru-RU" sz="2200">
                <a:latin typeface="Constantia" pitchFamily="18" charset="0"/>
              </a:rPr>
              <a:t>Конец учебного года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оток">
  <a:themeElements>
    <a:clrScheme name="Поток 1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FFFFFF"/>
      </a:accent3>
      <a:accent4>
        <a:srgbClr val="000000"/>
      </a:accent4>
      <a:accent5>
        <a:srgbClr val="AABBDF"/>
      </a:accent5>
      <a:accent6>
        <a:srgbClr val="008EC4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</a:majorFont>
      <a:minorFont>
        <a:latin typeface="Constanti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Поток 1">
        <a:dk1>
          <a:srgbClr val="000000"/>
        </a:dk1>
        <a:lt1>
          <a:srgbClr val="FFFFFF"/>
        </a:lt1>
        <a:dk2>
          <a:srgbClr val="04617B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E2D700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1828</TotalTime>
  <Words>584</Words>
  <Application>Microsoft Office PowerPoint</Application>
  <PresentationFormat>Экран (4:3)</PresentationFormat>
  <Paragraphs>77</Paragraphs>
  <Slides>17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5" baseType="lpstr">
      <vt:lpstr>Arial</vt:lpstr>
      <vt:lpstr>Calibri</vt:lpstr>
      <vt:lpstr>Constantia</vt:lpstr>
      <vt:lpstr>Wingdings 2</vt:lpstr>
      <vt:lpstr>Times New Roman</vt:lpstr>
      <vt:lpstr>Wingdings</vt:lpstr>
      <vt:lpstr>Поток</vt:lpstr>
      <vt:lpstr>Диаграмма Microsoft Office Excel</vt:lpstr>
      <vt:lpstr>«Развитие логического мышления у детей дошкольного возраста через игровую деятельность.</vt:lpstr>
      <vt:lpstr>                                                                          Актуальность: Именно с логического мышления начинается формирование мировоззрения ребенка; В процессе развития логического мышления у ребенка формируются умения рассуждать, делать умозаключения в соответствии с законами логики, построение причинно-следственных связей; Овладение логическими формами мышления в дошкольном возрасте способствует развитию умственных способностей, что необходимо для успешного  перехода детей к школьному обучению. </vt:lpstr>
      <vt:lpstr>Презентация PowerPoint</vt:lpstr>
      <vt:lpstr>Презентация PowerPoint</vt:lpstr>
      <vt:lpstr>Презентация PowerPoint</vt:lpstr>
      <vt:lpstr>Ожидаемые результаты:</vt:lpstr>
      <vt:lpstr>Презентация PowerPoint</vt:lpstr>
      <vt:lpstr>Работа с родителями:</vt:lpstr>
      <vt:lpstr>Результаты работы с детьми по формированию логического мышления  2013-2014 учебный год</vt:lpstr>
      <vt:lpstr>Средства, развивающие логическое мышление:</vt:lpstr>
      <vt:lpstr>Настольно – печатные игры:  лото, домино, разрезные картинки дают возможность систематизировать знания детей о растениях, животных, явлениях природы. Большое влияние они оказывают на развитие логического мышления дошкольников, развивают способность быстро, мобильно использовать имеющиеся знания в новой ситуации. </vt:lpstr>
      <vt:lpstr>Презентация PowerPoint</vt:lpstr>
      <vt:lpstr>Презентация PowerPoint</vt:lpstr>
      <vt:lpstr>Словесные игры проводятся с целью закрепления, обобщения, систематизации имеющихся у детей представлений о мире природы. Они являются эффективным средством развития внимания, памяти, сообразительности дошкольников, хорошо развивают речь детей. </vt:lpstr>
      <vt:lpstr>Заключение: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логического мышления старших дошкольников.</dc:title>
  <dc:creator>Игорь</dc:creator>
  <cp:lastModifiedBy>FES</cp:lastModifiedBy>
  <cp:revision>168</cp:revision>
  <dcterms:created xsi:type="dcterms:W3CDTF">2010-05-24T19:25:02Z</dcterms:created>
  <dcterms:modified xsi:type="dcterms:W3CDTF">2014-10-04T15:08:53Z</dcterms:modified>
</cp:coreProperties>
</file>