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ms-office.legacyDiagramTex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72" r:id="rId3"/>
    <p:sldId id="273" r:id="rId4"/>
    <p:sldId id="261" r:id="rId5"/>
    <p:sldId id="274" r:id="rId6"/>
    <p:sldId id="258" r:id="rId7"/>
    <p:sldId id="259" r:id="rId8"/>
    <p:sldId id="265" r:id="rId9"/>
    <p:sldId id="266" r:id="rId10"/>
    <p:sldId id="264" r:id="rId11"/>
    <p:sldId id="267" r:id="rId12"/>
    <p:sldId id="276" r:id="rId13"/>
    <p:sldId id="277" r:id="rId14"/>
    <p:sldId id="278" r:id="rId15"/>
    <p:sldId id="275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olonna MT" pitchFamily="82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olonna MT" pitchFamily="82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olonna MT" pitchFamily="82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olonna MT" pitchFamily="82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olonna MT" pitchFamily="82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Colonna MT" pitchFamily="82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Colonna MT" pitchFamily="82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Colonna MT" pitchFamily="82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Colonna MT" pitchFamily="82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3417A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48" autoAdjust="0"/>
    <p:restoredTop sz="94660"/>
  </p:normalViewPr>
  <p:slideViewPr>
    <p:cSldViewPr>
      <p:cViewPr varScale="1">
        <p:scale>
          <a:sx n="73" d="100"/>
          <a:sy n="73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06/relationships/legacyDocTextInfo" Target="legacyDocTextInfo.bin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CFDBA-2580-4BE7-8F50-351A09575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309E9-8BCF-4D38-8ED0-9376CFF063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FA998-8CCB-4A74-ABBA-646C45A7A9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A7BF0-2940-464A-9264-BA20953064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2EC4E-B724-483A-88DB-9917A2B84B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53610-B217-423B-9039-77EB98165F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A2A3C-D8EC-4DC6-BA73-864A97D9A1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A8A6-6802-44E0-8882-2F2F4A3276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AAF73-D933-4FAC-8E0B-189845E74D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BC9B0-03FC-4694-AA59-0842956BC6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2F106-61B5-45FD-A477-927A872735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</a:defRPr>
            </a:lvl1pPr>
          </a:lstStyle>
          <a:p>
            <a:pPr>
              <a:defRPr/>
            </a:pPr>
            <a:fld id="{B1B16D20-EEEF-4EE6-82DA-EDC191AC0A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128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129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0490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513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3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3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3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3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3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3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3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3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516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20517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5142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43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44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sp>
            <p:nvSpPr>
              <p:cNvPr id="5145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46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47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20521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5149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50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51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52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53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54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55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56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grpSp>
        <p:nvGrpSpPr>
          <p:cNvPr id="20491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5158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59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20492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20493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5162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20496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5164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65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50" y="330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66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60" y="180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67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68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9" y="895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69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4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70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71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9" y="140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sp>
          <p:nvSpPr>
            <p:cNvPr id="5172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728" y="1500174"/>
            <a:ext cx="6084588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Физкультурный досуг</a:t>
            </a:r>
          </a:p>
          <a:p>
            <a:pPr algn="ctr">
              <a:defRPr/>
            </a:pPr>
            <a:r>
              <a:rPr lang="ru-RU" sz="3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 интегративное средство </a:t>
            </a:r>
            <a:r>
              <a:rPr lang="ru-RU" sz="3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развития двигательной активности</a:t>
            </a:r>
          </a:p>
          <a:p>
            <a:pPr algn="ctr">
              <a:defRPr/>
            </a:pPr>
            <a:r>
              <a:rPr lang="ru-RU" sz="3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детей дошкольного возраста </a:t>
            </a:r>
          </a:p>
          <a:p>
            <a:pPr algn="ctr">
              <a:defRPr/>
            </a:pPr>
            <a:endParaRPr lang="ru-RU" sz="3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6"/>
          <p:cNvSpPr txBox="1">
            <a:spLocks noChangeArrowheads="1"/>
          </p:cNvSpPr>
          <p:nvPr/>
        </p:nvSpPr>
        <p:spPr bwMode="auto">
          <a:xfrm>
            <a:off x="468313" y="692150"/>
            <a:ext cx="817562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chemeClr val="folHlink"/>
                </a:solidFill>
                <a:latin typeface="Arial Black" pitchFamily="34" charset="0"/>
              </a:rPr>
              <a:t>Особенности физкультурного досуга - </a:t>
            </a:r>
          </a:p>
          <a:p>
            <a:pPr>
              <a:buFont typeface="Arial" charset="0"/>
              <a:buChar char="•"/>
            </a:pPr>
            <a:r>
              <a:rPr lang="ru-RU" sz="3200">
                <a:solidFill>
                  <a:schemeClr val="folHlink"/>
                </a:solidFill>
                <a:latin typeface="Arial Black" pitchFamily="34" charset="0"/>
              </a:rPr>
              <a:t>Сюрпризными моментами,</a:t>
            </a:r>
          </a:p>
          <a:p>
            <a:pPr>
              <a:buFont typeface="Arial" charset="0"/>
              <a:buChar char="•"/>
            </a:pPr>
            <a:r>
              <a:rPr lang="ru-RU" sz="3200">
                <a:solidFill>
                  <a:schemeClr val="folHlink"/>
                </a:solidFill>
                <a:latin typeface="Arial Black" pitchFamily="34" charset="0"/>
              </a:rPr>
              <a:t>Введением персонажа</a:t>
            </a:r>
          </a:p>
          <a:p>
            <a:pPr>
              <a:buFont typeface="Arial" charset="0"/>
              <a:buChar char="•"/>
            </a:pPr>
            <a:r>
              <a:rPr lang="ru-RU" sz="3200">
                <a:solidFill>
                  <a:schemeClr val="folHlink"/>
                </a:solidFill>
                <a:latin typeface="Arial Black" pitchFamily="34" charset="0"/>
              </a:rPr>
              <a:t>Получение письма с заданием</a:t>
            </a:r>
          </a:p>
          <a:p>
            <a:pPr>
              <a:buFont typeface="Arial" charset="0"/>
              <a:buChar char="•"/>
            </a:pPr>
            <a:r>
              <a:rPr lang="ru-RU" sz="3200">
                <a:solidFill>
                  <a:schemeClr val="folHlink"/>
                </a:solidFill>
                <a:latin typeface="Arial Black" pitchFamily="34" charset="0"/>
              </a:rPr>
              <a:t>Вручение маленьких подарков</a:t>
            </a:r>
          </a:p>
          <a:p>
            <a:pPr>
              <a:buFont typeface="Arial" charset="0"/>
              <a:buChar char="•"/>
            </a:pPr>
            <a:r>
              <a:rPr lang="ru-RU" sz="3200">
                <a:solidFill>
                  <a:schemeClr val="folHlink"/>
                </a:solidFill>
                <a:latin typeface="Arial Black" pitchFamily="34" charset="0"/>
              </a:rPr>
              <a:t>Призов</a:t>
            </a:r>
          </a:p>
          <a:p>
            <a:endParaRPr lang="ru-RU" sz="3600">
              <a:solidFill>
                <a:schemeClr val="folHlink"/>
              </a:solidFill>
              <a:latin typeface="Arial Black" pitchFamily="34" charset="0"/>
            </a:endParaRPr>
          </a:p>
          <a:p>
            <a:endParaRPr lang="ru-RU" sz="3600">
              <a:solidFill>
                <a:schemeClr val="folHlink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4"/>
          <p:cNvSpPr txBox="1">
            <a:spLocks noChangeArrowheads="1"/>
          </p:cNvSpPr>
          <p:nvPr/>
        </p:nvSpPr>
        <p:spPr bwMode="auto">
          <a:xfrm>
            <a:off x="395288" y="620713"/>
            <a:ext cx="8137525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folHlink"/>
                </a:solidFill>
                <a:latin typeface="Arial Black" pitchFamily="34" charset="0"/>
              </a:rPr>
              <a:t>Задачи физдосуга </a:t>
            </a:r>
          </a:p>
          <a:p>
            <a:r>
              <a:rPr lang="ru-RU" sz="2400">
                <a:solidFill>
                  <a:schemeClr val="folHlink"/>
                </a:solidFill>
                <a:latin typeface="Arial Black" pitchFamily="34" charset="0"/>
              </a:rPr>
              <a:t>в  </a:t>
            </a:r>
            <a:r>
              <a:rPr lang="ru-RU" sz="2400" u="sng">
                <a:solidFill>
                  <a:srgbClr val="00B050"/>
                </a:solidFill>
                <a:latin typeface="Arial Black" pitchFamily="34" charset="0"/>
              </a:rPr>
              <a:t>младшем возрасте</a:t>
            </a:r>
            <a:r>
              <a:rPr lang="ru-RU" sz="2400" u="sng">
                <a:solidFill>
                  <a:schemeClr val="folHlink"/>
                </a:solidFill>
                <a:latin typeface="Arial Black" pitchFamily="34" charset="0"/>
              </a:rPr>
              <a:t>: </a:t>
            </a:r>
            <a:endParaRPr lang="ru-RU" sz="2400">
              <a:solidFill>
                <a:schemeClr val="folHlink"/>
              </a:solidFill>
              <a:latin typeface="Arial Black" pitchFamily="34" charset="0"/>
            </a:endParaRPr>
          </a:p>
          <a:p>
            <a:r>
              <a:rPr lang="ru-RU" sz="2400">
                <a:solidFill>
                  <a:schemeClr val="folHlink"/>
                </a:solidFill>
                <a:latin typeface="Arial Black" pitchFamily="34" charset="0"/>
              </a:rPr>
              <a:t> Привлекать ребенка </a:t>
            </a:r>
          </a:p>
          <a:p>
            <a:r>
              <a:rPr lang="ru-RU" sz="2400">
                <a:solidFill>
                  <a:schemeClr val="folHlink"/>
                </a:solidFill>
                <a:latin typeface="Arial Black" pitchFamily="34" charset="0"/>
              </a:rPr>
              <a:t>к посильному участию в коллективном и индивидуальном действии</a:t>
            </a:r>
            <a:r>
              <a:rPr lang="ru-RU" sz="2400"/>
              <a:t>  </a:t>
            </a:r>
          </a:p>
          <a:p>
            <a:endParaRPr lang="ru-RU" sz="2400"/>
          </a:p>
          <a:p>
            <a:r>
              <a:rPr lang="ru-RU" sz="2400">
                <a:solidFill>
                  <a:srgbClr val="00B050"/>
                </a:solidFill>
                <a:latin typeface="Arial Black" pitchFamily="34" charset="0"/>
              </a:rPr>
              <a:t>В среднем возрасте</a:t>
            </a:r>
            <a:r>
              <a:rPr lang="ru-RU" sz="2400">
                <a:latin typeface="Arial Black" pitchFamily="34" charset="0"/>
              </a:rPr>
              <a:t>:</a:t>
            </a:r>
          </a:p>
          <a:p>
            <a:r>
              <a:rPr lang="ru-RU" sz="2400">
                <a:solidFill>
                  <a:srgbClr val="6600CC"/>
                </a:solidFill>
                <a:latin typeface="Arial Black" pitchFamily="34" charset="0"/>
              </a:rPr>
              <a:t>Приучать ребенка к самостоятельному участию в совместных упражнениях, играх, развлечениях</a:t>
            </a:r>
          </a:p>
          <a:p>
            <a:endParaRPr lang="ru-RU" sz="2400">
              <a:latin typeface="Arial Black" pitchFamily="34" charset="0"/>
            </a:endParaRPr>
          </a:p>
          <a:p>
            <a:r>
              <a:rPr lang="ru-RU" sz="2400">
                <a:solidFill>
                  <a:srgbClr val="00B050"/>
                </a:solidFill>
                <a:latin typeface="Arial Black" pitchFamily="34" charset="0"/>
              </a:rPr>
              <a:t>В старшем возрасте</a:t>
            </a:r>
            <a:r>
              <a:rPr lang="ru-RU" sz="2400">
                <a:latin typeface="Arial Black" pitchFamily="34" charset="0"/>
              </a:rPr>
              <a:t>:</a:t>
            </a:r>
          </a:p>
          <a:p>
            <a:r>
              <a:rPr lang="ru-RU" sz="2400">
                <a:solidFill>
                  <a:srgbClr val="6600CC"/>
                </a:solidFill>
                <a:latin typeface="Arial Black" pitchFamily="34" charset="0"/>
              </a:rPr>
              <a:t>Приучать ребенка проявлять инициативу</a:t>
            </a:r>
          </a:p>
          <a:p>
            <a:r>
              <a:rPr lang="ru-RU" sz="2400">
                <a:solidFill>
                  <a:srgbClr val="6600CC"/>
                </a:solidFill>
                <a:latin typeface="Arial Black" pitchFamily="34" charset="0"/>
              </a:rPr>
              <a:t>Работать индивидуально и в коллективе</a:t>
            </a:r>
          </a:p>
          <a:p>
            <a:endParaRPr lang="ru-RU" sz="2400"/>
          </a:p>
          <a:p>
            <a:endParaRPr lang="ru-RU" sz="2400"/>
          </a:p>
          <a:p>
            <a:endParaRPr lang="ru-RU" sz="2400"/>
          </a:p>
          <a:p>
            <a:endParaRPr lang="ru-RU"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714356"/>
            <a:ext cx="667843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dirty="0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Интегративные возможности </a:t>
            </a:r>
            <a:r>
              <a:rPr lang="ru-RU" sz="2800" dirty="0" err="1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физдосуга</a:t>
            </a:r>
            <a:endParaRPr lang="ru-RU" sz="2800" dirty="0">
              <a:ln w="1905"/>
              <a:solidFill>
                <a:srgbClr val="66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643050"/>
            <a:ext cx="8433142" cy="39703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старшем дошкольном возрасте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3600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 </a:t>
            </a:r>
            <a:r>
              <a:rPr lang="ru-RU" sz="3600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физдосуги</a:t>
            </a:r>
            <a:r>
              <a:rPr lang="ru-RU" sz="3600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вводятся интегрируемые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3600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Образовательные области: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3600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Познание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3600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Коммуникация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3600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Социализация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3600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Музыка</a:t>
            </a:r>
            <a:endParaRPr lang="ru-RU" sz="3600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642918"/>
            <a:ext cx="7500990" cy="495520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Выводы: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err="1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Физдосуг</a:t>
            </a:r>
            <a:r>
              <a:rPr lang="ru-RU" sz="2800" dirty="0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не требует специальной подготовки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dirty="0" err="1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Физдосуг</a:t>
            </a:r>
            <a:r>
              <a:rPr lang="ru-RU" sz="2800" dirty="0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строится на знакомом материале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err="1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Физдосуг</a:t>
            </a:r>
            <a:r>
              <a:rPr lang="ru-RU" sz="2800" dirty="0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проводится как с одной группой,</a:t>
            </a:r>
          </a:p>
          <a:p>
            <a:pPr>
              <a:defRPr/>
            </a:pPr>
            <a:r>
              <a:rPr lang="ru-RU" sz="2800" dirty="0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так и с группами близких по возрасту детей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err="1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Физдосуг</a:t>
            </a:r>
            <a:r>
              <a:rPr lang="ru-RU" sz="2800" dirty="0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проводится в форме спортивных игр (элементы баскетбола, хоккея и т.п.), игр-эстафет («Веселые старты». «Зов джунглей»),  музыкально-спортивных игр.</a:t>
            </a:r>
          </a:p>
          <a:p>
            <a:pPr>
              <a:buFont typeface="Arial" pitchFamily="34" charset="0"/>
              <a:buChar char="•"/>
              <a:defRPr/>
            </a:pPr>
            <a:endParaRPr lang="ru-RU" sz="3200" dirty="0">
              <a:ln w="1905"/>
              <a:solidFill>
                <a:srgbClr val="66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14290"/>
            <a:ext cx="6858048" cy="5509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Литература: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3200" dirty="0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М.Ю. </a:t>
            </a:r>
            <a:r>
              <a:rPr lang="ru-RU" sz="3200" dirty="0" err="1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Картушина</a:t>
            </a:r>
            <a:r>
              <a:rPr lang="ru-RU" sz="3200" dirty="0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«Сценарии оздоровительных досугов для детей 4-5 лет»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3200" dirty="0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М.Ю. </a:t>
            </a:r>
            <a:r>
              <a:rPr lang="ru-RU" sz="3200" dirty="0" err="1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Картушина</a:t>
            </a:r>
            <a:r>
              <a:rPr lang="ru-RU" sz="3200" dirty="0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«Физкультурные сюжетные занятия с детьми 5-6 лет»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3200" dirty="0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Е.Н. Маслова «Оздоровление детей через музыку, движение и речь. Разработки занятий» (подготовительная группа)</a:t>
            </a:r>
          </a:p>
          <a:p>
            <a:pPr>
              <a:defRPr/>
            </a:pPr>
            <a:endParaRPr lang="ru-RU" sz="3200" dirty="0">
              <a:ln w="1905"/>
              <a:solidFill>
                <a:srgbClr val="66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WordArt 4"/>
          <p:cNvSpPr>
            <a:spLocks noChangeArrowheads="1" noChangeShapeType="1" noTextEdit="1"/>
          </p:cNvSpPr>
          <p:nvPr/>
        </p:nvSpPr>
        <p:spPr bwMode="auto">
          <a:xfrm>
            <a:off x="2339975" y="1412875"/>
            <a:ext cx="4219575" cy="3563938"/>
          </a:xfrm>
          <a:prstGeom prst="rect">
            <a:avLst/>
          </a:prstGeom>
        </p:spPr>
        <p:txBody>
          <a:bodyPr wrap="none" fromWordArt="1">
            <a:prstTxWarp prst="textDeflateInflateDeflate">
              <a:avLst>
                <a:gd name="adj" fmla="val 44097"/>
              </a:avLst>
            </a:prstTxWarp>
          </a:bodyPr>
          <a:lstStyle/>
          <a:p>
            <a:pPr algn="ctr"/>
            <a:r>
              <a:rPr lang="ru-RU" sz="3200" kern="10">
                <a:ln w="19050">
                  <a:solidFill>
                    <a:srgbClr val="6600CC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Спасибо за внимание!!!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857232"/>
            <a:ext cx="7929618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ook Antiqua" pitchFamily="18" charset="0"/>
              </a:rPr>
              <a:t>Образовательная программа МБДОУ </a:t>
            </a:r>
            <a:r>
              <a:rPr lang="ru-RU" sz="360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ook Antiqua" pitchFamily="18" charset="0"/>
              </a:rPr>
              <a:t>д</a:t>
            </a:r>
            <a:r>
              <a:rPr lang="ru-RU" sz="36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ook Antiqua" pitchFamily="18" charset="0"/>
              </a:rPr>
              <a:t>/с № 33 –</a:t>
            </a:r>
          </a:p>
          <a:p>
            <a:pPr algn="ctr">
              <a:defRPr/>
            </a:pPr>
            <a:r>
              <a:rPr lang="ru-RU" sz="36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ook Antiqua" pitchFamily="18" charset="0"/>
              </a:rPr>
              <a:t> нормативный документ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85918" y="3571876"/>
            <a:ext cx="571504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приоритетное направление – </a:t>
            </a:r>
          </a:p>
          <a:p>
            <a:pPr algn="ctr">
              <a:defRPr/>
            </a:pPr>
            <a:r>
              <a:rPr lang="ru-RU" sz="320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физическое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77153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u="sng" dirty="0">
                <a:ln w="1905"/>
                <a:solidFill>
                  <a:srgbClr val="66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Цели и задачи физического воспитания: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000108"/>
            <a:ext cx="6000792" cy="22467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Цель: </a:t>
            </a:r>
          </a:p>
          <a:p>
            <a:pPr>
              <a:defRPr/>
            </a:pPr>
            <a:r>
              <a:rPr lang="ru-RU" sz="2800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Формирование </a:t>
            </a:r>
            <a:r>
              <a:rPr lang="ru-RU" sz="2800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 детей интереса и ценностного отношения к занятиям физической культурой, гармоничное физическое развитие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2903" y="3468169"/>
            <a:ext cx="6833414" cy="290651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Задачи:</a:t>
            </a:r>
          </a:p>
          <a:p>
            <a:pPr marL="514350" indent="-514350">
              <a:buFontTx/>
              <a:buAutoNum type="arabicPeriod"/>
              <a:defRPr/>
            </a:pPr>
            <a:r>
              <a:rPr lang="ru-RU" sz="280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Развитие физических качеств</a:t>
            </a:r>
          </a:p>
          <a:p>
            <a:pPr marL="514350" indent="-514350">
              <a:buFontTx/>
              <a:buAutoNum type="arabicPeriod"/>
              <a:defRPr/>
            </a:pPr>
            <a:r>
              <a:rPr lang="ru-RU" sz="280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Овладение основными движениями</a:t>
            </a:r>
          </a:p>
          <a:p>
            <a:pPr marL="514350" indent="-514350">
              <a:buFontTx/>
              <a:buAutoNum type="arabicPeriod"/>
              <a:defRPr/>
            </a:pPr>
            <a:r>
              <a:rPr lang="ru-RU" sz="280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Формирование потребности в двигательной активности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71500"/>
            <a:ext cx="8929688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428604"/>
            <a:ext cx="6781857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3417AD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Формы организации физического </a:t>
            </a:r>
          </a:p>
          <a:p>
            <a:pPr algn="ctr">
              <a:defRPr/>
            </a:pPr>
            <a:r>
              <a:rPr lang="ru-RU" sz="3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3417AD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воспитания в детском саду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785926"/>
            <a:ext cx="7143800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>
              <a:buFontTx/>
              <a:buAutoNum type="arabicPeriod"/>
              <a:defRPr/>
            </a:pPr>
            <a:r>
              <a:rPr lang="ru-RU" sz="320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Физкультурные занятия</a:t>
            </a:r>
          </a:p>
          <a:p>
            <a:pPr marL="514350" indent="-514350">
              <a:buFontTx/>
              <a:buAutoNum type="arabicPeriod"/>
              <a:defRPr/>
            </a:pPr>
            <a:r>
              <a:rPr lang="ru-RU" sz="320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Утренняя гимнастика</a:t>
            </a:r>
          </a:p>
          <a:p>
            <a:pPr marL="514350" indent="-514350">
              <a:buFontTx/>
              <a:buAutoNum type="arabicPeriod"/>
              <a:defRPr/>
            </a:pPr>
            <a:r>
              <a:rPr lang="ru-RU" sz="320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Физкультминутки</a:t>
            </a:r>
          </a:p>
          <a:p>
            <a:pPr marL="514350" indent="-514350">
              <a:buFontTx/>
              <a:buAutoNum type="arabicPeriod"/>
              <a:defRPr/>
            </a:pPr>
            <a:r>
              <a:rPr lang="ru-RU" sz="320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Закаливание</a:t>
            </a:r>
          </a:p>
          <a:p>
            <a:pPr marL="514350" indent="-514350">
              <a:buFontTx/>
              <a:buAutoNum type="arabicPeriod"/>
              <a:defRPr/>
            </a:pPr>
            <a:r>
              <a:rPr lang="ru-RU" sz="320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Физкультурные досуги</a:t>
            </a:r>
          </a:p>
          <a:p>
            <a:pPr marL="514350" indent="-514350">
              <a:buFontTx/>
              <a:buAutoNum type="arabicPeriod"/>
              <a:defRPr/>
            </a:pPr>
            <a:r>
              <a:rPr lang="ru-RU" sz="320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Спортивные праздники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684213" y="4525963"/>
            <a:ext cx="7777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000" b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tangChe" pitchFamily="49" charset="-127"/>
                <a:ea typeface="Calibri" pitchFamily="34" charset="0"/>
                <a:cs typeface="Times New Roman" pitchFamily="18" charset="0"/>
              </a:rPr>
              <a:t>Физкультурный досуг - одна из форм активного отдыха детей</a:t>
            </a:r>
            <a:r>
              <a:rPr lang="ru-RU" sz="2000" b="0">
                <a:solidFill>
                  <a:schemeClr val="folHlink"/>
                </a:solidFill>
                <a:latin typeface="Batang" pitchFamily="18" charset="-127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8434" name="Прямоугольник 5"/>
          <p:cNvSpPr>
            <a:spLocks noChangeArrowheads="1"/>
          </p:cNvSpPr>
          <p:nvPr/>
        </p:nvSpPr>
        <p:spPr bwMode="auto">
          <a:xfrm>
            <a:off x="714375" y="214313"/>
            <a:ext cx="7386638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B050"/>
                </a:solidFill>
              </a:rPr>
              <a:t> В педагогическом словаре</a:t>
            </a:r>
          </a:p>
          <a:p>
            <a:r>
              <a:rPr lang="ru-RU" sz="2400">
                <a:solidFill>
                  <a:srgbClr val="00B050"/>
                </a:solidFill>
              </a:rPr>
              <a:t>Досуг - возможность человека заниматься в свободное время разнообразной деятельностью по своему выбору. Многообразные виды досуговой деятельности можно классифицировать по пяти группам- отдых, развлечения, праздник, самообразование, творчество</a:t>
            </a:r>
            <a:r>
              <a:rPr lang="ru-RU" sz="20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rganization Chart 6"/>
          <p:cNvGraphicFramePr>
            <a:graphicFrameLocks/>
          </p:cNvGraphicFramePr>
          <p:nvPr/>
        </p:nvGraphicFramePr>
        <p:xfrm>
          <a:off x="468313" y="404813"/>
          <a:ext cx="8675687" cy="5545137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8"/>
          <p:cNvSpPr txBox="1">
            <a:spLocks noChangeArrowheads="1"/>
          </p:cNvSpPr>
          <p:nvPr/>
        </p:nvSpPr>
        <p:spPr bwMode="auto">
          <a:xfrm>
            <a:off x="1214438" y="571500"/>
            <a:ext cx="63119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chemeClr val="folHlink"/>
                </a:solidFill>
              </a:rPr>
              <a:t>Физкультурный досуг проводится один раз месяц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2851" y="2643182"/>
            <a:ext cx="8881149" cy="13849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Начиная со второй младшей группы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вечернее время, когда нет физкультурных занятий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летнее время в первой половине дня</a:t>
            </a:r>
            <a:endParaRPr lang="ru-RU" sz="28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4"/>
          <p:cNvSpPr txBox="1">
            <a:spLocks noChangeArrowheads="1"/>
          </p:cNvSpPr>
          <p:nvPr/>
        </p:nvSpPr>
        <p:spPr bwMode="auto">
          <a:xfrm>
            <a:off x="571500" y="500063"/>
            <a:ext cx="7416800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chemeClr val="folHlink"/>
                </a:solidFill>
                <a:latin typeface="Arial Black" pitchFamily="34" charset="0"/>
              </a:rPr>
              <a:t>Физкультурный досуг у детей второй младшей группы проводят только с детьми одной группы</a:t>
            </a:r>
          </a:p>
        </p:txBody>
      </p:sp>
      <p:sp>
        <p:nvSpPr>
          <p:cNvPr id="22530" name="Прямоугольник 2"/>
          <p:cNvSpPr>
            <a:spLocks noChangeArrowheads="1"/>
          </p:cNvSpPr>
          <p:nvPr/>
        </p:nvSpPr>
        <p:spPr bwMode="auto">
          <a:xfrm>
            <a:off x="571500" y="2828925"/>
            <a:ext cx="7358063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00B050"/>
                </a:solidFill>
                <a:latin typeface="Arial Black" pitchFamily="34" charset="0"/>
              </a:rPr>
              <a:t>Со старшего дошкольного возраста возможно объединение двух параллельных возрастных групп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lonna MT" pitchFamily="8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lonna MT" pitchFamily="82" charset="0"/>
            <a:cs typeface="Arial" charset="0"/>
          </a:defRPr>
        </a:defPPr>
      </a:lstStyle>
    </a:lnDef>
  </a:objectDefaults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</TotalTime>
  <Words>133</Words>
  <Application>Microsoft Office PowerPoint</Application>
  <PresentationFormat>Экран (4:3)</PresentationFormat>
  <Paragraphs>32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Colonna MT</vt:lpstr>
      <vt:lpstr>Arial</vt:lpstr>
      <vt:lpstr>Comic Sans MS</vt:lpstr>
      <vt:lpstr>Calibri</vt:lpstr>
      <vt:lpstr>BatangChe</vt:lpstr>
      <vt:lpstr>Times New Roman</vt:lpstr>
      <vt:lpstr>Batang</vt:lpstr>
      <vt:lpstr>Gungsuh</vt:lpstr>
      <vt:lpstr>Arial Black</vt:lpstr>
      <vt:lpstr>Пастель</vt:lpstr>
      <vt:lpstr>Пастель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Дом</cp:lastModifiedBy>
  <cp:revision>26</cp:revision>
  <dcterms:created xsi:type="dcterms:W3CDTF">2013-01-26T15:53:23Z</dcterms:created>
  <dcterms:modified xsi:type="dcterms:W3CDTF">2014-10-02T12:09:40Z</dcterms:modified>
</cp:coreProperties>
</file>