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00"/>
    <a:srgbClr val="33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29" autoAdjust="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D9757-92EB-4E8E-A585-DF7B84253B4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14277-ED41-46E8-9FB4-7CBF3CDF5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64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14277-ED41-46E8-9FB4-7CBF3CDF5C4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7C7FE-4D2D-42C0-B5D7-FC56B3FC6FC3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6154"/>
      </p:ext>
    </p:extLst>
  </p:cSld>
  <p:clrMapOvr>
    <a:masterClrMapping/>
  </p:clrMapOvr>
  <p:transition spd="slow" advTm="5000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7F9C-075E-4C4A-A9EE-8AE2E1F6EA82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81762"/>
      </p:ext>
    </p:extLst>
  </p:cSld>
  <p:clrMapOvr>
    <a:masterClrMapping/>
  </p:clrMapOvr>
  <p:transition spd="slow" advTm="5000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8DEEE-3582-4468-88D3-FF7201A23B21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12200"/>
      </p:ext>
    </p:extLst>
  </p:cSld>
  <p:clrMapOvr>
    <a:masterClrMapping/>
  </p:clrMapOvr>
  <p:transition spd="slow" advTm="5000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D7D17-4094-4672-BDDE-7183D1C48AF2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44014"/>
      </p:ext>
    </p:extLst>
  </p:cSld>
  <p:clrMapOvr>
    <a:masterClrMapping/>
  </p:clrMapOvr>
  <p:transition spd="slow" advTm="5000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FB36-1D81-4A3F-9BB9-B84246FEC32E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00911"/>
      </p:ext>
    </p:extLst>
  </p:cSld>
  <p:clrMapOvr>
    <a:masterClrMapping/>
  </p:clrMapOvr>
  <p:transition spd="slow" advTm="5000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691F-22C0-4301-8875-20CE98E39CF6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27696"/>
      </p:ext>
    </p:extLst>
  </p:cSld>
  <p:clrMapOvr>
    <a:masterClrMapping/>
  </p:clrMapOvr>
  <p:transition spd="slow" advTm="5000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98F5F-6EDA-4F41-8F27-782EA21C935E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09412"/>
      </p:ext>
    </p:extLst>
  </p:cSld>
  <p:clrMapOvr>
    <a:masterClrMapping/>
  </p:clrMapOvr>
  <p:transition spd="slow" advTm="5000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ECA42-2606-4B20-A9CE-FB6FD0F171F5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12432"/>
      </p:ext>
    </p:extLst>
  </p:cSld>
  <p:clrMapOvr>
    <a:masterClrMapping/>
  </p:clrMapOvr>
  <p:transition spd="slow" advTm="5000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327AA-A66A-414F-B51B-C0EDD0AEA55D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08398"/>
      </p:ext>
    </p:extLst>
  </p:cSld>
  <p:clrMapOvr>
    <a:masterClrMapping/>
  </p:clrMapOvr>
  <p:transition spd="slow" advTm="5000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4546-5963-4513-A876-2AE13A3A9B71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62076"/>
      </p:ext>
    </p:extLst>
  </p:cSld>
  <p:clrMapOvr>
    <a:masterClrMapping/>
  </p:clrMapOvr>
  <p:transition spd="slow" advTm="5000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3BF35-15B7-42CA-911F-C470702E4AB8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14358"/>
      </p:ext>
    </p:extLst>
  </p:cSld>
  <p:clrMapOvr>
    <a:masterClrMapping/>
  </p:clrMapOvr>
  <p:transition spd="slow" advTm="5000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97A229-8669-4228-B916-9EC3AA056FB1}" type="slidenum">
              <a:rPr lang="uk-U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5000">
    <p:pull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04856" cy="20882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Практическое применение проектной деятельности в условиях детского сада.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Из опыта работы воспитателя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структурного подразделения «Детский сад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«Дружная семейка»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высшей квалификационной категории </a:t>
            </a:r>
          </a:p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Громилиной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Людмилы Владимировны.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65660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562740"/>
              </p:ext>
            </p:extLst>
          </p:nvPr>
        </p:nvGraphicFramePr>
        <p:xfrm>
          <a:off x="2555776" y="548680"/>
          <a:ext cx="4752528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2376005"/>
                <a:gridCol w="2376523"/>
              </a:tblGrid>
              <a:tr h="4608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Задачи: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400"/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Расширение, обобщение активизация и актуализация словаря по теме «Здоровье».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400"/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целостной картины мира в части представлений о видах спорта.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400"/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Поддержка и развитие самостоятельной  и познавательной  деятельности  детей.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400"/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познавательной сферы, расширение кругозора.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400"/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индивидуальных творческих способностей каждого ребёнка.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400"/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в сотрудничестве (учить ребят добиваться единой цели, работая в группе).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280679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452596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latin typeface="Times New Roman"/>
                <a:ea typeface="Calibri"/>
                <a:cs typeface="Times New Roman"/>
              </a:rPr>
              <a:t>Прогнозируемый результат</a:t>
            </a:r>
            <a:r>
              <a:rPr lang="ru-RU" sz="20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latin typeface="Times New Roman"/>
                <a:ea typeface="Calibri"/>
                <a:cs typeface="Times New Roman"/>
              </a:rPr>
              <a:t>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Осмысленное понимания важности заботиться о своем здоровье.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Расширение кругозора в части представлений о продуктах питания полезных и вредных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Развитие умения видеть проблему сохранения здоровья комплексно с разных сторон.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Активное вовлечение в педагогический процесс родителей воспитанников.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11430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120932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725918"/>
              </p:ext>
            </p:extLst>
          </p:nvPr>
        </p:nvGraphicFramePr>
        <p:xfrm>
          <a:off x="2051721" y="260647"/>
          <a:ext cx="5760640" cy="6199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1090"/>
                <a:gridCol w="2759550"/>
              </a:tblGrid>
              <a:tr h="135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Разделы работы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87" marR="37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Основное содержание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87" marR="37387" marT="0" marB="0"/>
                </a:tc>
              </a:tr>
              <a:tr h="4551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Образовательная деятельность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87" marR="37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Коммуникация: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«Страна волшебная здоровья»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«Я-человек»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Художественное творчество: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Рисование «Портреты»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Рисование «Мы делаем зарядку»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Лепка «Спортсмены»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Рисование «Чистая окружающая среда»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Лепка «Спортсмены»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Рисование «Специальные машины»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Аппликация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«Овощи и фрукты полезные для организма продукты»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Познание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ФЦКМ</a:t>
                      </a:r>
                      <a:endParaRPr lang="ru-RU" sz="6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Беседа «Сохрани свое здоровье сам» 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ФЦКМ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«Солнце, воздух и вода-наши лучшие друзья» </a:t>
                      </a:r>
                      <a:endParaRPr lang="ru-RU" sz="60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Конструирование</a:t>
                      </a:r>
                      <a:endParaRPr lang="ru-RU" sz="6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«Машина скорой помощи»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Конструирование 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«Не будем мы болеть 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Чтение художественной литературы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В.Ивенин «Слово врача»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Е.Пермяк «Про нос и язык»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Музыка 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Музыкальные минутки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«Зарядка Клоуна Плюха»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«Угадай мое настроение»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87" marR="37387" marT="0" marB="0"/>
                </a:tc>
              </a:tr>
              <a:tr h="1524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Совместная деятельность 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87" marR="373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9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Беседы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87" marR="3738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«В здоровом теле - здоровый дух»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«Если хочешь быть здоров, закаляйся»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«Солнце, воздух и вода малышам нужны всегда»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</a:t>
                      </a:r>
                      <a:r>
                        <a:rPr lang="ru-RU" sz="800" dirty="0" err="1">
                          <a:effectLst/>
                        </a:rPr>
                        <a:t>Витаминка</a:t>
                      </a:r>
                      <a:r>
                        <a:rPr lang="ru-RU" sz="800" dirty="0">
                          <a:effectLst/>
                        </a:rPr>
                        <a:t> советует»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«В гостях у </a:t>
                      </a:r>
                      <a:r>
                        <a:rPr lang="ru-RU" sz="800" dirty="0" err="1">
                          <a:effectLst/>
                        </a:rPr>
                        <a:t>Мойдодыра</a:t>
                      </a:r>
                      <a:r>
                        <a:rPr lang="ru-RU" sz="800" dirty="0">
                          <a:effectLst/>
                        </a:rPr>
                        <a:t>»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«Твое полезное утро»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«Жил да был крокодил, зубки чистить не любил…»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87" marR="3738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25518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802144"/>
              </p:ext>
            </p:extLst>
          </p:nvPr>
        </p:nvGraphicFramePr>
        <p:xfrm>
          <a:off x="2195736" y="188641"/>
          <a:ext cx="5040560" cy="6336702"/>
        </p:xfrm>
        <a:graphic>
          <a:graphicData uri="http://schemas.openxmlformats.org/drawingml/2006/table">
            <a:tbl>
              <a:tblPr firstRow="1" firstCol="1" bandRow="1"/>
              <a:tblGrid>
                <a:gridCol w="2625954"/>
                <a:gridCol w="2414606"/>
              </a:tblGrid>
              <a:tr h="1987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Чтение художественной литературы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К.Чуковский «Мойдодыр» «Федорино горе» «Айболит»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А.Барто  «Девочка Чумазая»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В.Драгунский «Денискины рассказы»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С.Михалков «Прививка»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З.Александрова «Купание» В.Катаев «Цветик –семицветик» и т.д.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Литературная гостиная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«Пословица недаром молвится» (заучивание пословиц, поговорок, потешек о здоровье)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Коммуникация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Словотворчество» на темы: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«Здоровье – это…»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«Если хочешь быть здоров, то…»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Игры-имитации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«Если мама заболеет…»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«Что будет, если…»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Беседы и свободное общение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«Страна волшебная – здоровье»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«Красота души и тела»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 расту здоровым»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«Мой режим дня»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 пользе зарядки»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Художественное творчество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Творческая мастерская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Рисование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«Раскрась свои любимые овощи и фрукты»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«Быть здоровым это просто»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«Мы на физкультуре»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«Мои маленькие помощники» (рисование предметов личной гигиены)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Лепка «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Витаминки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банке» «Грибы съедобные и несъедобные»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Коллективная аппликация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«Такие полезные растения»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3" marR="39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560755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533969"/>
              </p:ext>
            </p:extLst>
          </p:nvPr>
        </p:nvGraphicFramePr>
        <p:xfrm>
          <a:off x="1763688" y="404812"/>
          <a:ext cx="5472607" cy="5976516"/>
        </p:xfrm>
        <a:graphic>
          <a:graphicData uri="http://schemas.openxmlformats.org/drawingml/2006/table">
            <a:tbl>
              <a:tblPr firstRow="1" firstCol="1" bandRow="1"/>
              <a:tblGrid>
                <a:gridCol w="2851034"/>
                <a:gridCol w="2621573"/>
              </a:tblGrid>
              <a:tr h="4183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62" marR="25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Беседы-размышления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 здоровье начистоту»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«Чистота-залог здоровья» (о необходимости влажной уборки в помещении, наведении порядка в своей комнате)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Коллективный хозяйственно-бытовой труд, игры-соревнования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«Каждой игрушке – свое место»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«Ни пылинки»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«Купание кукол»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Наведение порядка в группе и на участке, сбор лекарственных растений для составления гербария.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62" marR="25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Безопасность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62" marR="25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Беседы и размышления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«Такие опасные предметы»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«Внимание! Опасно!»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Моделирование ситуаций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«Если я дома один, то…»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«Что можно, что нельзя»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62" marR="25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9942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098708"/>
              </p:ext>
            </p:extLst>
          </p:nvPr>
        </p:nvGraphicFramePr>
        <p:xfrm>
          <a:off x="1115617" y="476673"/>
          <a:ext cx="7200801" cy="6036254"/>
        </p:xfrm>
        <a:graphic>
          <a:graphicData uri="http://schemas.openxmlformats.org/drawingml/2006/table">
            <a:tbl>
              <a:tblPr firstRow="1" firstCol="1" bandRow="1"/>
              <a:tblGrid>
                <a:gridCol w="3240359"/>
                <a:gridCol w="3960442"/>
              </a:tblGrid>
              <a:tr h="4795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Игровая деятельность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7" marR="42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Дидактические игры и упражнения: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Дидактические игры: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«Это можно или нет»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«Съедобное - несъедобное»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«Разложи по порядку» «Найди отличие»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«Чей голосок» «Угадай, кто?»(упр. на развитие слухового восприятия)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Подвижные игры: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П/и «Мы веселые ребята»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П/и «Мой веселый, звонкий мяч…»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П/и «Больная птица»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Волшебные  гимнастики»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«Делай, как я» «Это тоже я могу» «Смотри и повторяй»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 стране мыльных пузырей»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Сюжетно-ролевые игры: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Игровые ситуации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«Чтоб свои родные зубки мог ты дальше сохранить, нужно…»;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«Для чего нам нужны часы»;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«Каждый день по распорядку…»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Сюжетно-ролевые игры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«Больница» «На приеме у врача» «На прививку» «Кукла Катя заболела» «Скорая помощь»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Настольные игры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7" marR="42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Наблюдения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7" marR="42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Экскурсия в медицинский кабинет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7" marR="42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Театрализованная деятельность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7" marR="42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Игры и драматизации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«Девочка чумазая» «Мы с Тамарой –санитары» (по произведениям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А.Барто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7" marR="42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Центр продуктивной деятельности: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Материалы и инструменты для рисования, лепки, аппликации и художественного труда.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Просмотр презентации  «Полезное-вредное»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67" marR="42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7744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50261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5102027"/>
          </a:xfrm>
        </p:spPr>
        <p:txBody>
          <a:bodyPr/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родителями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(Папки передвижки, консультативный материал, изготовление атрибутов к спортивному празднику, рекомендации, подбор литературы по данной теме, фотовыставки, участие в конкурсе)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16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Анализируя проделанную работу по проекту можно сделать вывод: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дошкольников сформировалось понятие здоровый образ жизни;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сформировалось целостное представление 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здоровьесбережении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уточнили и закрепили понятия о полезных и вредных свойствах некоторых продуктов.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повысился интерес к занятиям спорта.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Цель образовательного процесса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была достигнута при использовании разнообразных методов и приемов в образовательном процессе и в совместной деятельности педагога с детьми , объединение различных видов деятельности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интегрируясь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т.е. способом достижения цели, наглядных, словесных, практических, игровых, которые отображали  одну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тематику  и были взаимосвязаны.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52280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7772400" cy="3096344"/>
          </a:xfrm>
        </p:spPr>
        <p:txBody>
          <a:bodyPr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МЕХАНИЗМ ПРОЕКТИРОВАНИЯ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Воспитатель – организатор детской продуктивной деятельности, источник информации, консультант, эксперт. </a:t>
            </a:r>
            <a:b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Он – основной руководитель проекта, </a:t>
            </a:r>
            <a:b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 этом – партнер и помощник ребенка в его саморазвитии.</a:t>
            </a:r>
            <a:b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/>
                <a:ea typeface="Times New Roman"/>
              </a:rPr>
              <a:t>Технология проектирования ориентирована на совместную деятельность участников образовательного процесса в различных сочетаниях: воспитатель – ребенок, ребенок – ребенок, дети – родители. </a:t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effectLst/>
                <a:latin typeface="Times New Roman"/>
                <a:ea typeface="Times New Roman"/>
              </a:rPr>
              <a:t>Возможны совместно-индивидуальные, совместно-взаимодействующие, совместно-исследовательские формы деятельности.</a:t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62428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Типы проектов: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>
                <a:cs typeface="MV Boli" pitchFamily="2" charset="0"/>
              </a:rPr>
              <a:t>1. По доминирующему методу: исследовательские, информационные, творческие, игровые, приключенческие, практико-ориентированные.</a:t>
            </a:r>
            <a:br>
              <a:rPr lang="ru-RU" sz="1800" dirty="0">
                <a:cs typeface="MV Boli" pitchFamily="2" charset="0"/>
              </a:rPr>
            </a:br>
            <a:r>
              <a:rPr lang="ru-RU" sz="1800" dirty="0">
                <a:cs typeface="MV Boli" pitchFamily="2" charset="0"/>
              </a:rPr>
              <a:t>2. По характеру содержания: включают ребенка и его семью, ребенка и природу, ребенка и рукотворный мир, ребенка, общество и культуру.</a:t>
            </a:r>
            <a:br>
              <a:rPr lang="ru-RU" sz="1800" dirty="0">
                <a:cs typeface="MV Boli" pitchFamily="2" charset="0"/>
              </a:rPr>
            </a:br>
            <a:r>
              <a:rPr lang="ru-RU" sz="1800" dirty="0">
                <a:cs typeface="MV Boli" pitchFamily="2" charset="0"/>
              </a:rPr>
              <a:t>3. По характеру участия ребенка в проекте: заказчик, эксперт, исполнитель, участник от зарождения идеи до получения результата.</a:t>
            </a:r>
            <a:br>
              <a:rPr lang="ru-RU" sz="1800" dirty="0">
                <a:cs typeface="MV Boli" pitchFamily="2" charset="0"/>
              </a:rPr>
            </a:br>
            <a:r>
              <a:rPr lang="ru-RU" sz="1800" dirty="0">
                <a:cs typeface="MV Boli" pitchFamily="2" charset="0"/>
              </a:rPr>
              <a:t>4. По характеру контактов: осуществляется  внутри одной возрастной группы, в контакте с другой возрастной группой, внутри ДОУ, в контакте с семьей, учреждениями культуры, общественными организациями (открытый проект)</a:t>
            </a:r>
            <a:br>
              <a:rPr lang="ru-RU" sz="1800" dirty="0">
                <a:cs typeface="MV Boli" pitchFamily="2" charset="0"/>
              </a:rPr>
            </a:br>
            <a:r>
              <a:rPr lang="ru-RU" sz="1800" dirty="0">
                <a:cs typeface="MV Boli" pitchFamily="2" charset="0"/>
              </a:rPr>
              <a:t>5. По количеству участников: индивидуальный, парный, групповой и фронтальный.</a:t>
            </a:r>
            <a:br>
              <a:rPr lang="ru-RU" sz="1800" dirty="0">
                <a:cs typeface="MV Boli" pitchFamily="2" charset="0"/>
              </a:rPr>
            </a:br>
            <a:r>
              <a:rPr lang="ru-RU" sz="1800" dirty="0">
                <a:cs typeface="MV Boli" pitchFamily="2" charset="0"/>
              </a:rPr>
              <a:t>6. По продолжительности: краткосрочный, средней продолжительности и долгосрочный.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597843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FF00"/>
                </a:solidFill>
                <a:effectLst/>
                <a:latin typeface="Times New Roman"/>
                <a:ea typeface="Times New Roman"/>
              </a:rPr>
              <a:t>Критерии проектов</a:t>
            </a:r>
            <a:r>
              <a:rPr lang="ru-RU" sz="3200" dirty="0" smtClean="0">
                <a:solidFill>
                  <a:srgbClr val="00FF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00FF00"/>
                </a:solidFill>
                <a:effectLst/>
                <a:latin typeface="Times New Roman"/>
                <a:ea typeface="Times New Roman"/>
              </a:rPr>
            </a:br>
            <a:endParaRPr lang="ru-RU" sz="3200" dirty="0">
              <a:solidFill>
                <a:srgbClr val="00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cs typeface="MV Boli" pitchFamily="2" charset="0"/>
              </a:rPr>
              <a:t>1. Актуальность проекта, реальность предлагаемых решений, практическая направленность на развитие ребенка.</a:t>
            </a:r>
            <a:br>
              <a:rPr lang="ru-RU" sz="2000" dirty="0">
                <a:cs typeface="MV Boli" pitchFamily="2" charset="0"/>
              </a:rPr>
            </a:br>
            <a:r>
              <a:rPr lang="ru-RU" sz="2000" dirty="0">
                <a:cs typeface="MV Boli" pitchFamily="2" charset="0"/>
              </a:rPr>
              <a:t>2. Объем и полнота разработок, самостоятельность, законченность.</a:t>
            </a:r>
            <a:br>
              <a:rPr lang="ru-RU" sz="2000" dirty="0">
                <a:cs typeface="MV Boli" pitchFamily="2" charset="0"/>
              </a:rPr>
            </a:br>
            <a:r>
              <a:rPr lang="ru-RU" sz="2000" dirty="0">
                <a:cs typeface="MV Boli" pitchFamily="2" charset="0"/>
              </a:rPr>
              <a:t>3. Уровень творчества, оригинальность раскрытия темы, подходов, предлагаемых воспитателем решений.</a:t>
            </a:r>
            <a:br>
              <a:rPr lang="ru-RU" sz="2000" dirty="0">
                <a:cs typeface="MV Boli" pitchFamily="2" charset="0"/>
              </a:rPr>
            </a:br>
            <a:r>
              <a:rPr lang="ru-RU" sz="2000" dirty="0">
                <a:cs typeface="MV Boli" pitchFamily="2" charset="0"/>
              </a:rPr>
              <a:t>4. Аргументированность предлагаемых решений, подходов.</a:t>
            </a:r>
            <a:br>
              <a:rPr lang="ru-RU" sz="2000" dirty="0">
                <a:cs typeface="MV Boli" pitchFamily="2" charset="0"/>
              </a:rPr>
            </a:br>
            <a:r>
              <a:rPr lang="ru-RU" sz="2000" dirty="0">
                <a:cs typeface="MV Boli" pitchFamily="2" charset="0"/>
              </a:rPr>
              <a:t>5. Надлежащее оформление :соответствие стандартным требованиям, качество эскизов, схем, рисунков.</a:t>
            </a:r>
          </a:p>
          <a:p>
            <a:pPr>
              <a:lnSpc>
                <a:spcPct val="150000"/>
              </a:lnSpc>
            </a:pPr>
            <a:endParaRPr lang="ru-RU" sz="2000" dirty="0"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90271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marL="167005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ru-RU" sz="2800" spc="-20" dirty="0" smtClean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  <a:t/>
            </a:r>
            <a:br>
              <a:rPr lang="ru-RU" sz="2800" spc="-20" dirty="0" smtClean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</a:br>
            <a:r>
              <a:rPr lang="ru-RU" sz="2800" spc="-20" dirty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  <a:t/>
            </a:r>
            <a:br>
              <a:rPr lang="ru-RU" sz="2800" spc="-20" dirty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</a:br>
            <a:r>
              <a:rPr lang="ru-RU" sz="2800" spc="-20" dirty="0" smtClean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  <a:t>Основные </a:t>
            </a:r>
            <a:r>
              <a:rPr lang="ru-RU" sz="2800" spc="-20" dirty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  <a:t>условия </a:t>
            </a:r>
            <a:r>
              <a:rPr lang="ru-RU" sz="2800" spc="-20" dirty="0" smtClean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  <a:t/>
            </a:r>
            <a:br>
              <a:rPr lang="ru-RU" sz="2800" spc="-20" dirty="0" smtClean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</a:br>
            <a:r>
              <a:rPr lang="ru-RU" sz="2800" spc="-20" dirty="0" smtClean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  <a:t>применения </a:t>
            </a:r>
            <a:r>
              <a:rPr lang="ru-RU" sz="2800" spc="-20" dirty="0">
                <a:solidFill>
                  <a:srgbClr val="800000"/>
                </a:solidFill>
                <a:latin typeface="Book Antiqua" pitchFamily="18" charset="0"/>
                <a:ea typeface="Calibri"/>
                <a:cs typeface="Times New Roman"/>
              </a:rPr>
              <a:t>метода проектов сводятся к следующему:</a:t>
            </a:r>
            <a:r>
              <a:rPr lang="ru-RU" sz="2800" dirty="0" smtClean="0">
                <a:solidFill>
                  <a:srgbClr val="800000"/>
                </a:solidFill>
                <a:effectLst/>
                <a:latin typeface="Book Antiqua" pitchFamily="18" charset="0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800000"/>
                </a:solidFill>
                <a:effectLst/>
                <a:latin typeface="Book Antiqua" pitchFamily="18" charset="0"/>
                <a:ea typeface="Calibri"/>
                <a:cs typeface="Times New Roman"/>
              </a:rPr>
            </a:br>
            <a:endParaRPr lang="ru-RU" sz="2800" dirty="0">
              <a:solidFill>
                <a:srgbClr val="80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060848"/>
            <a:ext cx="7272808" cy="406531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Существование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некой значимой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проблемы, требующей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решения путем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исследовательского (творческого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поиска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применения интегрированного знания.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Значимость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предполагаемых результатов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(практическая, теоретическая,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познавательная).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Применение исследовательских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творческих) методов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проектировании.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Структурирование этапов выполнения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07214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Этапы проектирования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5688632" cy="4525963"/>
          </a:xfrm>
        </p:spPr>
        <p:txBody>
          <a:bodyPr/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effectLst/>
                <a:latin typeface="Book Antiqua" pitchFamily="18" charset="0"/>
                <a:ea typeface="Calibri"/>
                <a:cs typeface="Times New Roman"/>
              </a:rPr>
              <a:t>1. </a:t>
            </a:r>
            <a:r>
              <a:rPr lang="ru-RU" sz="2400" dirty="0" err="1" smtClean="0">
                <a:effectLst/>
                <a:latin typeface="Book Antiqua" pitchFamily="18" charset="0"/>
                <a:ea typeface="Calibri"/>
                <a:cs typeface="Times New Roman"/>
              </a:rPr>
              <a:t>Предпроектный</a:t>
            </a:r>
            <a:r>
              <a:rPr lang="ru-RU" sz="2400" dirty="0" smtClean="0">
                <a:effectLst/>
                <a:latin typeface="Book Antiqua" pitchFamily="18" charset="0"/>
                <a:ea typeface="Calibri"/>
                <a:cs typeface="Times New Roman"/>
              </a:rPr>
              <a:t> этап.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effectLst/>
                <a:latin typeface="Book Antiqua" pitchFamily="18" charset="0"/>
                <a:ea typeface="Calibri"/>
                <a:cs typeface="Times New Roman"/>
              </a:rPr>
              <a:t>  2. Этап реализации проекта.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effectLst/>
                <a:latin typeface="Book Antiqua" pitchFamily="18" charset="0"/>
                <a:ea typeface="Calibri"/>
                <a:cs typeface="Times New Roman"/>
              </a:rPr>
              <a:t>3. Рефлексивный этап.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effectLst/>
                <a:latin typeface="Book Antiqua" pitchFamily="18" charset="0"/>
                <a:ea typeface="Calibri"/>
                <a:cs typeface="Times New Roman"/>
              </a:rPr>
              <a:t>4. </a:t>
            </a:r>
            <a:r>
              <a:rPr lang="ru-RU" sz="2400" dirty="0" err="1" smtClean="0">
                <a:effectLst/>
                <a:latin typeface="Book Antiqua" pitchFamily="18" charset="0"/>
                <a:ea typeface="Calibri"/>
                <a:cs typeface="Times New Roman"/>
              </a:rPr>
              <a:t>Послепроектный</a:t>
            </a:r>
            <a:r>
              <a:rPr lang="ru-RU" sz="2400" dirty="0" smtClean="0">
                <a:effectLst/>
                <a:latin typeface="Book Antiqua" pitchFamily="18" charset="0"/>
                <a:ea typeface="Calibri"/>
                <a:cs typeface="Times New Roman"/>
              </a:rPr>
              <a:t> этап.</a:t>
            </a:r>
          </a:p>
        </p:txBody>
      </p:sp>
    </p:spTree>
    <p:extLst>
      <p:ext uri="{BB962C8B-B14F-4D97-AF65-F5344CB8AC3E}">
        <p14:creationId xmlns:p14="http://schemas.microsoft.com/office/powerpoint/2010/main" val="1261031507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важный этап в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еализации проектов.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1"/>
            <a:ext cx="6984776" cy="370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Проводятся как: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-акции (например: подари книжку малышку или посади цветок и т.д.);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-совместные мероприятия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-помощь в организации и проведения праздников, развлечений (изготовление атрибутов, костюмов и 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800" dirty="0"/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консультации, беседы;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развлечения, праздники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открытые занятия;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дни открытых дверей;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родительские собрания;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практикумы;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прогулки, экскурсии;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папки-передвижки, фотовыставки, выставки детских работ;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обобщение опыта семейного воспитания.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19556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6984776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Проектная деятельность важное условие развития творческой личности.  Работая над проектом, проводя исследования по интересующим их проблемам,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только учатся жить и общаться в коллективе, прислушиваться друг к другу, воспринимать разные мнения, они вместе познают мир, в котором живут, интеллектуально развиваются, максимально раскрывают свои творческие способности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учатся применять их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2236560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248106"/>
            <a:ext cx="61926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Технологическая карта проекта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661367"/>
              </p:ext>
            </p:extLst>
          </p:nvPr>
        </p:nvGraphicFramePr>
        <p:xfrm>
          <a:off x="2051720" y="539401"/>
          <a:ext cx="5256584" cy="5913935"/>
        </p:xfrm>
        <a:graphic>
          <a:graphicData uri="http://schemas.openxmlformats.org/drawingml/2006/table">
            <a:tbl>
              <a:tblPr firstRow="1" firstCol="1" bandRow="1"/>
              <a:tblGrid>
                <a:gridCol w="3054455"/>
                <a:gridCol w="2202129"/>
              </a:tblGrid>
              <a:tr h="192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BED3F9"/>
                              </a:gs>
                              <a:gs pos="9000">
                                <a:srgbClr val="9EC1FF"/>
                              </a:gs>
                              <a:gs pos="50000">
                                <a:srgbClr val="003692"/>
                              </a:gs>
                              <a:gs pos="79000">
                                <a:srgbClr val="9EC1FF"/>
                              </a:gs>
                              <a:gs pos="100000">
                                <a:srgbClr val="BED3F9"/>
                              </a:gs>
                            </a:gsLst>
                            <a:lin ang="5400000" scaled="0"/>
                          </a:gra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BED3F9"/>
                              </a:gs>
                              <a:gs pos="9000">
                                <a:srgbClr val="9EC1FF"/>
                              </a:gs>
                              <a:gs pos="50000">
                                <a:srgbClr val="003692"/>
                              </a:gs>
                              <a:gs pos="79000">
                                <a:srgbClr val="9EC1FF"/>
                              </a:gs>
                              <a:gs pos="100000">
                                <a:srgbClr val="BED3F9"/>
                              </a:gs>
                            </a:gsLst>
                            <a:lin ang="5400000" scaled="0"/>
                          </a:gra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Пояснение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проекта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 здоровье берегу, сам себе я помогу»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 проекта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Педагогический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Познавательный, творческий, игровой, групповой, краткосрочный, здоровьесберегающий.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Образовательная область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Здоровье, познание.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Организатор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Воспитатели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Участники проекта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Педагоги,  музыкальный руководитель, дети, родители.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Целевая группа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Воспитанники подготовительной  группы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900" spc="-1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30.09.-11.10.2013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Основание для разработки проекта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Формирование привычки заботиться о своем здоровье,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понимание детьми необходимости правильно питания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выполнение гигиенических процедур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занятия спортом для сохранения и укрепления здоровья.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формирование мотивации родителей в оказании помощи детям по преодолению проблем в физическом развитии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 проекта: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75" marR="42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Дать детям общее представление о здоровье как ценности, о которой необходимо постоянно заботится. Формировать у  детей навык  осознанно и ответственно  подходить к своему здоровью и здоровью близких. Формировать предпосылки здорового образа жизни.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75" marR="42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44672"/>
      </p:ext>
    </p:extLst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910</Words>
  <Application>Microsoft Office PowerPoint</Application>
  <PresentationFormat>Экран (4:3)</PresentationFormat>
  <Paragraphs>218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Практическое применение проектной деятельности в условиях детского сада.</vt:lpstr>
      <vt:lpstr>МЕХАНИЗМ ПРОЕКТИРОВАНИЯ Воспитатель – организатор детской продуктивной деятельности, источник информации, консультант, эксперт.  Он – основной руководитель проекта,  при этом – партнер и помощник ребенка в его саморазвитии. Технология проектирования ориентирована на совместную деятельность участников образовательного процесса в различных сочетаниях: воспитатель – ребенок, ребенок – ребенок, дети – родители.  Возможны совместно-индивидуальные, совместно-взаимодействующие, совместно-исследовательские формы деятельности. </vt:lpstr>
      <vt:lpstr>Типы проектов: </vt:lpstr>
      <vt:lpstr>Критерии проектов </vt:lpstr>
      <vt:lpstr>  Основные условия  применения метода проектов сводятся к следующему: </vt:lpstr>
      <vt:lpstr>  Этапы проектирования. </vt:lpstr>
      <vt:lpstr>Работа с родителями  важный этап в реализации проектов.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применение проектной деятельности в условиях детского сада.</dc:title>
  <dc:creator>Гром</dc:creator>
  <cp:lastModifiedBy>Гром</cp:lastModifiedBy>
  <cp:revision>8</cp:revision>
  <dcterms:created xsi:type="dcterms:W3CDTF">2013-12-04T05:08:49Z</dcterms:created>
  <dcterms:modified xsi:type="dcterms:W3CDTF">2013-12-04T06:25:22Z</dcterms:modified>
</cp:coreProperties>
</file>