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0" r:id="rId2"/>
    <p:sldId id="258" r:id="rId3"/>
    <p:sldId id="259" r:id="rId4"/>
    <p:sldId id="260" r:id="rId5"/>
    <p:sldId id="261" r:id="rId6"/>
    <p:sldId id="273" r:id="rId7"/>
    <p:sldId id="274" r:id="rId8"/>
    <p:sldId id="262" r:id="rId9"/>
    <p:sldId id="264" r:id="rId10"/>
    <p:sldId id="265" r:id="rId11"/>
    <p:sldId id="267" r:id="rId12"/>
    <p:sldId id="263" r:id="rId13"/>
    <p:sldId id="269" r:id="rId14"/>
    <p:sldId id="266" r:id="rId15"/>
    <p:sldId id="268" r:id="rId16"/>
    <p:sldId id="271" r:id="rId17"/>
    <p:sldId id="276" r:id="rId18"/>
    <p:sldId id="275" r:id="rId19"/>
    <p:sldId id="27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30"/>
    </c:view3D>
    <c:plotArea>
      <c:layout/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предпочитаемые</c:v>
                </c:pt>
                <c:pt idx="1">
                  <c:v>принятые</c:v>
                </c:pt>
                <c:pt idx="2">
                  <c:v>непринятые</c:v>
                </c:pt>
                <c:pt idx="3">
                  <c:v>изолированные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0.21000000000000021</c:v>
                </c:pt>
                <c:pt idx="1">
                  <c:v>0.44000000000000095</c:v>
                </c:pt>
                <c:pt idx="2">
                  <c:v>0.32000000000000106</c:v>
                </c:pt>
                <c:pt idx="3">
                  <c:v>3.00000000000001E-2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предпочитаемые</c:v>
                </c:pt>
                <c:pt idx="1">
                  <c:v>принятые</c:v>
                </c:pt>
                <c:pt idx="2">
                  <c:v>непринятые</c:v>
                </c:pt>
                <c:pt idx="3">
                  <c:v>изолированные</c:v>
                </c:pt>
              </c:strCache>
            </c:strRef>
          </c:cat>
          <c:val>
            <c:numRef>
              <c:f>Лист1!$C$2:$C$5</c:f>
              <c:numCache>
                <c:formatCode>0%</c:formatCode>
                <c:ptCount val="4"/>
                <c:pt idx="0">
                  <c:v>0.11000000000000019</c:v>
                </c:pt>
                <c:pt idx="1">
                  <c:v>0.79</c:v>
                </c:pt>
                <c:pt idx="2">
                  <c:v>0.1</c:v>
                </c:pt>
                <c:pt idx="3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предпочитаемые</c:v>
                </c:pt>
                <c:pt idx="1">
                  <c:v>принятые</c:v>
                </c:pt>
                <c:pt idx="2">
                  <c:v>непринятые</c:v>
                </c:pt>
                <c:pt idx="3">
                  <c:v>изолированные</c:v>
                </c:pt>
              </c:strCache>
            </c:strRef>
          </c:cat>
          <c:val>
            <c:numRef>
              <c:f>Лист1!$D$2:$D$5</c:f>
            </c:numRef>
          </c:val>
        </c:ser>
        <c:shape val="cylinder"/>
        <c:axId val="73309184"/>
        <c:axId val="73319168"/>
        <c:axId val="56023680"/>
      </c:bar3DChart>
      <c:catAx>
        <c:axId val="73309184"/>
        <c:scaling>
          <c:orientation val="minMax"/>
        </c:scaling>
        <c:axPos val="b"/>
        <c:tickLblPos val="nextTo"/>
        <c:crossAx val="73319168"/>
        <c:crosses val="autoZero"/>
        <c:auto val="1"/>
        <c:lblAlgn val="ctr"/>
        <c:lblOffset val="100"/>
      </c:catAx>
      <c:valAx>
        <c:axId val="73319168"/>
        <c:scaling>
          <c:orientation val="minMax"/>
        </c:scaling>
        <c:axPos val="l"/>
        <c:majorGridlines/>
        <c:numFmt formatCode="0%" sourceLinked="1"/>
        <c:tickLblPos val="nextTo"/>
        <c:crossAx val="73309184"/>
        <c:crosses val="autoZero"/>
        <c:crossBetween val="between"/>
      </c:valAx>
      <c:serAx>
        <c:axId val="56023680"/>
        <c:scaling>
          <c:orientation val="minMax"/>
        </c:scaling>
        <c:delete val="1"/>
        <c:axPos val="b"/>
        <c:tickLblPos val="none"/>
        <c:crossAx val="73319168"/>
        <c:crosses val="autoZero"/>
      </c:ser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30"/>
    </c:view3D>
    <c:plotArea>
      <c:layout/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высокий уровень</c:v>
                </c:pt>
                <c:pt idx="1">
                  <c:v>средний уровень</c:v>
                </c:pt>
                <c:pt idx="2">
                  <c:v>низкий уровень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0.28000000000000008</c:v>
                </c:pt>
                <c:pt idx="1">
                  <c:v>0.5</c:v>
                </c:pt>
                <c:pt idx="2">
                  <c:v>0.22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высокий уровень</c:v>
                </c:pt>
                <c:pt idx="1">
                  <c:v>средний уровень</c:v>
                </c:pt>
                <c:pt idx="2">
                  <c:v>низкий уровень</c:v>
                </c:pt>
              </c:strCache>
            </c:strRef>
          </c:cat>
          <c:val>
            <c:numRef>
              <c:f>Лист1!$C$2:$C$4</c:f>
              <c:numCache>
                <c:formatCode>0%</c:formatCode>
                <c:ptCount val="3"/>
                <c:pt idx="0">
                  <c:v>0.5</c:v>
                </c:pt>
                <c:pt idx="1">
                  <c:v>0.39000000000000107</c:v>
                </c:pt>
                <c:pt idx="2">
                  <c:v>0.11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высокий уровень</c:v>
                </c:pt>
                <c:pt idx="1">
                  <c:v>средний уровень</c:v>
                </c:pt>
                <c:pt idx="2">
                  <c:v>низкий уровень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</c:numCache>
            </c:numRef>
          </c:val>
        </c:ser>
        <c:shape val="cylinder"/>
        <c:axId val="38177792"/>
        <c:axId val="38183680"/>
        <c:axId val="55714688"/>
      </c:bar3DChart>
      <c:catAx>
        <c:axId val="38177792"/>
        <c:scaling>
          <c:orientation val="minMax"/>
        </c:scaling>
        <c:axPos val="b"/>
        <c:tickLblPos val="nextTo"/>
        <c:crossAx val="38183680"/>
        <c:crosses val="autoZero"/>
        <c:auto val="1"/>
        <c:lblAlgn val="ctr"/>
        <c:lblOffset val="100"/>
      </c:catAx>
      <c:valAx>
        <c:axId val="38183680"/>
        <c:scaling>
          <c:orientation val="minMax"/>
        </c:scaling>
        <c:axPos val="l"/>
        <c:majorGridlines/>
        <c:numFmt formatCode="0%" sourceLinked="1"/>
        <c:tickLblPos val="nextTo"/>
        <c:crossAx val="38177792"/>
        <c:crosses val="autoZero"/>
        <c:crossBetween val="between"/>
      </c:valAx>
      <c:serAx>
        <c:axId val="55714688"/>
        <c:scaling>
          <c:orientation val="minMax"/>
        </c:scaling>
        <c:delete val="1"/>
        <c:axPos val="b"/>
        <c:tickLblPos val="none"/>
        <c:crossAx val="38183680"/>
        <c:crosses val="autoZero"/>
      </c:ser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4F3C4-8C00-4F88-A318-FDE321F34C93}" type="datetimeFigureOut">
              <a:rPr lang="ru-RU" smtClean="0"/>
              <a:pPr/>
              <a:t>12.10.2014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DDE586B-86B5-4FC9-995B-2269FCE477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4F3C4-8C00-4F88-A318-FDE321F34C93}" type="datetimeFigureOut">
              <a:rPr lang="ru-RU" smtClean="0"/>
              <a:pPr/>
              <a:t>12.10.2014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E586B-86B5-4FC9-995B-2269FCE477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4F3C4-8C00-4F88-A318-FDE321F34C93}" type="datetimeFigureOut">
              <a:rPr lang="ru-RU" smtClean="0"/>
              <a:pPr/>
              <a:t>12.10.2014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E586B-86B5-4FC9-995B-2269FCE477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4F3C4-8C00-4F88-A318-FDE321F34C93}" type="datetimeFigureOut">
              <a:rPr lang="ru-RU" smtClean="0"/>
              <a:pPr/>
              <a:t>12.10.2014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DDE586B-86B5-4FC9-995B-2269FCE477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4F3C4-8C00-4F88-A318-FDE321F34C93}" type="datetimeFigureOut">
              <a:rPr lang="ru-RU" smtClean="0"/>
              <a:pPr/>
              <a:t>12.10.2014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E586B-86B5-4FC9-995B-2269FCE4777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4F3C4-8C00-4F88-A318-FDE321F34C93}" type="datetimeFigureOut">
              <a:rPr lang="ru-RU" smtClean="0"/>
              <a:pPr/>
              <a:t>12.10.2014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E586B-86B5-4FC9-995B-2269FCE477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4F3C4-8C00-4F88-A318-FDE321F34C93}" type="datetimeFigureOut">
              <a:rPr lang="ru-RU" smtClean="0"/>
              <a:pPr/>
              <a:t>12.10.2014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DDE586B-86B5-4FC9-995B-2269FCE4777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4F3C4-8C00-4F88-A318-FDE321F34C93}" type="datetimeFigureOut">
              <a:rPr lang="ru-RU" smtClean="0"/>
              <a:pPr/>
              <a:t>12.10.2014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E586B-86B5-4FC9-995B-2269FCE477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4F3C4-8C00-4F88-A318-FDE321F34C93}" type="datetimeFigureOut">
              <a:rPr lang="ru-RU" smtClean="0"/>
              <a:pPr/>
              <a:t>12.10.2014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E586B-86B5-4FC9-995B-2269FCE477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4F3C4-8C00-4F88-A318-FDE321F34C93}" type="datetimeFigureOut">
              <a:rPr lang="ru-RU" smtClean="0"/>
              <a:pPr/>
              <a:t>12.10.2014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E586B-86B5-4FC9-995B-2269FCE477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4F3C4-8C00-4F88-A318-FDE321F34C93}" type="datetimeFigureOut">
              <a:rPr lang="ru-RU" smtClean="0"/>
              <a:pPr/>
              <a:t>12.10.2014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E586B-86B5-4FC9-995B-2269FCE4777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4F4F3C4-8C00-4F88-A318-FDE321F34C93}" type="datetimeFigureOut">
              <a:rPr lang="ru-RU" smtClean="0"/>
              <a:pPr/>
              <a:t>12.10.2014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DDE586B-86B5-4FC9-995B-2269FCE4777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467544" y="1484784"/>
            <a:ext cx="8136904" cy="3384376"/>
          </a:xfrm>
          <a:prstGeom prst="horizontalScroll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chemeClr val="tx2">
                    <a:lumMod val="75000"/>
                  </a:schemeClr>
                </a:solidFill>
              </a:rPr>
              <a:t>«Формирование дружеских взаимоотношений среди сверстников»</a:t>
            </a:r>
          </a:p>
          <a:p>
            <a:pPr algn="ctr"/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</a:rPr>
              <a:t>(из опыта работы)</a:t>
            </a:r>
            <a:endParaRPr lang="ru-RU" sz="20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95536" y="332656"/>
            <a:ext cx="6624736" cy="90872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Муниципальное бюджетное образовательное учреждение детский сад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общеразвивающего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вида «Солнышко»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411760" y="5301208"/>
            <a:ext cx="6336704" cy="93610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Автор – составитель воспитатель</a:t>
            </a:r>
          </a:p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Мальцева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Аксана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Леонидовна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23528" y="332656"/>
            <a:ext cx="8568952" cy="86409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chemeClr val="tx2">
                    <a:lumMod val="75000"/>
                  </a:schemeClr>
                </a:solidFill>
              </a:rPr>
              <a:t> виды продуктивной деятельности</a:t>
            </a:r>
            <a:endParaRPr lang="ru-RU" sz="36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" name="Рисунок 2" descr="624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95536" y="2852936"/>
            <a:ext cx="2787774" cy="371703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 descr="Фото1078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059832" y="1412776"/>
            <a:ext cx="3361984" cy="252148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SDC11264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364088" y="4149080"/>
            <a:ext cx="3227851" cy="242088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Выноска-облако 8"/>
          <p:cNvSpPr/>
          <p:nvPr/>
        </p:nvSpPr>
        <p:spPr>
          <a:xfrm>
            <a:off x="539552" y="1988840"/>
            <a:ext cx="2088232" cy="612648"/>
          </a:xfrm>
          <a:prstGeom prst="cloudCallou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«Дерево дружбы»</a:t>
            </a:r>
            <a:endParaRPr lang="ru-RU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Выноска-облако 9"/>
          <p:cNvSpPr/>
          <p:nvPr/>
        </p:nvSpPr>
        <p:spPr>
          <a:xfrm>
            <a:off x="6444208" y="1700808"/>
            <a:ext cx="2520280" cy="900680"/>
          </a:xfrm>
          <a:prstGeom prst="cloudCallou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«Портрет друга»</a:t>
            </a:r>
            <a:endParaRPr lang="ru-RU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Выноска-облако 10"/>
          <p:cNvSpPr/>
          <p:nvPr/>
        </p:nvSpPr>
        <p:spPr>
          <a:xfrm>
            <a:off x="3275856" y="5013176"/>
            <a:ext cx="1944216" cy="1008112"/>
          </a:xfrm>
          <a:prstGeom prst="cloudCallou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«Дом дружбы»</a:t>
            </a:r>
            <a:endParaRPr lang="ru-RU" b="1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60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355976" y="908720"/>
            <a:ext cx="3947931" cy="297016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 descr="SDC10704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83568" y="764704"/>
            <a:ext cx="3111810" cy="414908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Скругленный прямоугольник 4"/>
          <p:cNvSpPr/>
          <p:nvPr/>
        </p:nvSpPr>
        <p:spPr>
          <a:xfrm>
            <a:off x="3563888" y="4437112"/>
            <a:ext cx="5256584" cy="170648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Ø"/>
            </a:pP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Чтение художественной литературы;</a:t>
            </a:r>
          </a:p>
          <a:p>
            <a:pPr algn="ctr">
              <a:buFont typeface="Wingdings" pitchFamily="2" charset="2"/>
              <a:buChar char="Ø"/>
            </a:pP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Обсуждение нравственных ситуаций;</a:t>
            </a:r>
          </a:p>
          <a:p>
            <a:pPr algn="ctr"/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пословиц и поговорок;</a:t>
            </a:r>
          </a:p>
          <a:p>
            <a:pPr algn="ctr">
              <a:buFont typeface="Wingdings" pitchFamily="2" charset="2"/>
              <a:buChar char="Ø"/>
            </a:pP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Беседы, ситуации общения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 algn="ctr">
              <a:buFont typeface="Wingdings" pitchFamily="2" charset="2"/>
              <a:buChar char="Ø"/>
            </a:pP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539552" y="332656"/>
            <a:ext cx="7992888" cy="100811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chemeClr val="tx2">
                    <a:lumMod val="75000"/>
                  </a:schemeClr>
                </a:solidFill>
              </a:rPr>
              <a:t>Игровая деятельность</a:t>
            </a:r>
            <a:endParaRPr lang="ru-RU" sz="36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Рисунок 3" descr="Фото0627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95536" y="1556792"/>
            <a:ext cx="3985248" cy="298893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Фото032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572000" y="1628800"/>
            <a:ext cx="4057256" cy="304294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635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771800" y="3789040"/>
            <a:ext cx="3744416" cy="280831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95536" y="404664"/>
            <a:ext cx="8280920" cy="98640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i="1" dirty="0" smtClean="0">
                <a:solidFill>
                  <a:schemeClr val="tx2">
                    <a:lumMod val="75000"/>
                  </a:schemeClr>
                </a:solidFill>
              </a:rPr>
              <a:t>Трудовая деятельность</a:t>
            </a:r>
            <a:endParaRPr lang="ru-RU" sz="44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" name="Рисунок 2" descr="SDC12184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67544" y="1844824"/>
            <a:ext cx="3707904" cy="278092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4" name="Рисунок 3" descr="SDC10703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724128" y="1700808"/>
            <a:ext cx="2895786" cy="386104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" name="Рисунок 4" descr="SDC10699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275856" y="2996952"/>
            <a:ext cx="2767236" cy="368964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979712" y="332656"/>
            <a:ext cx="4896544" cy="79208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i="1" dirty="0" smtClean="0">
                <a:solidFill>
                  <a:schemeClr val="tx2">
                    <a:lumMod val="75000"/>
                  </a:schemeClr>
                </a:solidFill>
              </a:rPr>
              <a:t>экскурсии</a:t>
            </a:r>
            <a:endParaRPr lang="ru-RU" sz="60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" name="Рисунок 2" descr="SDC1200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283968" y="1412776"/>
            <a:ext cx="2139702" cy="285293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4" name="Рисунок 3" descr="SDC11774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79512" y="1412776"/>
            <a:ext cx="3083835" cy="231287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" name="Рисунок 4" descr="SDC11609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403648" y="3501008"/>
            <a:ext cx="2939819" cy="220486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6" name="Рисунок 5" descr="SDC11678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580112" y="4005064"/>
            <a:ext cx="3323862" cy="249289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23528" y="332656"/>
            <a:ext cx="8568952" cy="79208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i="1" dirty="0" smtClean="0">
                <a:solidFill>
                  <a:schemeClr val="tx2">
                    <a:lumMod val="75000"/>
                  </a:schemeClr>
                </a:solidFill>
              </a:rPr>
              <a:t>Праздники и развлечения</a:t>
            </a:r>
            <a:endParaRPr lang="ru-RU" sz="44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" name="Рисунок 2" descr="114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203848" y="4437112"/>
            <a:ext cx="2939819" cy="220486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 descr="SDC11674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619672" y="3212976"/>
            <a:ext cx="2843808" cy="213285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456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79512" y="1340768"/>
            <a:ext cx="3059832" cy="229487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SDC10115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995936" y="1340768"/>
            <a:ext cx="2579778" cy="193483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 descr="SDC11730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5796136" y="2780928"/>
            <a:ext cx="2747797" cy="206084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95536" y="404664"/>
            <a:ext cx="8280920" cy="113042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i="1" dirty="0" smtClean="0">
                <a:solidFill>
                  <a:schemeClr val="tx2">
                    <a:lumMod val="75000"/>
                  </a:schemeClr>
                </a:solidFill>
              </a:rPr>
              <a:t>Работа с родителями</a:t>
            </a:r>
            <a:endParaRPr lang="ru-RU" sz="48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" name="Рисунок 2" descr="SDC1234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724128" y="2708920"/>
            <a:ext cx="2715766" cy="362102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4" name="Рисунок 3" descr="705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043608" y="1916832"/>
            <a:ext cx="3851920" cy="288894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539552" y="404664"/>
            <a:ext cx="8136904" cy="10584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</a:rPr>
              <a:t>Картотеки и пособия</a:t>
            </a:r>
            <a:endParaRPr lang="ru-RU" sz="32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" name="Рисунок 2" descr="SDC1070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83568" y="1844824"/>
            <a:ext cx="3563888" cy="267291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4" name="Рисунок 3" descr="SDC10707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004048" y="1772816"/>
            <a:ext cx="3635896" cy="272692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" name="Рисунок 4" descr="SDC10706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915816" y="3861048"/>
            <a:ext cx="3491880" cy="261891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ыноска-облако 1"/>
          <p:cNvSpPr/>
          <p:nvPr/>
        </p:nvSpPr>
        <p:spPr>
          <a:xfrm>
            <a:off x="323528" y="980728"/>
            <a:ext cx="8280920" cy="453650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</a:rPr>
              <a:t>«Дружба – главное чудо всегда.</a:t>
            </a:r>
          </a:p>
          <a:p>
            <a:pPr algn="ctr"/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</a:rPr>
              <a:t>Сто открытий для нас всех таящее,</a:t>
            </a:r>
          </a:p>
          <a:p>
            <a:pPr algn="ctr"/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</a:rPr>
              <a:t>И любая беда – не беда,</a:t>
            </a:r>
          </a:p>
          <a:p>
            <a:pPr algn="ctr"/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</a:rPr>
              <a:t>Если рядом друзья настоящие.»</a:t>
            </a:r>
          </a:p>
          <a:p>
            <a:pPr algn="ctr"/>
            <a:endParaRPr lang="ru-RU" sz="2000" b="1" i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</a:rPr>
              <a:t>                                В. Н. Сухомлинский </a:t>
            </a:r>
            <a:endParaRPr lang="ru-RU" sz="20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683568" y="620688"/>
            <a:ext cx="7632848" cy="3625560"/>
          </a:xfrm>
          <a:prstGeom prst="horizontalScroll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i="1" dirty="0" smtClean="0">
                <a:solidFill>
                  <a:schemeClr val="tx2">
                    <a:lumMod val="75000"/>
                  </a:schemeClr>
                </a:solidFill>
              </a:rPr>
              <a:t>Спасибо </a:t>
            </a:r>
          </a:p>
          <a:p>
            <a:pPr algn="ctr"/>
            <a:r>
              <a:rPr lang="ru-RU" sz="5400" b="1" i="1" dirty="0" smtClean="0">
                <a:solidFill>
                  <a:schemeClr val="tx2">
                    <a:lumMod val="75000"/>
                  </a:schemeClr>
                </a:solidFill>
              </a:rPr>
              <a:t>за внимание</a:t>
            </a:r>
            <a:endParaRPr lang="ru-RU" sz="54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611560" y="188640"/>
            <a:ext cx="7992888" cy="64807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Диагностическая методика «Секрет» Т.А. Репиной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755576" y="1052736"/>
          <a:ext cx="7632848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187624" y="188640"/>
            <a:ext cx="6840760" cy="72008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Диагностическая методика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«Ребенок и сверстники» А.В. </a:t>
            </a:r>
            <a:r>
              <a:rPr lang="ru-RU" sz="2400" b="1" dirty="0" err="1" smtClean="0">
                <a:solidFill>
                  <a:srgbClr val="002060"/>
                </a:solidFill>
              </a:rPr>
              <a:t>Липницкой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611560" y="1052736"/>
          <a:ext cx="7920880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827584" y="764704"/>
            <a:ext cx="7560840" cy="914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tx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Цель работы</a:t>
            </a:r>
            <a:endParaRPr lang="ru-RU" sz="6000" b="1" dirty="0">
              <a:solidFill>
                <a:schemeClr val="tx2">
                  <a:lumMod val="75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39552" y="4005064"/>
            <a:ext cx="8352928" cy="170648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chemeClr val="tx2">
                    <a:lumMod val="75000"/>
                  </a:schemeClr>
                </a:solidFill>
              </a:rPr>
              <a:t>Сплочение коллектива, установление доверительных отношений между детьми.</a:t>
            </a:r>
            <a:endParaRPr lang="ru-RU" sz="36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4355976" y="2420888"/>
            <a:ext cx="484632" cy="978408"/>
          </a:xfrm>
          <a:prstGeom prst="downArrow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23528" y="332656"/>
            <a:ext cx="8496944" cy="72008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i="1" dirty="0" smtClean="0">
                <a:solidFill>
                  <a:schemeClr val="tx2">
                    <a:lumMod val="75000"/>
                  </a:schemeClr>
                </a:solidFill>
              </a:rPr>
              <a:t>задачи</a:t>
            </a:r>
            <a:endParaRPr lang="ru-RU" sz="44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1268760"/>
            <a:ext cx="8496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ru-RU" sz="20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3528" y="1196752"/>
            <a:ext cx="8568952" cy="64807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</a:rPr>
              <a:t>1. Изучить литературу по данной теме.</a:t>
            </a:r>
            <a:endParaRPr lang="ru-RU" sz="28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" name="Рисунок 6" descr="SDC10705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267744" y="2780928"/>
            <a:ext cx="4499992" cy="337499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perspectiveBelow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9" name="Выгнутая влево стрелка 8"/>
          <p:cNvSpPr/>
          <p:nvPr/>
        </p:nvSpPr>
        <p:spPr>
          <a:xfrm>
            <a:off x="1187624" y="2204864"/>
            <a:ext cx="731520" cy="1216152"/>
          </a:xfrm>
          <a:prstGeom prst="curvedRightArrow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95536" y="620688"/>
            <a:ext cx="8352928" cy="141845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2. Разработать перспективное планирование на основе полученных результатов.</a:t>
            </a:r>
            <a:endParaRPr lang="ru-RU" sz="24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67544" y="2636912"/>
            <a:ext cx="8280920" cy="113042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3. Продолжать знакомить с нормами и правилами поведения во взаимоотношениях со сверстниками.</a:t>
            </a:r>
            <a:endParaRPr lang="ru-RU" sz="24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67544" y="4365104"/>
            <a:ext cx="8280920" cy="151216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4. Способствовать повышению интереса детей к деятельности сверстников, положительное отношение к их успехам, сочувствие к неудачам, стремление помочь и поддержать.</a:t>
            </a:r>
            <a:endParaRPr lang="ru-RU" sz="24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23528" y="2060848"/>
            <a:ext cx="8496944" cy="201622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6. Воспитывать доброжелательное отношение к людям, уважение к старшим, дружеские взаимоотношения со сверстниками, заботливое отношение к малышам.</a:t>
            </a:r>
            <a:endParaRPr lang="ru-RU" sz="24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95536" y="4581128"/>
            <a:ext cx="8424936" cy="105841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7. Провести диагностирование детей на итоговом этапе.</a:t>
            </a:r>
            <a:endParaRPr lang="ru-RU" sz="24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3528" y="404664"/>
            <a:ext cx="8496944" cy="115212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5. Формировать у детей навыки самоконтроля за своим поведением.</a:t>
            </a:r>
            <a:endParaRPr lang="ru-RU" sz="24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войная стрелка влево/вправо 2"/>
          <p:cNvSpPr/>
          <p:nvPr/>
        </p:nvSpPr>
        <p:spPr>
          <a:xfrm>
            <a:off x="467544" y="908720"/>
            <a:ext cx="8352928" cy="4896544"/>
          </a:xfrm>
          <a:prstGeom prst="leftRightArrow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i="1" dirty="0" smtClean="0">
                <a:solidFill>
                  <a:schemeClr val="tx2">
                    <a:lumMod val="75000"/>
                  </a:schemeClr>
                </a:solidFill>
              </a:rPr>
              <a:t>Формы и методы работы</a:t>
            </a:r>
            <a:endParaRPr lang="ru-RU" sz="48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899592" y="332656"/>
            <a:ext cx="7416824" cy="105841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</a:rPr>
              <a:t>Непосредственно образовательная деятельность</a:t>
            </a:r>
            <a:endParaRPr lang="ru-RU" sz="28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" name="Рисунок 2" descr="Фото107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39552" y="1772816"/>
            <a:ext cx="3793226" cy="284492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" name="Рисунок 4" descr="Фото1039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716016" y="3356992"/>
            <a:ext cx="3889237" cy="291692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9" name="Выноска-облако 8"/>
          <p:cNvSpPr/>
          <p:nvPr/>
        </p:nvSpPr>
        <p:spPr>
          <a:xfrm>
            <a:off x="5868144" y="1916832"/>
            <a:ext cx="2520280" cy="1080120"/>
          </a:xfrm>
          <a:prstGeom prst="cloudCallou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«Вместе веселее»</a:t>
            </a:r>
            <a:endParaRPr lang="ru-RU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Выноска-облако 9"/>
          <p:cNvSpPr/>
          <p:nvPr/>
        </p:nvSpPr>
        <p:spPr>
          <a:xfrm>
            <a:off x="683568" y="4869160"/>
            <a:ext cx="3096344" cy="1296144"/>
          </a:xfrm>
          <a:prstGeom prst="cloudCallou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«Давайте познакомимся»</a:t>
            </a:r>
            <a:endParaRPr lang="ru-RU" b="1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2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3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454</TotalTime>
  <Words>258</Words>
  <Application>Microsoft Office PowerPoint</Application>
  <PresentationFormat>Экран (4:3)</PresentationFormat>
  <Paragraphs>45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DNA Project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DNA7 X86</dc:creator>
  <cp:lastModifiedBy>DNA7 X86</cp:lastModifiedBy>
  <cp:revision>62</cp:revision>
  <dcterms:created xsi:type="dcterms:W3CDTF">2013-11-17T10:08:51Z</dcterms:created>
  <dcterms:modified xsi:type="dcterms:W3CDTF">2014-10-12T10:37:58Z</dcterms:modified>
</cp:coreProperties>
</file>