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303" r:id="rId2"/>
    <p:sldId id="256" r:id="rId3"/>
    <p:sldId id="257" r:id="rId4"/>
    <p:sldId id="301" r:id="rId5"/>
    <p:sldId id="258" r:id="rId6"/>
    <p:sldId id="259" r:id="rId7"/>
    <p:sldId id="261" r:id="rId8"/>
    <p:sldId id="307" r:id="rId9"/>
    <p:sldId id="308" r:id="rId10"/>
    <p:sldId id="302" r:id="rId11"/>
    <p:sldId id="298" r:id="rId12"/>
  </p:sldIdLst>
  <p:sldSz cx="9144000" cy="6858000" type="screen4x3"/>
  <p:notesSz cx="6877050" cy="10001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800080"/>
    <a:srgbClr val="CC6600"/>
    <a:srgbClr val="FF3399"/>
    <a:srgbClr val="FFFF00"/>
    <a:srgbClr val="FF0066"/>
    <a:srgbClr val="0099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5975159F-5DA6-454D-ABB8-840904A5C3D3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BC3C1460-4D0B-4A05-BC03-17DE45C78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815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05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404" y="0"/>
            <a:ext cx="298005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ru-RU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705" y="4750594"/>
            <a:ext cx="550164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9451"/>
            <a:ext cx="298005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ru-R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404" y="9499451"/>
            <a:ext cx="298005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902968B-B0BF-49D7-9FE5-5844BFBA11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6994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13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8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7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74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54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5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93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16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92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90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87F9-94C9-4CC7-930B-579AAE1D0524}" type="datetime1">
              <a:rPr lang="ru-RU" smtClean="0"/>
              <a:pPr/>
              <a:t>24.09.2011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F314-EF5E-4248-B81B-EFBDE6F41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B388-F0CE-46A3-8D4E-DBBC2162822D}" type="datetime1">
              <a:rPr lang="ru-RU" smtClean="0"/>
              <a:pPr/>
              <a:t>24.09.2011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2078-8B32-4AE2-9767-3F267D30D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7F36-E25B-400B-BA16-39B26526F0C1}" type="datetime1">
              <a:rPr lang="ru-RU" smtClean="0"/>
              <a:pPr/>
              <a:t>24.09.2011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0CC9-C677-4FA1-AE14-6F3178BC4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30E3-F2C5-4A6B-BFA2-26C598955FF5}" type="datetime1">
              <a:rPr lang="ru-RU" smtClean="0"/>
              <a:pPr/>
              <a:t>24.09.2011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786A-14E7-404E-A18C-C9841B6DD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C291-5894-45C9-BE08-DDBF49231332}" type="datetime1">
              <a:rPr lang="ru-RU" smtClean="0"/>
              <a:pPr/>
              <a:t>24.09.2011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5D005-6E56-4713-8A22-7D531BA6E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4C1-E82C-4AB7-AE07-FEBEF4902A6F}" type="datetime1">
              <a:rPr lang="ru-RU" smtClean="0"/>
              <a:pPr/>
              <a:t>24.09.2011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DE7-F1A0-4AF7-A2D9-115AEF91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D4D5-22C5-48C8-BBEA-00C61446E979}" type="datetime1">
              <a:rPr lang="ru-RU" smtClean="0"/>
              <a:pPr/>
              <a:t>24.09.2011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83F-C3E4-4DD8-92EE-F7239AEE4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D009-6F31-42EA-9BC3-B28406719C02}" type="datetime1">
              <a:rPr lang="ru-RU" smtClean="0"/>
              <a:pPr/>
              <a:t>24.09.2011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C214-7345-4E49-A36C-B9BFDF383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EF4C-530A-4689-9E09-7C5CB418329C}" type="datetime1">
              <a:rPr lang="ru-RU" smtClean="0"/>
              <a:pPr/>
              <a:t>24.09.2011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321-BEEC-4537-AD2C-B6358EA91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F9ED-B2BA-40B2-9084-25180671428A}" type="datetime1">
              <a:rPr lang="ru-RU" smtClean="0"/>
              <a:pPr/>
              <a:t>24.09.2011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3714-75F8-443F-A6B0-D7F8E151F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CB4A-E4BD-4B91-8C6B-8E30D1FDE7B3}" type="datetime1">
              <a:rPr lang="ru-RU" smtClean="0"/>
              <a:pPr/>
              <a:t>24.09.2011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1C1B-F83F-4603-915A-AEB39F72D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7ED4FF-2EDB-4AFE-A8C2-F6533B472A3A}" type="datetime1">
              <a:rPr lang="ru-RU" smtClean="0"/>
              <a:pPr/>
              <a:t>24.09.2011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2CB7BC-1D25-49CF-967C-F0A88C795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93725"/>
            <a:ext cx="8569325" cy="6264275"/>
          </a:xfrm>
        </p:spPr>
        <p:txBody>
          <a:bodyPr/>
          <a:lstStyle/>
          <a:p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Mongolian Baiti" pitchFamily="66" charset="0"/>
              </a:rPr>
              <a:t>Портфолио учителя – </a:t>
            </a:r>
            <a:b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Mongolian Baiti" pitchFamily="66" charset="0"/>
              </a:rPr>
            </a:b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Mongolian Baiti" pitchFamily="66" charset="0"/>
              </a:rPr>
              <a:t>форма целенаправленной систематической и непрерывной накопительной оценки и самооценки профессиональной и педагогической деятельности, позволяющая объективно определить уровень профессиональной компетентности учителя и рост его мастерства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76256" y="0"/>
            <a:ext cx="22701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800080"/>
                </a:solidFill>
                <a:latin typeface="+mn-lt"/>
              </a:rPr>
              <a:t>	</a:t>
            </a:r>
            <a:r>
              <a:rPr lang="ru-RU" sz="1000" b="1" i="1" dirty="0" smtClean="0">
                <a:solidFill>
                  <a:srgbClr val="800080"/>
                </a:solidFill>
                <a:latin typeface="+mn-lt"/>
              </a:rPr>
              <a:t>Учитель </a:t>
            </a:r>
            <a:r>
              <a:rPr lang="en-US" sz="1000" b="1" i="1" dirty="0" smtClean="0">
                <a:solidFill>
                  <a:srgbClr val="800080"/>
                </a:solidFill>
                <a:latin typeface="+mn-lt"/>
              </a:rPr>
              <a:t>XXI </a:t>
            </a:r>
            <a:r>
              <a:rPr lang="ru-RU" sz="1000" b="1" i="1" dirty="0" smtClean="0">
                <a:solidFill>
                  <a:srgbClr val="800080"/>
                </a:solidFill>
                <a:latin typeface="+mn-lt"/>
              </a:rPr>
              <a:t>века только в том случае выполнит свою ответственную миссию, если его педагогическими приоритетами станут духовность, здоровье и творчество…</a:t>
            </a:r>
          </a:p>
          <a:p>
            <a:r>
              <a:rPr lang="ru-RU" sz="1000" b="1" i="1" dirty="0" smtClean="0">
                <a:solidFill>
                  <a:srgbClr val="800080"/>
                </a:solidFill>
                <a:effectLst/>
                <a:latin typeface="+mn-lt"/>
              </a:rPr>
              <a:t>	В. А. Андреев</a:t>
            </a:r>
            <a:endParaRPr lang="ru-RU" sz="1000" b="1" i="1" dirty="0">
              <a:solidFill>
                <a:srgbClr val="80008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5184775"/>
          </a:xfrm>
        </p:spPr>
        <p:txBody>
          <a:bodyPr/>
          <a:lstStyle/>
          <a:p>
            <a:pPr algn="l"/>
            <a:r>
              <a:rPr lang="ru-RU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О, эти детские глаза,</a:t>
            </a:r>
            <a:br>
              <a:rPr lang="ru-RU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Глядящие в меня, как в воду,</a:t>
            </a:r>
            <a:br>
              <a:rPr lang="ru-RU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них то веселье, то слеза,</a:t>
            </a:r>
            <a:br>
              <a:rPr lang="ru-RU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 предвкушение свободы.</a:t>
            </a:r>
            <a:br>
              <a:rPr lang="ru-RU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Они мне – компас и штурвал.</a:t>
            </a:r>
            <a:br>
              <a:rPr lang="ru-RU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Они – маяк в житейском море.</a:t>
            </a:r>
            <a:br>
              <a:rPr lang="ru-RU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них детских чувств девятый вал</a:t>
            </a:r>
            <a:br>
              <a:rPr lang="ru-RU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Меня качает на просторе…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827088" y="1628775"/>
            <a:ext cx="7381875" cy="2892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0066"/>
                    </a:gs>
                    <a:gs pos="100000">
                      <a:srgbClr val="FFFF00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/>
              </a:rPr>
              <a:t>СПАСИБО ЗА ВНИМАНИЕ</a:t>
            </a:r>
          </a:p>
        </p:txBody>
      </p:sp>
      <p:pic>
        <p:nvPicPr>
          <p:cNvPr id="53253" name="Picture 5" descr="f4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52963"/>
            <a:ext cx="10858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solnz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21768" y="3284984"/>
            <a:ext cx="5522976" cy="1470025"/>
          </a:xfrm>
        </p:spPr>
        <p:txBody>
          <a:bodyPr/>
          <a:lstStyle/>
          <a:p>
            <a:r>
              <a:rPr lang="ru-RU" sz="4400" b="1" i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Музалевская</a:t>
            </a:r>
            <a:r>
              <a:rPr lang="ru-RU" sz="4400" b="1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Антонина Анатольевна</a:t>
            </a:r>
            <a:endParaRPr lang="ru-RU" sz="4400" b="1" i="1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03350" y="333375"/>
            <a:ext cx="6840538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15000"/>
              </a:spcBef>
            </a:pPr>
            <a:r>
              <a:rPr lang="ru-RU" sz="1400" b="1" dirty="0">
                <a:solidFill>
                  <a:srgbClr val="990099"/>
                </a:solidFill>
              </a:rPr>
              <a:t>Муниципальное </a:t>
            </a:r>
            <a:r>
              <a:rPr lang="ru-RU" sz="1400" b="1" dirty="0" smtClean="0">
                <a:solidFill>
                  <a:srgbClr val="990099"/>
                </a:solidFill>
              </a:rPr>
              <a:t>образовательное </a:t>
            </a:r>
            <a:r>
              <a:rPr lang="ru-RU" sz="1400" b="1" dirty="0">
                <a:solidFill>
                  <a:srgbClr val="990099"/>
                </a:solidFill>
              </a:rPr>
              <a:t>учреждение </a:t>
            </a:r>
            <a:r>
              <a:rPr lang="ru-RU" sz="1400" b="1" dirty="0" smtClean="0">
                <a:solidFill>
                  <a:srgbClr val="990099"/>
                </a:solidFill>
              </a:rPr>
              <a:t> </a:t>
            </a:r>
            <a:endParaRPr lang="ru-RU" sz="1400" b="1" dirty="0">
              <a:solidFill>
                <a:srgbClr val="990099"/>
              </a:solidFill>
            </a:endParaRPr>
          </a:p>
          <a:p>
            <a:pPr algn="ctr">
              <a:lnSpc>
                <a:spcPct val="85000"/>
              </a:lnSpc>
              <a:spcBef>
                <a:spcPct val="15000"/>
              </a:spcBef>
            </a:pPr>
            <a:r>
              <a:rPr lang="ru-RU" sz="1400" b="1" dirty="0">
                <a:solidFill>
                  <a:srgbClr val="990099"/>
                </a:solidFill>
              </a:rPr>
              <a:t>«Средняя общеобразовательная школа </a:t>
            </a:r>
            <a:r>
              <a:rPr lang="ru-RU" sz="1400" b="1" dirty="0" smtClean="0">
                <a:solidFill>
                  <a:srgbClr val="990099"/>
                </a:solidFill>
              </a:rPr>
              <a:t>с углублённым изучением отдельных предметов посёлка Киевский»</a:t>
            </a:r>
            <a:endParaRPr lang="ru-RU" sz="1400" b="1" dirty="0">
              <a:solidFill>
                <a:srgbClr val="990099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64163" y="6237288"/>
            <a:ext cx="3503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начальных классов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299"/>
            <a:ext cx="857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mm7\Pictures\Мои сканированные изображения\2011-09 (сен)\сканирование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2274"/>
            <a:ext cx="3621024" cy="53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Общие сведения</a:t>
            </a:r>
            <a:br>
              <a:rPr lang="ru-RU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Дата рождения: </a:t>
            </a:r>
            <a:r>
              <a:rPr lang="ru-RU" sz="2400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19.05.1960</a:t>
            </a:r>
            <a:endParaRPr lang="ru-RU" sz="2400" b="1" i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0" y="1268760"/>
            <a:ext cx="4259263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	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Образование: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"/>
              </a:rPr>
              <a:t>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Arial 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 dirty="0">
              <a:solidFill>
                <a:srgbClr val="990099"/>
              </a:solidFill>
              <a:latin typeface="Arial 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990099"/>
                </a:solidFill>
                <a:latin typeface="Arial "/>
              </a:rPr>
              <a:t>	</a:t>
            </a:r>
            <a:r>
              <a:rPr lang="ru-RU" sz="2000" i="1" dirty="0" smtClean="0">
                <a:solidFill>
                  <a:srgbClr val="333399"/>
                </a:solidFill>
                <a:latin typeface="Arial "/>
              </a:rPr>
              <a:t>Мичуринский государственны</a:t>
            </a:r>
            <a:r>
              <a:rPr lang="ru-RU" sz="2000" i="1" dirty="0">
                <a:solidFill>
                  <a:srgbClr val="333399"/>
                </a:solidFill>
                <a:latin typeface="Arial "/>
              </a:rPr>
              <a:t>й</a:t>
            </a:r>
            <a:r>
              <a:rPr lang="ru-RU" sz="2000" i="1" dirty="0" smtClean="0">
                <a:solidFill>
                  <a:srgbClr val="333399"/>
                </a:solidFill>
                <a:latin typeface="Arial "/>
              </a:rPr>
              <a:t> </a:t>
            </a:r>
            <a:r>
              <a:rPr lang="ru-RU" sz="2000" i="1" dirty="0">
                <a:solidFill>
                  <a:srgbClr val="333399"/>
                </a:solidFill>
                <a:latin typeface="Arial "/>
              </a:rPr>
              <a:t>педагогический институт</a:t>
            </a:r>
            <a:r>
              <a:rPr lang="ru-RU" sz="2000" dirty="0" smtClean="0">
                <a:solidFill>
                  <a:srgbClr val="333399"/>
                </a:solidFill>
                <a:latin typeface="Arial "/>
              </a:rPr>
              <a:t>, </a:t>
            </a:r>
            <a:r>
              <a:rPr lang="ru-RU" sz="2000" i="1" dirty="0" smtClean="0">
                <a:solidFill>
                  <a:srgbClr val="333399"/>
                </a:solidFill>
                <a:latin typeface="Arial "/>
              </a:rPr>
              <a:t>12 июля 1985 года</a:t>
            </a:r>
            <a:r>
              <a:rPr lang="ru-RU" sz="2000" dirty="0" smtClean="0">
                <a:solidFill>
                  <a:srgbClr val="333399"/>
                </a:solidFill>
                <a:latin typeface="Arial 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dirty="0">
              <a:solidFill>
                <a:srgbClr val="333399"/>
              </a:solidFill>
              <a:latin typeface="Arial 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990099"/>
                </a:solidFill>
                <a:latin typeface="Arial "/>
              </a:rPr>
              <a:t>	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Arial "/>
              </a:rPr>
              <a:t>Диплом</a:t>
            </a:r>
            <a:r>
              <a:rPr lang="ru-RU" sz="2000" dirty="0">
                <a:solidFill>
                  <a:srgbClr val="990099"/>
                </a:solidFill>
                <a:latin typeface="Arial "/>
              </a:rPr>
              <a:t> </a:t>
            </a:r>
            <a:r>
              <a:rPr lang="ru-RU" sz="2000" dirty="0" smtClean="0">
                <a:solidFill>
                  <a:srgbClr val="333399"/>
                </a:solidFill>
                <a:latin typeface="Arial "/>
              </a:rPr>
              <a:t>МВ № 357163</a:t>
            </a:r>
            <a:r>
              <a:rPr lang="ru-RU" sz="2000" dirty="0" smtClean="0">
                <a:solidFill>
                  <a:srgbClr val="990099"/>
                </a:solidFill>
                <a:latin typeface="Arial 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rgbClr val="990099"/>
              </a:solidFill>
              <a:latin typeface="Arial 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990099"/>
                </a:solidFill>
                <a:latin typeface="Arial "/>
              </a:rPr>
              <a:t>	</a:t>
            </a:r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Arial "/>
              </a:rPr>
              <a:t>Специальность</a:t>
            </a:r>
            <a:r>
              <a:rPr lang="ru-RU" sz="2000" b="1" dirty="0" smtClean="0">
                <a:solidFill>
                  <a:srgbClr val="990099"/>
                </a:solidFill>
              </a:rPr>
              <a:t> </a:t>
            </a:r>
            <a:r>
              <a:rPr lang="ru-RU" sz="2000" dirty="0">
                <a:solidFill>
                  <a:srgbClr val="333399"/>
                </a:solidFill>
                <a:latin typeface="Arial "/>
              </a:rPr>
              <a:t>педагогика и методика начального обучения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990099"/>
                </a:solidFill>
                <a:latin typeface="Arial "/>
              </a:rPr>
              <a:t>	</a:t>
            </a:r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Arial "/>
              </a:rPr>
              <a:t>Квалификация</a:t>
            </a:r>
            <a:r>
              <a:rPr lang="ru-RU" sz="2000" dirty="0" smtClean="0">
                <a:solidFill>
                  <a:srgbClr val="990099"/>
                </a:solidFill>
                <a:latin typeface="Arial "/>
              </a:rPr>
              <a:t> </a:t>
            </a:r>
            <a:r>
              <a:rPr lang="ru-RU" sz="2000" dirty="0" smtClean="0">
                <a:solidFill>
                  <a:srgbClr val="333399"/>
                </a:solidFill>
                <a:latin typeface="Arial "/>
              </a:rPr>
              <a:t>учитель </a:t>
            </a:r>
            <a:r>
              <a:rPr lang="ru-RU" sz="2000" dirty="0">
                <a:solidFill>
                  <a:srgbClr val="333399"/>
                </a:solidFill>
                <a:latin typeface="Arial "/>
              </a:rPr>
              <a:t>начальных </a:t>
            </a:r>
            <a:r>
              <a:rPr lang="ru-RU" sz="2000" dirty="0" smtClean="0">
                <a:solidFill>
                  <a:srgbClr val="333399"/>
                </a:solidFill>
                <a:latin typeface="Arial "/>
              </a:rPr>
              <a:t>классов и звание учитель средней школы</a:t>
            </a:r>
            <a:endParaRPr lang="ru-RU" sz="2000" dirty="0">
              <a:solidFill>
                <a:srgbClr val="333399"/>
              </a:solidFill>
              <a:latin typeface="Arial 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648200" y="1196752"/>
            <a:ext cx="4495800" cy="45259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sz="2400" dirty="0"/>
              <a:t>	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Стаж работы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buFontTx/>
              <a:buNone/>
            </a:pPr>
            <a:endParaRPr lang="ru-RU" sz="2400" b="1" u="sng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ru-RU" sz="2400" dirty="0">
                <a:solidFill>
                  <a:srgbClr val="990099"/>
                </a:solidFill>
              </a:rPr>
              <a:t>	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общий </a:t>
            </a:r>
            <a:r>
              <a:rPr lang="ru-RU" sz="2400" dirty="0">
                <a:solidFill>
                  <a:srgbClr val="990099"/>
                </a:solidFill>
              </a:rPr>
              <a:t>– </a:t>
            </a:r>
            <a:r>
              <a:rPr lang="ru-RU" sz="2400" dirty="0" smtClean="0">
                <a:solidFill>
                  <a:srgbClr val="333399"/>
                </a:solidFill>
              </a:rPr>
              <a:t>31 год</a:t>
            </a:r>
            <a:endParaRPr lang="en-US" sz="2400" dirty="0">
              <a:solidFill>
                <a:srgbClr val="333399"/>
              </a:solidFill>
            </a:endParaRPr>
          </a:p>
          <a:p>
            <a:pPr>
              <a:buFontTx/>
              <a:buNone/>
            </a:pPr>
            <a:r>
              <a:rPr lang="ru-RU" sz="2400" dirty="0">
                <a:solidFill>
                  <a:srgbClr val="333399"/>
                </a:solidFill>
              </a:rPr>
              <a:t> </a:t>
            </a:r>
            <a:r>
              <a:rPr lang="ru-RU" sz="2400" dirty="0">
                <a:solidFill>
                  <a:srgbClr val="990099"/>
                </a:solidFill>
              </a:rPr>
              <a:t>	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990099"/>
                </a:solidFill>
              </a:rPr>
              <a:t>	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педагогический</a:t>
            </a:r>
            <a:r>
              <a:rPr lang="ru-RU" sz="2400" dirty="0">
                <a:solidFill>
                  <a:srgbClr val="990099"/>
                </a:solidFill>
              </a:rPr>
              <a:t> – </a:t>
            </a:r>
            <a:r>
              <a:rPr lang="ru-RU" sz="2400" dirty="0" smtClean="0">
                <a:solidFill>
                  <a:srgbClr val="333399"/>
                </a:solidFill>
              </a:rPr>
              <a:t>31 год</a:t>
            </a:r>
            <a:endParaRPr lang="ru-RU" sz="2400" u="sng" dirty="0">
              <a:solidFill>
                <a:srgbClr val="333399"/>
              </a:solidFill>
            </a:endParaRPr>
          </a:p>
          <a:p>
            <a:pPr>
              <a:buFontTx/>
              <a:buNone/>
            </a:pPr>
            <a:r>
              <a:rPr lang="ru-RU" sz="2400" dirty="0">
                <a:solidFill>
                  <a:srgbClr val="990099"/>
                </a:solidFill>
              </a:rPr>
              <a:t>	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990099"/>
                </a:solidFill>
              </a:rPr>
              <a:t>	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МОУ 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</a:rPr>
              <a:t>«СОШ п. Киевский»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rgbClr val="990099"/>
                </a:solidFill>
              </a:rPr>
              <a:t>– </a:t>
            </a:r>
            <a:r>
              <a:rPr lang="ru-RU" sz="2400" dirty="0" smtClean="0">
                <a:solidFill>
                  <a:srgbClr val="333399"/>
                </a:solidFill>
              </a:rPr>
              <a:t>28 лет</a:t>
            </a:r>
          </a:p>
          <a:p>
            <a:pPr algn="ctr">
              <a:buFontTx/>
              <a:buNone/>
            </a:pPr>
            <a:r>
              <a:rPr lang="ru-RU" sz="2400" u="sng" dirty="0" smtClean="0">
                <a:solidFill>
                  <a:srgbClr val="333399"/>
                </a:solidFill>
              </a:rPr>
              <a:t>Награждена нагрудным знаком «Почётный работник общего образования Российской Федерации»</a:t>
            </a:r>
            <a:endParaRPr lang="ru-RU" sz="2400" u="sng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435975" cy="765175"/>
          </a:xfrm>
        </p:spPr>
        <p:txBody>
          <a:bodyPr/>
          <a:lstStyle/>
          <a:p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Моя педагогическая философия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55875" y="765175"/>
            <a:ext cx="6429375" cy="6048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Уча других, я учусь сама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1461077"/>
            <a:ext cx="570585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C6600"/>
                </a:solidFill>
                <a:latin typeface="Monotype Corsiva" pitchFamily="66" charset="0"/>
              </a:rPr>
              <a:t>	</a:t>
            </a:r>
            <a:r>
              <a:rPr lang="ru-RU" b="1" i="1" dirty="0">
                <a:latin typeface="Monotype Corsiva" pitchFamily="66" charset="0"/>
              </a:rPr>
              <a:t>Я не люблю слово педагог. Оно кажется мне несколько грубоватым. Моей душе ближе слово учитель. Оно более тёплое, </a:t>
            </a:r>
            <a:r>
              <a:rPr lang="ru-RU" b="1" i="1" dirty="0" smtClean="0">
                <a:latin typeface="Monotype Corsiva" pitchFamily="66" charset="0"/>
              </a:rPr>
              <a:t>ласковое, доброе </a:t>
            </a:r>
            <a:r>
              <a:rPr lang="ru-RU" b="1" i="1" dirty="0">
                <a:latin typeface="Monotype Corsiva" pitchFamily="66" charset="0"/>
              </a:rPr>
              <a:t>и какое-то всеобъемлющее, выходящее за рамки профессиональной принадлежности.</a:t>
            </a:r>
            <a:endParaRPr lang="ru-RU" i="1" dirty="0" smtClean="0">
              <a:latin typeface="Monotype Corsiva" pitchFamily="66" charset="0"/>
            </a:endParaRPr>
          </a:p>
          <a:p>
            <a:r>
              <a:rPr lang="ru-RU" b="1" i="1" dirty="0" smtClean="0">
                <a:latin typeface="Monotype Corsiva" pitchFamily="66" charset="0"/>
              </a:rPr>
              <a:t>	Учить </a:t>
            </a:r>
            <a:r>
              <a:rPr lang="ru-RU" b="1" i="1" dirty="0">
                <a:latin typeface="Monotype Corsiva" pitchFamily="66" charset="0"/>
              </a:rPr>
              <a:t>не </a:t>
            </a:r>
            <a:r>
              <a:rPr lang="ru-RU" b="1" i="1" dirty="0" smtClean="0">
                <a:latin typeface="Monotype Corsiva" pitchFamily="66" charset="0"/>
              </a:rPr>
              <a:t>столько </a:t>
            </a:r>
            <a:r>
              <a:rPr lang="ru-RU" b="1" i="1" dirty="0">
                <a:latin typeface="Monotype Corsiva" pitchFamily="66" charset="0"/>
              </a:rPr>
              <a:t>наукам, сколько пониманию жизни,  умению выражать чувства, стремлению к духовности. И всё на собственном примере. </a:t>
            </a:r>
            <a:endParaRPr lang="ru-RU" i="1" dirty="0" smtClean="0">
              <a:latin typeface="Monotype Corsiva" pitchFamily="66" charset="0"/>
            </a:endParaRPr>
          </a:p>
          <a:p>
            <a:r>
              <a:rPr lang="ru-RU" b="1" i="1" dirty="0" smtClean="0">
                <a:latin typeface="Monotype Corsiva" pitchFamily="66" charset="0"/>
              </a:rPr>
              <a:t>	Значит </a:t>
            </a:r>
            <a:r>
              <a:rPr lang="ru-RU" b="1" i="1" dirty="0">
                <a:latin typeface="Monotype Corsiva" pitchFamily="66" charset="0"/>
              </a:rPr>
              <a:t>постоянное  стремление совершенствоваться. Учить </a:t>
            </a:r>
            <a:r>
              <a:rPr lang="ru-RU" b="1" i="1" dirty="0" smtClean="0">
                <a:latin typeface="Monotype Corsiva" pitchFamily="66" charset="0"/>
              </a:rPr>
              <a:t>детей и вместе с ними учиться самой. </a:t>
            </a:r>
            <a:endParaRPr lang="ru-RU" i="1" dirty="0" smtClean="0">
              <a:effectLst/>
              <a:latin typeface="Monotype Corsiva" pitchFamily="66" charset="0"/>
            </a:endParaRPr>
          </a:p>
        </p:txBody>
      </p:sp>
      <p:pic>
        <p:nvPicPr>
          <p:cNvPr id="56326" name="Picture 6" descr="C:\Users\mm7\Pictures\Мои сканированные изображения\2011-09 (сен)\сканирование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56" y="1436352"/>
            <a:ext cx="3438144" cy="542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Уровень квалификации</a:t>
            </a:r>
          </a:p>
        </p:txBody>
      </p:sp>
      <p:graphicFrame>
        <p:nvGraphicFramePr>
          <p:cNvPr id="5190" name="Group 7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7043037"/>
              </p:ext>
            </p:extLst>
          </p:nvPr>
        </p:nvGraphicFramePr>
        <p:xfrm>
          <a:off x="468313" y="1989138"/>
          <a:ext cx="8424862" cy="2700338"/>
        </p:xfrm>
        <a:graphic>
          <a:graphicData uri="http://schemas.openxmlformats.org/drawingml/2006/table">
            <a:tbl>
              <a:tblPr/>
              <a:tblGrid>
                <a:gridCol w="1325562"/>
                <a:gridCol w="4570413"/>
                <a:gridCol w="2528887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Квалификационная категория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следующей аттестации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Высшая  квалификационная категория по должности учитель, 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приказ Министерства образования Московской области № 391-К от 15 ноября 2006 года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 г.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8175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Прохождение курсов повышения квалификации</a:t>
            </a:r>
          </a:p>
        </p:txBody>
      </p:sp>
      <p:sp>
        <p:nvSpPr>
          <p:cNvPr id="41" name="Rectangle -983"/>
          <p:cNvSpPr>
            <a:spLocks noChangeArrowheads="1"/>
          </p:cNvSpPr>
          <p:nvPr/>
        </p:nvSpPr>
        <p:spPr bwMode="auto">
          <a:xfrm>
            <a:off x="0" y="0"/>
            <a:ext cx="71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tabLst>
                <a:tab pos="2679700" algn="l"/>
              </a:tabLst>
            </a:pPr>
            <a:endParaRPr lang="ru-RU"/>
          </a:p>
        </p:txBody>
      </p:sp>
      <p:sp>
        <p:nvSpPr>
          <p:cNvPr id="59" name="Rectangle -965"/>
          <p:cNvSpPr>
            <a:spLocks noChangeArrowheads="1"/>
          </p:cNvSpPr>
          <p:nvPr/>
        </p:nvSpPr>
        <p:spPr bwMode="auto">
          <a:xfrm>
            <a:off x="0" y="0"/>
            <a:ext cx="71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tabLst>
                <a:tab pos="2679700" algn="l"/>
              </a:tabLst>
            </a:pPr>
            <a:endParaRPr lang="ru-RU"/>
          </a:p>
        </p:txBody>
      </p:sp>
      <p:sp>
        <p:nvSpPr>
          <p:cNvPr id="60" name="Rectangle -964"/>
          <p:cNvSpPr>
            <a:spLocks noChangeArrowheads="1"/>
          </p:cNvSpPr>
          <p:nvPr/>
        </p:nvSpPr>
        <p:spPr bwMode="auto">
          <a:xfrm>
            <a:off x="0" y="0"/>
            <a:ext cx="106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tabLst>
                <a:tab pos="2679700" algn="l"/>
              </a:tabLst>
            </a:pPr>
            <a:endParaRPr lang="ru-RU"/>
          </a:p>
        </p:txBody>
      </p:sp>
      <p:sp>
        <p:nvSpPr>
          <p:cNvPr id="71" name="Rectangle -953"/>
          <p:cNvSpPr>
            <a:spLocks noChangeArrowheads="1"/>
          </p:cNvSpPr>
          <p:nvPr/>
        </p:nvSpPr>
        <p:spPr bwMode="auto">
          <a:xfrm>
            <a:off x="0" y="0"/>
            <a:ext cx="71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tabLst>
                <a:tab pos="2679700" algn="l"/>
              </a:tabLst>
            </a:pPr>
            <a:endParaRPr lang="ru-RU"/>
          </a:p>
        </p:txBody>
      </p:sp>
      <p:sp>
        <p:nvSpPr>
          <p:cNvPr id="75" name="Rectangle -949"/>
          <p:cNvSpPr>
            <a:spLocks noChangeArrowheads="1"/>
          </p:cNvSpPr>
          <p:nvPr/>
        </p:nvSpPr>
        <p:spPr bwMode="auto">
          <a:xfrm>
            <a:off x="0" y="0"/>
            <a:ext cx="1155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tabLst>
                <a:tab pos="2679700" algn="l"/>
              </a:tabLst>
            </a:pPr>
            <a:endParaRPr lang="ru-RU"/>
          </a:p>
        </p:txBody>
      </p:sp>
      <p:sp>
        <p:nvSpPr>
          <p:cNvPr id="77" name="Rectangle -947"/>
          <p:cNvSpPr>
            <a:spLocks noChangeArrowheads="1"/>
          </p:cNvSpPr>
          <p:nvPr/>
        </p:nvSpPr>
        <p:spPr bwMode="auto">
          <a:xfrm>
            <a:off x="0" y="0"/>
            <a:ext cx="71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tabLst>
                <a:tab pos="2679700" algn="l"/>
              </a:tabLst>
            </a:pPr>
            <a:endParaRPr lang="ru-RU"/>
          </a:p>
        </p:txBody>
      </p:sp>
      <p:graphicFrame>
        <p:nvGraphicFramePr>
          <p:cNvPr id="7240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262646"/>
              </p:ext>
            </p:extLst>
          </p:nvPr>
        </p:nvGraphicFramePr>
        <p:xfrm>
          <a:off x="0" y="548680"/>
          <a:ext cx="9144001" cy="6035040"/>
        </p:xfrm>
        <a:graphic>
          <a:graphicData uri="http://schemas.openxmlformats.org/drawingml/2006/table">
            <a:tbl>
              <a:tblPr/>
              <a:tblGrid>
                <a:gridCol w="769258"/>
                <a:gridCol w="4109156"/>
                <a:gridCol w="1736876"/>
                <a:gridCol w="2528711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9700" algn="l"/>
                        </a:tabLst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9700" algn="l"/>
                        </a:tabLst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Проблематика курсов 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9700" algn="l"/>
                        </a:tabLst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структуры,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9700" algn="l"/>
                        </a:tabLst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проходили курсы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9700" algn="l"/>
                        </a:tabLst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документа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 – 2006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9700" algn="l"/>
                        </a:tabLst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 повышения квалификации учителей начальных классов «Содержание и технологии преподавания в современной начальной школе».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Институт Новых Образовательных Систем г. Москвы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970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 № 851, 60 ч.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 – 2007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9700" algn="l"/>
                        </a:tabLst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 повышения квалификации учителей начальных классов «Содержание и технологии преподавания в современной начальной школе».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9700" algn="l"/>
                        </a:tabLst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Институт Новых Образовательных Систем г. Москвы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Удостоверения № 524, 72 ч.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 – 2008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9700" algn="l"/>
                        </a:tabLst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 повышения квалификации учителей начальных классов «Содержание и технологии преподавания в современной начальной школе».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9700" algn="l"/>
                        </a:tabLst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Институт Новых Образовательных Систем г. Москвы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970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Справка № 592, 64 ч.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 – 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9700" algn="l"/>
                        </a:tabLst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 повышения квалификации учителей начальных классов «Содержание, методика и технологии преподавания в современной начальной школе».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9700" algn="l"/>
                        </a:tabLst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Институт Новых Образовательных Систем г. Москвы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970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 № 512, 72 ч.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 – 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9700" algn="l"/>
                        </a:tabLst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 повышения квалификации учителей начальных классов «Содержание, методика и технологии преподавания в современной начальной школе».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9700" algn="l"/>
                        </a:tabLst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Институт Новых Образовательных Систем г. Москвы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970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 № 336, 72 ч.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Поощрения и награды</a:t>
            </a:r>
          </a:p>
        </p:txBody>
      </p:sp>
      <p:graphicFrame>
        <p:nvGraphicFramePr>
          <p:cNvPr id="9505" name="Group 2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432105"/>
              </p:ext>
            </p:extLst>
          </p:nvPr>
        </p:nvGraphicFramePr>
        <p:xfrm>
          <a:off x="0" y="980728"/>
          <a:ext cx="9144000" cy="4779550"/>
        </p:xfrm>
        <a:graphic>
          <a:graphicData uri="http://schemas.openxmlformats.org/drawingml/2006/table">
            <a:tbl>
              <a:tblPr/>
              <a:tblGrid>
                <a:gridCol w="611188"/>
                <a:gridCol w="8532812"/>
              </a:tblGrid>
              <a:tr h="47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государственной отраслевой награды, почетного или ученого звания, грамоты, благодарственные письма, дипломы различных конкурсов, выписки из приказов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Почётная грамота 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сектора школ и дошкольных учреждений Московско-Смоленского отделения Московской железной дороги за внеклассную работу с учащимися начальной школы ко Дню учителя. (г. Москва, 2 октября 1988)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Почётная грамота 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Управления народного образования Наро-Фоминского района за добросовестный творческий труд по воспитанию и обучению подрастающего поколения и в связи с Днём Учителя. (Приказ № 378 от 27.09.1999)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Почётная грамота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Управления по образованию Наро-Фоминского района за многолетний добросовестный труд в системе образования Наро-Фоминского района, успешную работу по обучению и воспитанию учащихся и в связи с Международным женским днём. (Приказ № 49-К от 20.02.2006) 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МОУ СОШ п. Киевский за успешную работу в летнем оздоровительном лагере и в связи с Днём Учителя. (Приказ № 27 от 29.09.2009)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МОУ СОШ п. Киевский за успехи в области школьного образования и в связи с Международным женским днём 8 Марта. (Приказ № 2 от 04.03.2010)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Нагрудный знак «Почётный работник общего образования Российской Федерации» 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заслуги в области образования.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(Приказ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России от 12 апреля 2010 г. № 469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к-н)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63600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Мои достижения</a:t>
            </a:r>
          </a:p>
        </p:txBody>
      </p:sp>
      <p:pic>
        <p:nvPicPr>
          <p:cNvPr id="68611" name="Picture 3" descr="C:\Users\mm7\Pictures\Мои сканированные изображения\2011-09 (сен)\сканирование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6388961" y="374967"/>
            <a:ext cx="2556711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68612" name="Picture 4" descr="C:\Users\mm7\Pictures\Мои сканированные изображения\2011-09 (сен)\сканирование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0000">
            <a:off x="197854" y="387829"/>
            <a:ext cx="2450373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68613" name="Picture 5" descr="C:\Users\mm7\Pictures\Мои сканированные изображения\2011-09 (сен)\сканирование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31" y="3429000"/>
            <a:ext cx="24265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C:\Users\mm7\Pictures\Мои сканированные изображения\2011-09 (сен)\сканирование0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49629"/>
            <a:ext cx="250698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68615" name="Picture 7" descr="C:\Users\mm7\Pictures\Мои сканированные изображения\2011-09 (сен)\сканирование0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44822"/>
            <a:ext cx="250240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14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mm7\Pictures\Мои сканированные изображения\2011-09 (сен)\сканирование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0000">
            <a:off x="329142" y="404690"/>
            <a:ext cx="3673120" cy="301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Picture 3" descr="C:\Users\mm7\Pictures\Мои сканированные изображения\2011-09 (сен)\сканирование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5451591" y="364504"/>
            <a:ext cx="3380736" cy="29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C:\Users\mm7\Pictures\Мои сканированные изображения\2011-09 (сен)\сканирование0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45" y="3429000"/>
            <a:ext cx="1655064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1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1399</TotalTime>
  <Words>482</Words>
  <Application>Microsoft Office PowerPoint</Application>
  <PresentationFormat>Экран (4:3)</PresentationFormat>
  <Paragraphs>81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Портфолио учителя –  форма целенаправленной систематической и непрерывной накопительной оценки и самооценки профессиональной и педагогической деятельности, позволяющая объективно определить уровень профессиональной компетентности учителя и рост его мастерства</vt:lpstr>
      <vt:lpstr>Музалевская Антонина Анатольевна</vt:lpstr>
      <vt:lpstr>Общие сведения Дата рождения: 19.05.1960</vt:lpstr>
      <vt:lpstr>Моя педагогическая философия</vt:lpstr>
      <vt:lpstr>Уровень квалификации</vt:lpstr>
      <vt:lpstr>Прохождение курсов повышения квалификации</vt:lpstr>
      <vt:lpstr>Поощрения и награды</vt:lpstr>
      <vt:lpstr>Мои достижения</vt:lpstr>
      <vt:lpstr>Презентация PowerPoint</vt:lpstr>
      <vt:lpstr>О, эти детские глаза, Глядящие в меня, как в воду, В них то веселье, то слеза, То предвкушение свободы. Они мне – компас и штурвал. Они – маяк в житейском море. В них детских чувств девятый вал Меня качает на просторе…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Петухова Лариса Викторовна</dc:title>
  <dc:creator>Customer</dc:creator>
  <cp:lastModifiedBy>mm7</cp:lastModifiedBy>
  <cp:revision>53</cp:revision>
  <cp:lastPrinted>2011-09-21T16:02:28Z</cp:lastPrinted>
  <dcterms:created xsi:type="dcterms:W3CDTF">2009-03-29T11:02:57Z</dcterms:created>
  <dcterms:modified xsi:type="dcterms:W3CDTF">2011-09-24T19:24:27Z</dcterms:modified>
</cp:coreProperties>
</file>