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4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5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6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7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64" r:id="rId2"/>
    <p:sldMasterId id="2147483683" r:id="rId3"/>
    <p:sldMasterId id="2147483700" r:id="rId4"/>
    <p:sldMasterId id="2147483731" r:id="rId5"/>
    <p:sldMasterId id="2147483748" r:id="rId6"/>
    <p:sldMasterId id="2147483779" r:id="rId7"/>
    <p:sldMasterId id="2147483796" r:id="rId8"/>
  </p:sldMasterIdLst>
  <p:notesMasterIdLst>
    <p:notesMasterId r:id="rId25"/>
  </p:notesMasterIdLst>
  <p:sldIdLst>
    <p:sldId id="256" r:id="rId9"/>
    <p:sldId id="259" r:id="rId10"/>
    <p:sldId id="260" r:id="rId11"/>
    <p:sldId id="261" r:id="rId12"/>
    <p:sldId id="262" r:id="rId13"/>
    <p:sldId id="263" r:id="rId14"/>
    <p:sldId id="265" r:id="rId15"/>
    <p:sldId id="264" r:id="rId16"/>
    <p:sldId id="267" r:id="rId17"/>
    <p:sldId id="268" r:id="rId18"/>
    <p:sldId id="269" r:id="rId19"/>
    <p:sldId id="270" r:id="rId20"/>
    <p:sldId id="271" r:id="rId21"/>
    <p:sldId id="272" r:id="rId22"/>
    <p:sldId id="274" r:id="rId23"/>
    <p:sldId id="275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CC5"/>
    <a:srgbClr val="FE00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5665B-D7E9-4DEF-8FC5-CF97FB764938}" type="datetimeFigureOut">
              <a:rPr lang="zh-CN" altLang="en-US" smtClean="0"/>
              <a:pPr/>
              <a:t>2015/6/12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0D62A-0EDC-4DC8-9C32-FB765812F0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47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1" y="142877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20" y="71437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617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85663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0069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0809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9" y="62742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2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9504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1" y="142877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20" y="71437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49" y="2714627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606" y="42862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5585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0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和内容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42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1092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1385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020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404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6890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6602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7886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0059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902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61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3857620" y="142880"/>
            <a:ext cx="5000630" cy="1643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85663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0069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0809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9504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5585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0733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1092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1385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020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40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2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20" y="477740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3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6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5585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6890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6602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7886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0059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902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6171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85663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00697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0809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95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07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10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13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8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0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404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6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49" y="2714627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606" y="42862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0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2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66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78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005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90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617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8566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006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080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9" y="62742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2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950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1" y="142877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占位符 6"/>
          <p:cNvSpPr>
            <a:spLocks noGrp="1"/>
          </p:cNvSpPr>
          <p:nvPr>
            <p:ph type="dgm" sz="quarter" idx="10"/>
          </p:nvPr>
        </p:nvSpPr>
        <p:spPr>
          <a:xfrm>
            <a:off x="3071803" y="571480"/>
            <a:ext cx="5214974" cy="4071966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>
          <a:xfrm>
            <a:off x="714377" y="571480"/>
            <a:ext cx="2143125" cy="400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2"/>
          </p:nvPr>
        </p:nvSpPr>
        <p:spPr>
          <a:xfrm>
            <a:off x="3071813" y="4786313"/>
            <a:ext cx="3429000" cy="7858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20" y="71437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49" y="2714627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606" y="42862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2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20" y="477740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3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6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558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073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109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138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8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02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4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689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0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2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6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20" y="71437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788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005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90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617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8566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006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080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9" y="62742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2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950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1" y="142877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20" y="71437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标题和内容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42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49" y="2714627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606" y="42862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2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20" y="477740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3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6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558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073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109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138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8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02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4041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689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0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2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660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7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3857620" y="142880"/>
            <a:ext cx="5000630" cy="1643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005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902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617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8566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0069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0809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9" y="62742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2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950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1" y="142877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20" y="71437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49" y="2714627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606" y="42862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1" y="142877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2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20" y="477740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3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6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5585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0733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1092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1385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8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02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4041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6890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0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2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6602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7886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0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49" y="2714627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606" y="42862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902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6171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85663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0069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0809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9" y="62742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2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9504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1" y="142877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20" y="71437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49" y="2714627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606" y="42862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2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20" y="477740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3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6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5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占位符 6"/>
          <p:cNvSpPr>
            <a:spLocks noGrp="1"/>
          </p:cNvSpPr>
          <p:nvPr>
            <p:ph type="dgm" sz="quarter" idx="10"/>
          </p:nvPr>
        </p:nvSpPr>
        <p:spPr>
          <a:xfrm>
            <a:off x="3071803" y="571480"/>
            <a:ext cx="5214974" cy="4071966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>
          <a:xfrm>
            <a:off x="714377" y="571480"/>
            <a:ext cx="2143125" cy="400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2"/>
          </p:nvPr>
        </p:nvSpPr>
        <p:spPr>
          <a:xfrm>
            <a:off x="3071813" y="4786313"/>
            <a:ext cx="3429000" cy="7858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0733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1092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1385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8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020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4041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6890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0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2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6602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7886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0059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19" Type="http://schemas.openxmlformats.org/officeDocument/2006/relationships/slideLayout" Target="../slideLayouts/slideLayout50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slideLayout" Target="../slideLayouts/slideLayout82.xml"/><Relationship Id="rId1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1.xml"/><Relationship Id="rId17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1.xml"/><Relationship Id="rId16" Type="http://schemas.openxmlformats.org/officeDocument/2006/relationships/slideLayout" Target="../slideLayouts/slideLayout85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79.xml"/><Relationship Id="rId19" Type="http://schemas.openxmlformats.org/officeDocument/2006/relationships/slideLayout" Target="../slideLayouts/slideLayout88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slideLayout" Target="../slideLayouts/slideLayout8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18" Type="http://schemas.openxmlformats.org/officeDocument/2006/relationships/slideLayout" Target="../slideLayouts/slideLayout10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1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90.xml"/><Relationship Id="rId16" Type="http://schemas.openxmlformats.org/officeDocument/2006/relationships/slideLayout" Target="../slideLayouts/slideLayout104.xml"/><Relationship Id="rId20" Type="http://schemas.openxmlformats.org/officeDocument/2006/relationships/theme" Target="../theme/theme6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98.xml"/><Relationship Id="rId19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slideLayout" Target="../slideLayouts/slideLayout10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13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slideLayout" Target="../slideLayouts/slideLayout119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109.xml"/><Relationship Id="rId16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5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Relationship Id="rId14" Type="http://schemas.openxmlformats.org/officeDocument/2006/relationships/slideLayout" Target="../slideLayouts/slideLayout12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5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25.xml"/><Relationship Id="rId16" Type="http://schemas.openxmlformats.org/officeDocument/2006/relationships/slideLayout" Target="../slideLayouts/slideLayout139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Relationship Id="rId14" Type="http://schemas.openxmlformats.org/officeDocument/2006/relationships/slideLayout" Target="../slideLayouts/slideLayout1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20" y="613582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  <p:sldLayoutId id="2147483682" r:id="rId18"/>
    <p:sldLayoutId id="2147483766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20" y="613582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67" r:id="rId17"/>
    <p:sldLayoutId id="2147483768" r:id="rId18"/>
    <p:sldLayoutId id="214748376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20" y="613582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70" r:id="rId17"/>
    <p:sldLayoutId id="2147483771" r:id="rId18"/>
    <p:sldLayoutId id="2147483772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20" y="613582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73" r:id="rId17"/>
    <p:sldLayoutId id="2147483774" r:id="rId18"/>
    <p:sldLayoutId id="2147483775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20" y="613582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76" r:id="rId17"/>
    <p:sldLayoutId id="2147483777" r:id="rId18"/>
    <p:sldLayoutId id="2147483778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105792" y="0"/>
            <a:ext cx="9038208" cy="2280316"/>
          </a:xfrm>
        </p:spPr>
        <p:txBody>
          <a:bodyPr/>
          <a:lstStyle/>
          <a:p>
            <a:pPr algn="ctr">
              <a:buNone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М.М. Поташник, М.В. Левит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 </a:t>
            </a:r>
            <a:r>
              <a:rPr lang="ru-RU" sz="4800" b="1" dirty="0">
                <a:solidFill>
                  <a:srgbClr val="002060"/>
                </a:solidFill>
                <a:latin typeface="Lucida Console" panose="020B0609040504020204" pitchFamily="49" charset="0"/>
                <a:cs typeface="Aharoni" panose="02010803020104030203" pitchFamily="2" charset="-79"/>
              </a:rPr>
              <a:t>Как помочь  </a:t>
            </a:r>
            <a:r>
              <a:rPr lang="ru-RU" sz="4800" b="1" dirty="0" smtClean="0">
                <a:solidFill>
                  <a:srgbClr val="002060"/>
                </a:solidFill>
                <a:latin typeface="Lucida Console" panose="020B0609040504020204" pitchFamily="49" charset="0"/>
                <a:cs typeface="Aharoni" panose="02010803020104030203" pitchFamily="2" charset="-79"/>
              </a:rPr>
              <a:t> учителю </a:t>
            </a:r>
            <a:r>
              <a:rPr lang="ru-RU" sz="4800" b="1" dirty="0">
                <a:solidFill>
                  <a:srgbClr val="002060"/>
                </a:solidFill>
                <a:latin typeface="Lucida Console" panose="020B0609040504020204" pitchFamily="49" charset="0"/>
                <a:cs typeface="Aharoni" panose="02010803020104030203" pitchFamily="2" charset="-79"/>
              </a:rPr>
              <a:t/>
            </a:r>
            <a:br>
              <a:rPr lang="ru-RU" sz="4800" b="1" dirty="0">
                <a:solidFill>
                  <a:srgbClr val="002060"/>
                </a:solidFill>
                <a:latin typeface="Lucida Console" panose="020B0609040504020204" pitchFamily="49" charset="0"/>
                <a:cs typeface="Aharoni" panose="02010803020104030203" pitchFamily="2" charset="-79"/>
              </a:rPr>
            </a:br>
            <a:r>
              <a:rPr lang="ru-RU" sz="4800" b="1" dirty="0">
                <a:solidFill>
                  <a:srgbClr val="002060"/>
                </a:solidFill>
                <a:latin typeface="Lucida Console" panose="020B0609040504020204" pitchFamily="49" charset="0"/>
                <a:cs typeface="Aharoni" panose="02010803020104030203" pitchFamily="2" charset="-79"/>
              </a:rPr>
              <a:t> в освоении </a:t>
            </a:r>
            <a:r>
              <a:rPr lang="ru-RU" sz="4800" b="1" dirty="0" smtClean="0">
                <a:solidFill>
                  <a:srgbClr val="002060"/>
                </a:solidFill>
                <a:latin typeface="Lucida Console" panose="020B0609040504020204" pitchFamily="49" charset="0"/>
                <a:cs typeface="Aharoni" panose="02010803020104030203" pitchFamily="2" charset="-79"/>
              </a:rPr>
              <a:t>ФГОС</a:t>
            </a:r>
            <a:endParaRPr lang="zh-CN" altLang="en-US" sz="4800" b="1" dirty="0">
              <a:solidFill>
                <a:srgbClr val="00206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39952" y="3212976"/>
            <a:ext cx="46934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zh-CN" sz="2000" b="1" dirty="0" smtClean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МОУ Южно-Степная СОШ</a:t>
            </a:r>
          </a:p>
          <a:p>
            <a:pPr algn="r"/>
            <a:r>
              <a:rPr lang="ru-RU" altLang="zh-CN" sz="2000" b="1" dirty="0" err="1" smtClean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Карталинский</a:t>
            </a:r>
            <a:r>
              <a:rPr lang="ru-RU" altLang="zh-CN" sz="2000" b="1" dirty="0" smtClean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район</a:t>
            </a:r>
          </a:p>
          <a:p>
            <a:pPr algn="r"/>
            <a:r>
              <a:rPr lang="ru-RU" altLang="zh-CN" sz="2000" b="1" dirty="0" smtClean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Челябинская область </a:t>
            </a:r>
          </a:p>
          <a:p>
            <a:pPr algn="r"/>
            <a:r>
              <a:rPr lang="ru-RU" altLang="zh-CN" sz="2000" b="1" dirty="0" smtClean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Крамарь Вера </a:t>
            </a:r>
            <a:r>
              <a:rPr lang="ru-RU" altLang="zh-CN" sz="2000" b="1" dirty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Викторовна.</a:t>
            </a:r>
            <a:endParaRPr lang="zh-CN" altLang="en-US" sz="2000" b="1" dirty="0">
              <a:solidFill>
                <a:srgbClr val="FF0000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2"/>
          </p:nvPr>
        </p:nvSpPr>
        <p:spPr>
          <a:xfrm>
            <a:off x="755576" y="1196752"/>
            <a:ext cx="8103816" cy="4448536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ТРЕБОВАНИЕ ПЕРВОЕ: знание главного объекта/субъекта своей работы – ученика и использование этого знания при планировании и проведении урока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ТРЕБОВАНИЕ ВТОРОЕ: оказание помощи детям в раскрытии для себя личностного смысла любого изучаемого на уроке материала 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>
          <a:xfrm>
            <a:off x="251521" y="188640"/>
            <a:ext cx="8712968" cy="93610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u="sng" dirty="0">
                <a:solidFill>
                  <a:schemeClr val="accent2">
                    <a:lumMod val="50000"/>
                  </a:schemeClr>
                </a:solidFill>
              </a:rPr>
              <a:t>НОВЫЕ ОБЯЗАТЕЛЬНЫЕ ТРЕБОВАНИЯ </a:t>
            </a: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СТАНДАРТА</a:t>
            </a:r>
          </a:p>
          <a:p>
            <a:pPr algn="ctr"/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u="sng" dirty="0">
                <a:solidFill>
                  <a:schemeClr val="accent2">
                    <a:lumMod val="50000"/>
                  </a:schemeClr>
                </a:solidFill>
              </a:rPr>
              <a:t>К СОВРЕМЕННОМУ УРОКУ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0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2"/>
          </p:nvPr>
        </p:nvSpPr>
        <p:spPr>
          <a:xfrm>
            <a:off x="611562" y="1124744"/>
            <a:ext cx="8820472" cy="4448536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ТРЕБОВАНИЕ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ТРЕТЬЕ: продумывание, формулирование и реализация ценностных оснований содержания учебного материала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ТРЕБОВАНИЕ ЧЕТВЕРТОЕ: обязательное включение в содержание урока упражнений творческого характера по использованию полученных на уроке знаний в не зазубренной по образцу, а в незнакомой, новой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ситуации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>
          <a:xfrm>
            <a:off x="251521" y="188640"/>
            <a:ext cx="8712968" cy="100811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u="sng" dirty="0">
                <a:solidFill>
                  <a:schemeClr val="accent2">
                    <a:lumMod val="50000"/>
                  </a:schemeClr>
                </a:solidFill>
              </a:rPr>
              <a:t>НОВЫЕ ОБЯЗАТЕЛЬНЫЕ ТРЕБОВАНИЯ </a:t>
            </a: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СТАНДАРТА</a:t>
            </a:r>
          </a:p>
          <a:p>
            <a:pPr algn="ctr"/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u="sng" dirty="0">
                <a:solidFill>
                  <a:schemeClr val="accent2">
                    <a:lumMod val="50000"/>
                  </a:schemeClr>
                </a:solidFill>
              </a:rPr>
              <a:t>К </a:t>
            </a: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 СОВРЕМЕННОМУ УРОКУ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4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2"/>
          </p:nvPr>
        </p:nvSpPr>
        <p:spPr>
          <a:xfrm>
            <a:off x="467544" y="1628800"/>
            <a:ext cx="8820472" cy="4448536"/>
          </a:xfrm>
        </p:spPr>
        <p:txBody>
          <a:bodyPr/>
          <a:lstStyle/>
          <a:p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ТРЕБОВАНИЕ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ПЯТОЕ: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стремление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добиваться действенного воспитательного и развивающего влияния личности самого учителя на учащихся</a:t>
            </a: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>
          <a:xfrm>
            <a:off x="-6468" y="188640"/>
            <a:ext cx="8712968" cy="1152128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>
                <a:solidFill>
                  <a:schemeClr val="accent2">
                    <a:lumMod val="50000"/>
                  </a:schemeClr>
                </a:solidFill>
              </a:rPr>
              <a:t>НОВЫЕ ОБЯЗАТЕЛЬНЫЕ ТРЕБОВАНИЯ СТАНДАРТА К СОВРЕМЕННОМУ УРОКУ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38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3173421"/>
              </p:ext>
            </p:extLst>
          </p:nvPr>
        </p:nvGraphicFramePr>
        <p:xfrm>
          <a:off x="-34806" y="-1"/>
          <a:ext cx="9431342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558"/>
                <a:gridCol w="3392258"/>
                <a:gridCol w="3664526"/>
              </a:tblGrid>
              <a:tr h="92362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Традиционный урок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Современный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урок по ФГОС</a:t>
                      </a:r>
                      <a:endParaRPr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64843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ОБЪЯВЛЕНИЕ ТЕМЫ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Сообщается</a:t>
                      </a:r>
                      <a:r>
                        <a:rPr lang="ru-RU" sz="2000" b="1" baseline="0" dirty="0" smtClean="0"/>
                        <a:t> учителем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Формируется учениками, учитель подводит к осмыслению темы</a:t>
                      </a:r>
                      <a:endParaRPr lang="ru-RU" sz="2000" b="1" dirty="0"/>
                    </a:p>
                  </a:txBody>
                  <a:tcPr/>
                </a:tc>
              </a:tr>
              <a:tr h="164843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ЦЕЛИ И ЗАДАЧИ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Учитель объявляет сам цель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и конкретизирует задачи, чему должны научиться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Учащиеся определяют границы знания и незнания (зона ближнего развития)</a:t>
                      </a:r>
                      <a:endParaRPr lang="ru-RU" sz="2000" b="1" dirty="0"/>
                    </a:p>
                  </a:txBody>
                  <a:tcPr/>
                </a:tc>
              </a:tr>
              <a:tr h="2637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ПРАКТИЧЕСКАЯ ДЕЯТЕЛЬНОСТЬ 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Учитель сообщает сам, какую работу выполнить, чтобы достичь цели. Практические задачи-</a:t>
                      </a:r>
                      <a:r>
                        <a:rPr lang="ru-RU" sz="2000" b="1" baseline="0" dirty="0" smtClean="0"/>
                        <a:t> фронтальный метод.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Учащиеся осуществляют учебную деятельность по намеченному плану, применяя</a:t>
                      </a:r>
                      <a:r>
                        <a:rPr lang="ru-RU" sz="2000" b="1" baseline="0" dirty="0" smtClean="0"/>
                        <a:t> групповой и индивидуальный методы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52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839279"/>
              </p:ext>
            </p:extLst>
          </p:nvPr>
        </p:nvGraphicFramePr>
        <p:xfrm>
          <a:off x="-1" y="0"/>
          <a:ext cx="9144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3128"/>
                <a:gridCol w="2987451"/>
                <a:gridCol w="3533422"/>
              </a:tblGrid>
              <a:tr h="1162561"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ОСУЩЕСТВЛЕНИЕ</a:t>
                      </a:r>
                      <a:r>
                        <a:rPr lang="ru-RU" baseline="0" dirty="0" smtClean="0"/>
                        <a:t> КОРРЕКЦИИ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Осуществляет</a:t>
                      </a:r>
                      <a:r>
                        <a:rPr lang="ru-RU" baseline="0" dirty="0" smtClean="0"/>
                        <a:t> учитель по итогам выполненной работы учащихся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Учащиеся</a:t>
                      </a:r>
                      <a:r>
                        <a:rPr lang="ru-RU" baseline="0" dirty="0" smtClean="0"/>
                        <a:t> самостоятельно формулируют затруднения и осуществляют коррекцию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564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 осуществляет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контроль за выполнением практической работы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Учащиеся осуществляют контроль, применяя средства самоконтроля и взаимоконтроля.</a:t>
                      </a:r>
                    </a:p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Учитель-консультант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6796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ОЦЕНИВАНИЕ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оценивает работы учащихся на уроке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Учащиеся дают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оценку по результатам деятельности:</a:t>
                      </a:r>
                    </a:p>
                    <a:p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-самооценка,</a:t>
                      </a:r>
                    </a:p>
                    <a:p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-оценка деятельности товарищей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709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ДОМАШНЕЕ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ЗАДАНИЕ</a:t>
                      </a:r>
                    </a:p>
                    <a:p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Одно для всех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Учащиеся имеют выбор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54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2"/>
          </p:nvPr>
        </p:nvSpPr>
        <p:spPr>
          <a:xfrm>
            <a:off x="1403648" y="404664"/>
            <a:ext cx="8028384" cy="4448536"/>
          </a:xfrm>
        </p:spPr>
        <p:txBody>
          <a:bodyPr/>
          <a:lstStyle/>
          <a:p>
            <a:pPr marL="0" indent="0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haroni" panose="02010803020104030203" pitchFamily="2" charset="-79"/>
              </a:rPr>
              <a:t>      </a:t>
            </a:r>
            <a:r>
              <a:rPr lang="ru-RU" b="1" dirty="0" smtClean="0">
                <a:solidFill>
                  <a:srgbClr val="051CC5"/>
                </a:solidFill>
                <a:cs typeface="Aharoni" panose="02010803020104030203" pitchFamily="2" charset="-79"/>
              </a:rPr>
              <a:t>Отворилась </a:t>
            </a:r>
            <a:r>
              <a:rPr lang="ru-RU" b="1" dirty="0">
                <a:solidFill>
                  <a:srgbClr val="051CC5"/>
                </a:solidFill>
                <a:cs typeface="Aharoni" panose="02010803020104030203" pitchFamily="2" charset="-79"/>
              </a:rPr>
              <a:t>вдруг дверь </a:t>
            </a:r>
          </a:p>
          <a:p>
            <a:pPr marL="0" indent="0"/>
            <a:r>
              <a:rPr lang="ru-RU" b="1" dirty="0">
                <a:solidFill>
                  <a:srgbClr val="051CC5"/>
                </a:solidFill>
                <a:cs typeface="Aharoni" panose="02010803020104030203" pitchFamily="2" charset="-79"/>
              </a:rPr>
              <a:t>               </a:t>
            </a:r>
            <a:r>
              <a:rPr lang="ru-RU" b="1" dirty="0" smtClean="0">
                <a:solidFill>
                  <a:srgbClr val="051CC5"/>
                </a:solidFill>
                <a:cs typeface="Aharoni" panose="02010803020104030203" pitchFamily="2" charset="-79"/>
              </a:rPr>
              <a:t>          </a:t>
            </a:r>
            <a:r>
              <a:rPr lang="ru-RU" b="1" dirty="0">
                <a:solidFill>
                  <a:srgbClr val="051CC5"/>
                </a:solidFill>
                <a:cs typeface="Aharoni" panose="02010803020104030203" pitchFamily="2" charset="-79"/>
              </a:rPr>
              <a:t>и вошёл </a:t>
            </a:r>
            <a:r>
              <a:rPr lang="ru-RU" b="1" dirty="0" smtClean="0">
                <a:solidFill>
                  <a:srgbClr val="051CC5"/>
                </a:solidFill>
                <a:cs typeface="Aharoni" panose="02010803020104030203" pitchFamily="2" charset="-79"/>
              </a:rPr>
              <a:t> Человек</a:t>
            </a:r>
            <a:endParaRPr lang="ru-RU" b="1" dirty="0">
              <a:solidFill>
                <a:srgbClr val="051CC5"/>
              </a:solidFill>
              <a:cs typeface="Aharoni" panose="02010803020104030203" pitchFamily="2" charset="-79"/>
            </a:endParaRPr>
          </a:p>
          <a:p>
            <a:pPr marL="0" indent="0"/>
            <a:r>
              <a:rPr lang="ru-RU" b="1" dirty="0" smtClean="0">
                <a:solidFill>
                  <a:srgbClr val="051CC5"/>
                </a:solidFill>
                <a:cs typeface="Aharoni" panose="02010803020104030203" pitchFamily="2" charset="-79"/>
              </a:rPr>
              <a:t>      Нам </a:t>
            </a:r>
            <a:r>
              <a:rPr lang="ru-RU" b="1" dirty="0">
                <a:solidFill>
                  <a:srgbClr val="051CC5"/>
                </a:solidFill>
                <a:cs typeface="Aharoni" panose="02010803020104030203" pitchFamily="2" charset="-79"/>
              </a:rPr>
              <a:t>казалось – на миг…</a:t>
            </a:r>
          </a:p>
          <a:p>
            <a:pPr marL="0" indent="0"/>
            <a:r>
              <a:rPr lang="ru-RU" b="1" dirty="0">
                <a:solidFill>
                  <a:srgbClr val="051CC5"/>
                </a:solidFill>
                <a:cs typeface="Aharoni" panose="02010803020104030203" pitchFamily="2" charset="-79"/>
              </a:rPr>
              <a:t>                                          Оказалось на век…</a:t>
            </a:r>
          </a:p>
          <a:p>
            <a:pPr marL="0" indent="0"/>
            <a:r>
              <a:rPr lang="ru-RU" b="1" dirty="0">
                <a:solidFill>
                  <a:srgbClr val="051CC5"/>
                </a:solidFill>
                <a:cs typeface="Aharoni" panose="02010803020104030203" pitchFamily="2" charset="-79"/>
              </a:rPr>
              <a:t>Нам казалось, - что в классе,</a:t>
            </a:r>
          </a:p>
          <a:p>
            <a:pPr marL="0" indent="0"/>
            <a:r>
              <a:rPr lang="ru-RU" b="1" dirty="0">
                <a:solidFill>
                  <a:srgbClr val="051CC5"/>
                </a:solidFill>
                <a:cs typeface="Aharoni" panose="02010803020104030203" pitchFamily="2" charset="-79"/>
              </a:rPr>
              <a:t>                                       Оказалось – в сердца,</a:t>
            </a:r>
          </a:p>
          <a:p>
            <a:pPr marL="0" indent="0"/>
            <a:r>
              <a:rPr lang="ru-RU" b="1" dirty="0">
                <a:solidFill>
                  <a:srgbClr val="051CC5"/>
                </a:solidFill>
                <a:cs typeface="Aharoni" panose="02010803020104030203" pitchFamily="2" charset="-79"/>
              </a:rPr>
              <a:t>Чтобы там оставаться уже до конца…</a:t>
            </a: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2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127726" y="476672"/>
            <a:ext cx="9038208" cy="2280316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Century" pitchFamily="18" charset="0"/>
                <a:cs typeface="Times New Roman" pitchFamily="18" charset="0"/>
              </a:rPr>
              <a:t>Желаем творческих побед</a:t>
            </a:r>
            <a:endParaRPr lang="zh-CN" altLang="en-US" sz="4800" b="1" dirty="0">
              <a:solidFill>
                <a:schemeClr val="accent1">
                  <a:lumMod val="50000"/>
                </a:schemeClr>
              </a:solidFill>
              <a:latin typeface="Century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5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660423" y="836728"/>
            <a:ext cx="64807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b="1" u="sng" dirty="0">
                <a:solidFill>
                  <a:srgbClr val="FF0000"/>
                </a:solidFill>
              </a:rPr>
              <a:t>Поташник  Марк  Максимович </a:t>
            </a:r>
            <a:endParaRPr lang="ru-RU" sz="2400" b="1" u="sng" dirty="0" smtClean="0">
              <a:solidFill>
                <a:srgbClr val="FF0000"/>
              </a:solidFill>
            </a:endParaRPr>
          </a:p>
          <a:p>
            <a:pPr marL="357188"/>
            <a:r>
              <a:rPr lang="ru-RU" sz="2400" b="1" dirty="0" smtClean="0"/>
              <a:t>Действительный </a:t>
            </a:r>
            <a:r>
              <a:rPr lang="ru-RU" sz="2400" b="1" dirty="0"/>
              <a:t>член </a:t>
            </a:r>
            <a:r>
              <a:rPr lang="ru-RU" sz="2400" b="1" dirty="0" smtClean="0"/>
              <a:t>Российской </a:t>
            </a:r>
            <a:r>
              <a:rPr lang="ru-RU" sz="2400" b="1" dirty="0"/>
              <a:t>академии образования, доктор педагогических наук, профессор. Автор более </a:t>
            </a:r>
            <a:r>
              <a:rPr lang="ru-RU" sz="2400" b="1" dirty="0" smtClean="0"/>
              <a:t>400 </a:t>
            </a:r>
            <a:r>
              <a:rPr lang="ru-RU" sz="2400" b="1" dirty="0"/>
              <a:t>работ по проблемам педагогики, инновационных процессов и управления образованием. Победитель Всероссийского конкурса «Лектор года» </a:t>
            </a:r>
            <a:r>
              <a:rPr lang="ru-RU" sz="2400" b="1" dirty="0" smtClean="0"/>
              <a:t>.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u="sng" dirty="0">
                <a:solidFill>
                  <a:srgbClr val="FF0000"/>
                </a:solidFill>
              </a:rPr>
              <a:t>Левит  Михаил  Владимирович </a:t>
            </a:r>
          </a:p>
          <a:p>
            <a:pPr marL="263525" indent="0">
              <a:buNone/>
            </a:pPr>
            <a:r>
              <a:rPr lang="ru-RU" sz="2400" b="1" dirty="0"/>
              <a:t> Кандидат педагогических наук, заместитель директора 1514-й московской гимназии, заместитель главного редактора журнала «Завуч. Автор более 50 работ по педагогике, истории </a:t>
            </a:r>
            <a:r>
              <a:rPr lang="ru-RU" sz="2400" b="1" dirty="0" smtClean="0"/>
              <a:t>педагогики  и управлению </a:t>
            </a:r>
            <a:r>
              <a:rPr lang="ru-RU" sz="2400" b="1" dirty="0"/>
              <a:t>образованием.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99592" y="32725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Об авторах</a:t>
            </a:r>
            <a:endParaRPr lang="ru-RU" sz="4400" dirty="0"/>
          </a:p>
        </p:txBody>
      </p:sp>
      <p:pic>
        <p:nvPicPr>
          <p:cNvPr id="2053" name="Picture 5" descr="http://www.kazanmc.ru/fotolar/potashn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248397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://www.1514.ru/prep/all-prepod/levi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99167"/>
            <a:ext cx="2304256" cy="305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2"/>
          </p:nvPr>
        </p:nvSpPr>
        <p:spPr>
          <a:xfrm>
            <a:off x="611560" y="260648"/>
            <a:ext cx="7848872" cy="1008112"/>
          </a:xfrm>
        </p:spPr>
        <p:txBody>
          <a:bodyPr>
            <a:normAutofit fontScale="85000" lnSpcReduction="20000"/>
          </a:bodyPr>
          <a:lstStyle/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Затруднения учителей </a:t>
            </a:r>
          </a:p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при освоении новых стандартов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1412786"/>
            <a:ext cx="882047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92075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Отрицательное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отношение к ФГОС из-за присущей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   многим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людям боязни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нового;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 Усталость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от бесконечных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псевдоинноваций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 в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предыдущие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годы;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Острейший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дефицит времени у всех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учителей;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63525" indent="-263525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Нехватка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новых учебников, соответствующих требованиям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ФГОС;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 Затруднения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учителей в самодиагностике профессиональных проблем, связанных с освоением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ФГОС;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27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2"/>
          </p:nvPr>
        </p:nvSpPr>
        <p:spPr>
          <a:xfrm>
            <a:off x="611560" y="260648"/>
            <a:ext cx="7848872" cy="1008112"/>
          </a:xfrm>
        </p:spPr>
        <p:txBody>
          <a:bodyPr>
            <a:normAutofit fontScale="85000" lnSpcReduction="20000"/>
          </a:bodyPr>
          <a:lstStyle/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Затруднения учителей </a:t>
            </a:r>
          </a:p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при освоении новых стандартов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2" y="1484794"/>
            <a:ext cx="83884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Слабое владение теоретическими основами и прежде всего понятийно-терминологическим аппаратом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ФГОС;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Непонимание сути системно-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деятельностного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подхода в организации уроков и внеурочных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мероприятий;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Непонимание взаимосвязи предметных,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и личностных результатов образования, их целостного, системного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характера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6718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2"/>
          </p:nvPr>
        </p:nvSpPr>
        <p:spPr>
          <a:xfrm>
            <a:off x="611560" y="260648"/>
            <a:ext cx="7848872" cy="1008112"/>
          </a:xfrm>
        </p:spPr>
        <p:txBody>
          <a:bodyPr>
            <a:normAutofit fontScale="85000" lnSpcReduction="20000"/>
          </a:bodyPr>
          <a:lstStyle/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Затруднения учителей </a:t>
            </a:r>
          </a:p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при освоении новых стандартов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83569" y="1412782"/>
            <a:ext cx="874846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Непонимание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связи триединой цели обучения, воспитания и развития на уроке с получением конкретных предметных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и личностных результатов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образования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;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Незнание учителями существа и способов организации проектной и учебно-исследовательской деятельности учащихся, что предполагают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ФГОС;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Невозможность формирования у детей ряда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фгосовских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умений и компетенций, поскольку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учитель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сам ими не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владеет;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3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2"/>
          </p:nvPr>
        </p:nvSpPr>
        <p:spPr>
          <a:xfrm>
            <a:off x="611560" y="260648"/>
            <a:ext cx="7848872" cy="1080120"/>
          </a:xfrm>
        </p:spPr>
        <p:txBody>
          <a:bodyPr>
            <a:normAutofit fontScale="92500" lnSpcReduction="20000"/>
          </a:bodyPr>
          <a:lstStyle/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Затруднения учителей </a:t>
            </a:r>
          </a:p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при освоении новых стандартов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11560" y="1412782"/>
            <a:ext cx="874846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Невозможность оценить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сформированность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и личностных результатов образования из-за якобы отсутствия системы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    оценки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, критериев, контрольно-измерительных или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     хотя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бы контрольно-оценочных материалов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49263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для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определения степени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сформированности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метапредметных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и личностных результатов и т.п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.;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Отсутствие в стандартах точного и четкого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185738" indent="357188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механизма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оценивания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и личностных результатов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образования;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4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2"/>
          </p:nvPr>
        </p:nvSpPr>
        <p:spPr>
          <a:xfrm>
            <a:off x="611560" y="260648"/>
            <a:ext cx="7848872" cy="1368152"/>
          </a:xfrm>
        </p:spPr>
        <p:txBody>
          <a:bodyPr>
            <a:normAutofit/>
          </a:bodyPr>
          <a:lstStyle/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Затруднения учителей </a:t>
            </a:r>
          </a:p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при освоении новых стандартов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3" y="1844841"/>
            <a:ext cx="874846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Привычка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рассматривать контрольно-оценочную работу исключительно как деятельность только педагогов без какого бы то ни было участия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школьников;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Отсутствие условий (нехватка, а то и полное отсутствие помещений, отсутствие единого государственного финансирования и др.) для организации внеурочной образовательной деятельности, требуемой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ФГОС;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6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2"/>
          </p:nvPr>
        </p:nvSpPr>
        <p:spPr>
          <a:xfrm>
            <a:off x="611560" y="260648"/>
            <a:ext cx="7848872" cy="1368152"/>
          </a:xfrm>
        </p:spPr>
        <p:txBody>
          <a:bodyPr>
            <a:normAutofit/>
          </a:bodyPr>
          <a:lstStyle/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Затруднения учителей </a:t>
            </a:r>
          </a:p>
          <a:p>
            <a:pPr marL="0" indent="0" algn="ctr"/>
            <a:r>
              <a:rPr lang="ru-RU" sz="3600" b="1" u="sng" dirty="0">
                <a:solidFill>
                  <a:srgbClr val="002060"/>
                </a:solidFill>
              </a:rPr>
              <a:t>при освоении новых стандартов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18423" y="2204864"/>
            <a:ext cx="874846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Отсутствие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навыков кооперации в методической работе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учителей;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Неумение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подключать родителей к оказанию помощи учителям и детям в освоении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ФГОС.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43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769643"/>
              </p:ext>
            </p:extLst>
          </p:nvPr>
        </p:nvGraphicFramePr>
        <p:xfrm>
          <a:off x="0" y="1556792"/>
          <a:ext cx="9144000" cy="634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1960"/>
                <a:gridCol w="4932040"/>
              </a:tblGrid>
              <a:tr h="1224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Термин «стандарт» в традиционном его толковании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Термин «стандарт» в новом толковании в ФГОС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ограничитель свободы учителя;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мелочной регламентации;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инструмент жесткого тотального            контроля;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способ давления на учителя;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противоположность творчеству.</a:t>
                      </a:r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-рамочный принцип оценивания    результатов образования;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диалектичный способ оценки качества образования;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-итог понимания невозможности измерения всех результатов образования;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-возможность реальной оценки результатов образования;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-результат симбиоза ремесла и творчества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332676"/>
            <a:ext cx="88569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Неясность слова есть неизменный признак 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неясности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мысли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                                            </a:t>
            </a:r>
            <a:r>
              <a:rPr lang="ru-RU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Л.Толстой</a:t>
            </a:r>
            <a:endParaRPr lang="ru-RU" sz="2400" b="1" dirty="0"/>
          </a:p>
          <a:p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75248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1_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2_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5.xml><?xml version="1.0" encoding="utf-8"?>
<a:theme xmlns:a="http://schemas.openxmlformats.org/drawingml/2006/main" name="3_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6.xml><?xml version="1.0" encoding="utf-8"?>
<a:theme xmlns:a="http://schemas.openxmlformats.org/drawingml/2006/main" name="4_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7.xml><?xml version="1.0" encoding="utf-8"?>
<a:theme xmlns:a="http://schemas.openxmlformats.org/drawingml/2006/main" name="5_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8.xml><?xml version="1.0" encoding="utf-8"?>
<a:theme xmlns:a="http://schemas.openxmlformats.org/drawingml/2006/main" name="6_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9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314</TotalTime>
  <Words>773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Тема1</vt:lpstr>
      <vt:lpstr>Легкий дым</vt:lpstr>
      <vt:lpstr>1_Легкий дым</vt:lpstr>
      <vt:lpstr>2_Легкий дым</vt:lpstr>
      <vt:lpstr>3_Легкий дым</vt:lpstr>
      <vt:lpstr>4_Легкий дым</vt:lpstr>
      <vt:lpstr>5_Легкий дым</vt:lpstr>
      <vt:lpstr>6_Легкий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1</cp:lastModifiedBy>
  <cp:revision>24</cp:revision>
  <dcterms:created xsi:type="dcterms:W3CDTF">2012-07-31T13:58:46Z</dcterms:created>
  <dcterms:modified xsi:type="dcterms:W3CDTF">2015-06-12T12:35:00Z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193013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