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00FF"/>
    <a:srgbClr val="0000F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56C447-CAAF-43D9-8F4C-B3EBCD69076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121930FC-A9C0-4FB8-915D-882C6BCC1810}">
      <dgm:prSet phldrT="[Текст]" custT="1"/>
      <dgm:spPr/>
      <dgm:t>
        <a:bodyPr/>
        <a:lstStyle/>
        <a:p>
          <a:r>
            <a:rPr lang="ru-RU" sz="2800" dirty="0" smtClean="0"/>
            <a:t>Анкета, личные дела</a:t>
          </a:r>
          <a:endParaRPr lang="ru-RU" sz="2800" dirty="0"/>
        </a:p>
      </dgm:t>
    </dgm:pt>
    <dgm:pt modelId="{5B2F75BE-7C76-4D99-983D-D5C836AA27CD}" type="parTrans" cxnId="{F7DF35FD-3996-4BD0-A012-8C6817D75242}">
      <dgm:prSet/>
      <dgm:spPr/>
      <dgm:t>
        <a:bodyPr/>
        <a:lstStyle/>
        <a:p>
          <a:endParaRPr lang="ru-RU"/>
        </a:p>
      </dgm:t>
    </dgm:pt>
    <dgm:pt modelId="{535498AA-C4B2-4203-8CAD-0FA779B3FF90}" type="sibTrans" cxnId="{F7DF35FD-3996-4BD0-A012-8C6817D75242}">
      <dgm:prSet/>
      <dgm:spPr/>
      <dgm:t>
        <a:bodyPr/>
        <a:lstStyle/>
        <a:p>
          <a:endParaRPr lang="ru-RU"/>
        </a:p>
      </dgm:t>
    </dgm:pt>
    <dgm:pt modelId="{361DA0BD-CDB9-445A-92CC-33159C91E0B9}">
      <dgm:prSet phldrT="[Текст]" custT="1"/>
      <dgm:spPr/>
      <dgm:t>
        <a:bodyPr/>
        <a:lstStyle/>
        <a:p>
          <a:r>
            <a:rPr lang="ru-RU" sz="2800" dirty="0" smtClean="0"/>
            <a:t>Распространённые</a:t>
          </a:r>
          <a:r>
            <a:rPr lang="ru-RU" sz="2400" dirty="0" smtClean="0"/>
            <a:t> </a:t>
          </a:r>
          <a:r>
            <a:rPr lang="ru-RU" sz="2800" dirty="0" smtClean="0"/>
            <a:t>имена трёх поколений</a:t>
          </a:r>
          <a:endParaRPr lang="ru-RU" sz="2800" dirty="0"/>
        </a:p>
      </dgm:t>
    </dgm:pt>
    <dgm:pt modelId="{65C8A76E-8030-407B-8203-98C16DF25399}" type="parTrans" cxnId="{4ECB91A8-B7FA-49BF-BCEE-71B0EF7E9916}">
      <dgm:prSet/>
      <dgm:spPr/>
      <dgm:t>
        <a:bodyPr/>
        <a:lstStyle/>
        <a:p>
          <a:endParaRPr lang="ru-RU"/>
        </a:p>
      </dgm:t>
    </dgm:pt>
    <dgm:pt modelId="{4F57687B-2A2F-45AB-9CB5-E71797E3C3C3}" type="sibTrans" cxnId="{4ECB91A8-B7FA-49BF-BCEE-71B0EF7E9916}">
      <dgm:prSet/>
      <dgm:spPr/>
      <dgm:t>
        <a:bodyPr/>
        <a:lstStyle/>
        <a:p>
          <a:endParaRPr lang="ru-RU"/>
        </a:p>
      </dgm:t>
    </dgm:pt>
    <dgm:pt modelId="{477457F6-39D1-4527-8CB1-A4C17E91A734}">
      <dgm:prSet phldrT="[Текст]" custT="1"/>
      <dgm:spPr/>
      <dgm:t>
        <a:bodyPr/>
        <a:lstStyle/>
        <a:p>
          <a:r>
            <a:rPr lang="ru-RU" sz="2400" dirty="0" smtClean="0"/>
            <a:t>Составление таблиц</a:t>
          </a:r>
          <a:endParaRPr lang="ru-RU" sz="2400" dirty="0"/>
        </a:p>
      </dgm:t>
    </dgm:pt>
    <dgm:pt modelId="{4CB0A209-28F1-49D1-8DC2-0FE64C435C71}" type="parTrans" cxnId="{C17C8009-167B-43FE-98B5-76CDB516292C}">
      <dgm:prSet/>
      <dgm:spPr/>
      <dgm:t>
        <a:bodyPr/>
        <a:lstStyle/>
        <a:p>
          <a:endParaRPr lang="ru-RU"/>
        </a:p>
      </dgm:t>
    </dgm:pt>
    <dgm:pt modelId="{086D2A5A-C6C6-4353-9545-31C5E2B59B00}" type="sibTrans" cxnId="{C17C8009-167B-43FE-98B5-76CDB516292C}">
      <dgm:prSet/>
      <dgm:spPr/>
      <dgm:t>
        <a:bodyPr/>
        <a:lstStyle/>
        <a:p>
          <a:endParaRPr lang="ru-RU"/>
        </a:p>
      </dgm:t>
    </dgm:pt>
    <dgm:pt modelId="{2859C982-77F2-4E62-873A-2D898DBE1EC2}" type="pres">
      <dgm:prSet presAssocID="{F556C447-CAAF-43D9-8F4C-B3EBCD69076C}" presName="CompostProcess" presStyleCnt="0">
        <dgm:presLayoutVars>
          <dgm:dir/>
          <dgm:resizeHandles val="exact"/>
        </dgm:presLayoutVars>
      </dgm:prSet>
      <dgm:spPr/>
    </dgm:pt>
    <dgm:pt modelId="{064F2F5A-B9B4-4D1E-91CF-091F5DEDC2E8}" type="pres">
      <dgm:prSet presAssocID="{F556C447-CAAF-43D9-8F4C-B3EBCD69076C}" presName="arrow" presStyleLbl="bgShp" presStyleIdx="0" presStyleCnt="1"/>
      <dgm:spPr/>
    </dgm:pt>
    <dgm:pt modelId="{64D6EE87-00E1-4162-B0B1-16D846F2E688}" type="pres">
      <dgm:prSet presAssocID="{F556C447-CAAF-43D9-8F4C-B3EBCD69076C}" presName="linearProcess" presStyleCnt="0"/>
      <dgm:spPr/>
    </dgm:pt>
    <dgm:pt modelId="{4BEF9795-F1C1-45EF-BAE6-AAF241D70D09}" type="pres">
      <dgm:prSet presAssocID="{121930FC-A9C0-4FB8-915D-882C6BCC1810}" presName="textNode" presStyleLbl="node1" presStyleIdx="0" presStyleCnt="3" custLinFactNeighborX="-3030" custLinFactNeighborY="15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143862-5182-4964-A385-8BFAE82FA0AC}" type="pres">
      <dgm:prSet presAssocID="{535498AA-C4B2-4203-8CAD-0FA779B3FF90}" presName="sibTrans" presStyleCnt="0"/>
      <dgm:spPr/>
    </dgm:pt>
    <dgm:pt modelId="{8B746EAB-5450-43C5-A9EF-55A42ED50355}" type="pres">
      <dgm:prSet presAssocID="{361DA0BD-CDB9-445A-92CC-33159C91E0B9}" presName="textNode" presStyleLbl="node1" presStyleIdx="1" presStyleCnt="3" custLinFactNeighborX="48761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496B6-1E96-4C58-ADEF-F3B01C8A60D0}" type="pres">
      <dgm:prSet presAssocID="{4F57687B-2A2F-45AB-9CB5-E71797E3C3C3}" presName="sibTrans" presStyleCnt="0"/>
      <dgm:spPr/>
    </dgm:pt>
    <dgm:pt modelId="{0396351F-8EE8-40B8-A303-13AEF89C37D0}" type="pres">
      <dgm:prSet presAssocID="{477457F6-39D1-4527-8CB1-A4C17E91A73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775C36-3F8A-45FF-A962-B37EE0397157}" type="presOf" srcId="{361DA0BD-CDB9-445A-92CC-33159C91E0B9}" destId="{8B746EAB-5450-43C5-A9EF-55A42ED50355}" srcOrd="0" destOrd="0" presId="urn:microsoft.com/office/officeart/2005/8/layout/hProcess9"/>
    <dgm:cxn modelId="{2C98397F-9449-49CE-9421-04FD270742C5}" type="presOf" srcId="{F556C447-CAAF-43D9-8F4C-B3EBCD69076C}" destId="{2859C982-77F2-4E62-873A-2D898DBE1EC2}" srcOrd="0" destOrd="0" presId="urn:microsoft.com/office/officeart/2005/8/layout/hProcess9"/>
    <dgm:cxn modelId="{F7DF35FD-3996-4BD0-A012-8C6817D75242}" srcId="{F556C447-CAAF-43D9-8F4C-B3EBCD69076C}" destId="{121930FC-A9C0-4FB8-915D-882C6BCC1810}" srcOrd="0" destOrd="0" parTransId="{5B2F75BE-7C76-4D99-983D-D5C836AA27CD}" sibTransId="{535498AA-C4B2-4203-8CAD-0FA779B3FF90}"/>
    <dgm:cxn modelId="{C17C8009-167B-43FE-98B5-76CDB516292C}" srcId="{F556C447-CAAF-43D9-8F4C-B3EBCD69076C}" destId="{477457F6-39D1-4527-8CB1-A4C17E91A734}" srcOrd="2" destOrd="0" parTransId="{4CB0A209-28F1-49D1-8DC2-0FE64C435C71}" sibTransId="{086D2A5A-C6C6-4353-9545-31C5E2B59B00}"/>
    <dgm:cxn modelId="{4ECB91A8-B7FA-49BF-BCEE-71B0EF7E9916}" srcId="{F556C447-CAAF-43D9-8F4C-B3EBCD69076C}" destId="{361DA0BD-CDB9-445A-92CC-33159C91E0B9}" srcOrd="1" destOrd="0" parTransId="{65C8A76E-8030-407B-8203-98C16DF25399}" sibTransId="{4F57687B-2A2F-45AB-9CB5-E71797E3C3C3}"/>
    <dgm:cxn modelId="{26745A9F-98D8-4C77-9E8F-DECECA5F9DEA}" type="presOf" srcId="{121930FC-A9C0-4FB8-915D-882C6BCC1810}" destId="{4BEF9795-F1C1-45EF-BAE6-AAF241D70D09}" srcOrd="0" destOrd="0" presId="urn:microsoft.com/office/officeart/2005/8/layout/hProcess9"/>
    <dgm:cxn modelId="{5C793D81-1180-41CF-B411-78D7E1FC581B}" type="presOf" srcId="{477457F6-39D1-4527-8CB1-A4C17E91A734}" destId="{0396351F-8EE8-40B8-A303-13AEF89C37D0}" srcOrd="0" destOrd="0" presId="urn:microsoft.com/office/officeart/2005/8/layout/hProcess9"/>
    <dgm:cxn modelId="{F2FAB0FA-A2A4-4CD3-A7C6-CAC163387CA8}" type="presParOf" srcId="{2859C982-77F2-4E62-873A-2D898DBE1EC2}" destId="{064F2F5A-B9B4-4D1E-91CF-091F5DEDC2E8}" srcOrd="0" destOrd="0" presId="urn:microsoft.com/office/officeart/2005/8/layout/hProcess9"/>
    <dgm:cxn modelId="{08F5C0AB-1CD1-4E41-A1D6-34784CB7665A}" type="presParOf" srcId="{2859C982-77F2-4E62-873A-2D898DBE1EC2}" destId="{64D6EE87-00E1-4162-B0B1-16D846F2E688}" srcOrd="1" destOrd="0" presId="urn:microsoft.com/office/officeart/2005/8/layout/hProcess9"/>
    <dgm:cxn modelId="{F5B0EE71-F215-478B-9DE3-BF65C856368E}" type="presParOf" srcId="{64D6EE87-00E1-4162-B0B1-16D846F2E688}" destId="{4BEF9795-F1C1-45EF-BAE6-AAF241D70D09}" srcOrd="0" destOrd="0" presId="urn:microsoft.com/office/officeart/2005/8/layout/hProcess9"/>
    <dgm:cxn modelId="{1DD740B0-EE9B-4371-89A1-0D08F78255DB}" type="presParOf" srcId="{64D6EE87-00E1-4162-B0B1-16D846F2E688}" destId="{15143862-5182-4964-A385-8BFAE82FA0AC}" srcOrd="1" destOrd="0" presId="urn:microsoft.com/office/officeart/2005/8/layout/hProcess9"/>
    <dgm:cxn modelId="{F82D5DC2-2523-47C9-9FAF-0B236A2BCD9B}" type="presParOf" srcId="{64D6EE87-00E1-4162-B0B1-16D846F2E688}" destId="{8B746EAB-5450-43C5-A9EF-55A42ED50355}" srcOrd="2" destOrd="0" presId="urn:microsoft.com/office/officeart/2005/8/layout/hProcess9"/>
    <dgm:cxn modelId="{3B8AA89E-15F2-47D5-8289-2BC4EE07DAA9}" type="presParOf" srcId="{64D6EE87-00E1-4162-B0B1-16D846F2E688}" destId="{194496B6-1E96-4C58-ADEF-F3B01C8A60D0}" srcOrd="3" destOrd="0" presId="urn:microsoft.com/office/officeart/2005/8/layout/hProcess9"/>
    <dgm:cxn modelId="{03EF2814-8F84-4A8C-A774-962A636E9BA7}" type="presParOf" srcId="{64D6EE87-00E1-4162-B0B1-16D846F2E688}" destId="{0396351F-8EE8-40B8-A303-13AEF89C37D0}" srcOrd="4" destOrd="0" presId="urn:microsoft.com/office/officeart/2005/8/layout/hProcess9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406C-1147-47C8-A658-8ABC758F2171}" type="datetimeFigureOut">
              <a:rPr lang="ru-RU" smtClean="0"/>
              <a:pPr/>
              <a:t>02.04.2010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F5D1-B3DC-4DF8-834F-944548A2F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406C-1147-47C8-A658-8ABC758F2171}" type="datetimeFigureOut">
              <a:rPr lang="ru-RU" smtClean="0"/>
              <a:pPr/>
              <a:t>02.04.2010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F5D1-B3DC-4DF8-834F-944548A2F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406C-1147-47C8-A658-8ABC758F2171}" type="datetimeFigureOut">
              <a:rPr lang="ru-RU" smtClean="0"/>
              <a:pPr/>
              <a:t>02.04.2010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F5D1-B3DC-4DF8-834F-944548A2F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406C-1147-47C8-A658-8ABC758F2171}" type="datetimeFigureOut">
              <a:rPr lang="ru-RU" smtClean="0"/>
              <a:pPr/>
              <a:t>02.04.2010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F5D1-B3DC-4DF8-834F-944548A2F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406C-1147-47C8-A658-8ABC758F2171}" type="datetimeFigureOut">
              <a:rPr lang="ru-RU" smtClean="0"/>
              <a:pPr/>
              <a:t>02.04.2010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F5D1-B3DC-4DF8-834F-944548A2F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406C-1147-47C8-A658-8ABC758F2171}" type="datetimeFigureOut">
              <a:rPr lang="ru-RU" smtClean="0"/>
              <a:pPr/>
              <a:t>02.04.2010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F5D1-B3DC-4DF8-834F-944548A2F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406C-1147-47C8-A658-8ABC758F2171}" type="datetimeFigureOut">
              <a:rPr lang="ru-RU" smtClean="0"/>
              <a:pPr/>
              <a:t>02.04.2010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F5D1-B3DC-4DF8-834F-944548A2F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406C-1147-47C8-A658-8ABC758F2171}" type="datetimeFigureOut">
              <a:rPr lang="ru-RU" smtClean="0"/>
              <a:pPr/>
              <a:t>02.04.2010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F5D1-B3DC-4DF8-834F-944548A2F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406C-1147-47C8-A658-8ABC758F2171}" type="datetimeFigureOut">
              <a:rPr lang="ru-RU" smtClean="0"/>
              <a:pPr/>
              <a:t>02.04.2010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F5D1-B3DC-4DF8-834F-944548A2F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406C-1147-47C8-A658-8ABC758F2171}" type="datetimeFigureOut">
              <a:rPr lang="ru-RU" smtClean="0"/>
              <a:pPr/>
              <a:t>02.04.2010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3F5D1-B3DC-4DF8-834F-944548A2FF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over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C406C-1147-47C8-A658-8ABC758F2171}" type="datetimeFigureOut">
              <a:rPr lang="ru-RU" smtClean="0"/>
              <a:pPr/>
              <a:t>02.04.2010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E83F5D1-B3DC-4DF8-834F-944548A2FF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over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AC406C-1147-47C8-A658-8ABC758F2171}" type="datetimeFigureOut">
              <a:rPr lang="ru-RU" smtClean="0"/>
              <a:pPr/>
              <a:t>02.04.2010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E83F5D1-B3DC-4DF8-834F-944548A2FFC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cover dir="r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142852"/>
            <a:ext cx="7286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	Муниципальное общеобразовательное учреждение</a:t>
            </a:r>
          </a:p>
          <a:p>
            <a:r>
              <a:rPr lang="ru-RU" dirty="0" smtClean="0"/>
              <a:t>           «Средняя     общеобразовательная школа №3» г.Печора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928670"/>
            <a:ext cx="87154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               </a:t>
            </a:r>
            <a:r>
              <a:rPr lang="ru-RU" dirty="0" smtClean="0">
                <a:solidFill>
                  <a:schemeClr val="tx1"/>
                </a:solidFill>
              </a:rPr>
              <a:t>Исследовательская работа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              </a:t>
            </a:r>
            <a:r>
              <a:rPr lang="ru-RU" sz="4400" dirty="0" smtClean="0">
                <a:solidFill>
                  <a:srgbClr val="FF0000"/>
                </a:solidFill>
              </a:rPr>
              <a:t>«Что в имени моём?..»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403350" y="2571744"/>
            <a:ext cx="7239000" cy="381000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Работу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выполнила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ученица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«Б» класса:</a:t>
            </a:r>
          </a:p>
          <a:p>
            <a:pPr marL="274320" marR="0" lvl="0" indent="-274320" algn="ctr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Давыдова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Софья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Руководитель:</a:t>
            </a:r>
          </a:p>
          <a:p>
            <a:pPr marL="274320" marR="0" lvl="0" indent="-274320" algn="ctr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Филиппова Татьяна Николаевна</a:t>
            </a:r>
          </a:p>
          <a:p>
            <a:pPr marL="274320" marR="0" lvl="0" indent="-274320" algn="l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ru-RU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7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ru-RU" sz="1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г.Печора, 2010г.</a:t>
            </a: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428604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	      Редкие имена трёх поколений.</a:t>
            </a:r>
            <a:endParaRPr lang="ru-RU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44" y="868376"/>
          <a:ext cx="8858312" cy="6209583"/>
        </p:xfrm>
        <a:graphic>
          <a:graphicData uri="http://schemas.openxmlformats.org/drawingml/2006/table">
            <a:tbl>
              <a:tblPr/>
              <a:tblGrid>
                <a:gridCol w="5020229"/>
                <a:gridCol w="1033211"/>
                <a:gridCol w="1476905"/>
                <a:gridCol w="1327967"/>
              </a:tblGrid>
              <a:tr h="5368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Имена, их значение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У детей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У родителей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У бабушек-дедушек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Алина –греч. «другая, чужая»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Диана –лат. «божественная»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Кристина –«посвящённая Христу»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8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Юлия –лат. «кудрявый, пушистый» от имени Юлий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Жанна –фр. Вариант имени Иоанна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Аида –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арабск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. «польза, вознаграждение»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Софья –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др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/греч. «мудрость»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Лилия –по названию цветка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8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Антонина –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др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/греч. «приобретающая взамен»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Яна –лат. «Янус»-бог солнца и света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Елизавета –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др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/евр. «божья клятва»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Оксана –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укр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. форма имени Ксения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Анна –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др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/евр. «благодать»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Рая –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др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/греч. «покорная, лёгкая»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Алла – 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др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/греч. «воскресение»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Ярослав –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др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/слав. «сильный, славный»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Валерий –лат. «бодрый, крепкий»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Лев –лат. «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лео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» -лев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Леон –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др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/греч. «сын льва, львёнок»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Глеб –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русск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/слав. «глыба, 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глоба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(жердь)»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Фёдор –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др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/греч. «божий дар»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Степан –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др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/греч. «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Стефанос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» -венок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8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Григорий –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др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/греч. «бодрствующий, 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неспящий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9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Олег –сканд. «священный»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8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Леонид –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др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/греч. «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Леонидас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» -похожий на льва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8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Петро –др/греч. «скала, утёс, каменная глыба»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+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977" marR="389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142852"/>
            <a:ext cx="885831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	       Анкетные сведения об именах</a:t>
            </a:r>
          </a:p>
          <a:p>
            <a:r>
              <a:rPr lang="ru-RU" sz="2000" b="1" dirty="0" smtClean="0"/>
              <a:t>Чтобы выяснить, почему каждому человеку родители дают то или иное имя, и нравятся ли людям их имена, нами была проведена анкета среди третьеклассников и их родителей.</a:t>
            </a:r>
          </a:p>
          <a:p>
            <a:r>
              <a:rPr lang="ru-RU" sz="2000" b="1" dirty="0" smtClean="0"/>
              <a:t>Детей было опрошено -40, родителей -48.</a:t>
            </a:r>
          </a:p>
          <a:p>
            <a:endParaRPr lang="ru-RU" sz="2000" b="1" dirty="0" smtClean="0"/>
          </a:p>
          <a:p>
            <a:endParaRPr lang="ru-RU" sz="2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57224" y="1857364"/>
            <a:ext cx="742955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u="sng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Анкета   </a:t>
            </a:r>
            <a:r>
              <a:rPr lang="ru-RU" b="1" u="sng" dirty="0" smtClean="0">
                <a:solidFill>
                  <a:srgbClr val="00B050"/>
                </a:solidFill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lang="ru-RU" b="1" u="sng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Исследование   популярных   имён   трёх   поколений</a:t>
            </a:r>
            <a:r>
              <a:rPr lang="ru-RU" b="1" u="sng" dirty="0" smtClean="0">
                <a:solidFill>
                  <a:srgbClr val="00B050"/>
                </a:solidFill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b="1" u="sng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u="sng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b="1" dirty="0" smtClean="0">
              <a:solidFill>
                <a:srgbClr val="00B050"/>
              </a:solidFill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lang="ru-RU" i="1" u="sng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.Напишите   Ваше   имя:</a:t>
            </a:r>
            <a:endParaRPr lang="ru-RU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Имя  ребёнка -                                       мамы-                                   папы-</a:t>
            </a:r>
            <a:endParaRPr lang="ru-RU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Бабушек-                                                              дедушек-</a:t>
            </a:r>
            <a:endParaRPr lang="ru-RU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</a:t>
            </a:r>
            <a:r>
              <a:rPr lang="ru-RU" i="1" u="sng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Кто   Вас   так   назвал,   в  честь   кого,   почему?</a:t>
            </a: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Ребёнка-</a:t>
            </a:r>
            <a:endParaRPr lang="ru-RU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Маму-</a:t>
            </a:r>
            <a:endParaRPr lang="ru-RU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Папу-</a:t>
            </a:r>
            <a:endParaRPr lang="ru-RU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u="sng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3.Нравится  ли  Вам  ваше  имя?</a:t>
            </a:r>
            <a:endParaRPr lang="ru-RU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Ребёнку-</a:t>
            </a:r>
            <a:endParaRPr lang="ru-RU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Маме-</a:t>
            </a:r>
            <a:endParaRPr lang="ru-RU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Папе-</a:t>
            </a:r>
            <a:endParaRPr lang="ru-RU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</a:t>
            </a:r>
            <a:r>
              <a:rPr lang="ru-RU" i="1" u="sng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Какие  редкие,  необычные  имена  дают  и  давали   вашим  ровесникам?</a:t>
            </a:r>
            <a:endParaRPr lang="ru-RU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  ребёнка-</a:t>
            </a:r>
            <a:endParaRPr lang="ru-RU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  родителей-</a:t>
            </a:r>
            <a:endParaRPr lang="ru-RU" dirty="0" smtClean="0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85725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Анкетные данные показали</a:t>
            </a:r>
            <a:r>
              <a:rPr lang="ru-RU" sz="2000" b="1" dirty="0" smtClean="0"/>
              <a:t>, что, в основном, имена дают детям родители или другие близкие родственники </a:t>
            </a:r>
            <a:r>
              <a:rPr lang="ru-RU" sz="2000" b="1" u="sng" dirty="0" smtClean="0"/>
              <a:t>по следующим причинам:</a:t>
            </a:r>
            <a:endParaRPr lang="ru-RU" sz="2000" b="1" u="sng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428736"/>
            <a:ext cx="835824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Нравилось имя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28</a:t>
            </a:r>
            <a:endParaRPr lang="ru-RU" sz="20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честь бабушек-дедушек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12</a:t>
            </a:r>
            <a:endParaRPr lang="ru-RU" sz="20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b="1" i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Красиво звучит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endParaRPr lang="ru-RU" sz="20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честь других родственников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</a:t>
            </a:r>
            <a:endParaRPr lang="ru-RU" sz="20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честь друзей родителей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endParaRPr lang="ru-RU" sz="20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b="1" i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Модное имя</a:t>
            </a:r>
            <a:r>
              <a:rPr lang="ru-RU" sz="2000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endParaRPr lang="ru-RU" sz="20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b="1" i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словарю</a:t>
            </a: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endParaRPr lang="ru-RU" sz="20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Учитывали значение имени</a:t>
            </a: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(Наталья </a:t>
            </a:r>
            <a:r>
              <a:rPr lang="ru-RU" sz="2000" dirty="0" smtClean="0">
                <a:latin typeface="Calibri"/>
                <a:ea typeface="Calibri" pitchFamily="34" charset="0"/>
                <a:cs typeface="Times New Roman" pitchFamily="18" charset="0"/>
              </a:rPr>
              <a:t>–«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родная</a:t>
            </a:r>
            <a:r>
              <a:rPr lang="ru-RU" sz="2000" dirty="0" smtClean="0"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Александр </a:t>
            </a:r>
            <a:r>
              <a:rPr lang="ru-RU" sz="2000" dirty="0" smtClean="0">
                <a:latin typeface="Calibri"/>
                <a:ea typeface="Calibri" pitchFamily="34" charset="0"/>
                <a:cs typeface="Times New Roman" pitchFamily="18" charset="0"/>
              </a:rPr>
              <a:t>–«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защитник</a:t>
            </a:r>
            <a:r>
              <a:rPr lang="ru-RU" sz="2000" dirty="0" smtClean="0"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Виктор </a:t>
            </a:r>
            <a:r>
              <a:rPr lang="ru-RU" sz="2000" dirty="0" smtClean="0">
                <a:latin typeface="Calibri"/>
                <a:ea typeface="Calibri" pitchFamily="34" charset="0"/>
                <a:cs typeface="Times New Roman" pitchFamily="18" charset="0"/>
              </a:rPr>
              <a:t>–«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победитель</a:t>
            </a:r>
            <a:r>
              <a:rPr lang="ru-RU" sz="2000" dirty="0" smtClean="0"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Михаил </a:t>
            </a:r>
            <a:r>
              <a:rPr lang="ru-RU" sz="2000" dirty="0" smtClean="0">
                <a:latin typeface="Calibri"/>
                <a:ea typeface="Calibri" pitchFamily="34" charset="0"/>
                <a:cs typeface="Times New Roman" pitchFamily="18" charset="0"/>
              </a:rPr>
              <a:t>–«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подобный богу</a:t>
            </a:r>
            <a:r>
              <a:rPr lang="ru-RU" sz="2000" dirty="0" smtClean="0"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Светлана </a:t>
            </a:r>
            <a:r>
              <a:rPr lang="ru-RU" sz="2000" dirty="0" smtClean="0">
                <a:latin typeface="Calibri"/>
                <a:ea typeface="Calibri" pitchFamily="34" charset="0"/>
                <a:cs typeface="Times New Roman" pitchFamily="18" charset="0"/>
              </a:rPr>
              <a:t>–«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светлая</a:t>
            </a:r>
            <a:r>
              <a:rPr lang="ru-RU" sz="2000" dirty="0" smtClean="0"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lang="ru-RU" sz="20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b="1" i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Следуя народным традициям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endParaRPr lang="ru-RU" sz="20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b="1" i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честь знаменитых людей, святых</a:t>
            </a:r>
            <a:r>
              <a:rPr lang="ru-RU" sz="2000" b="1" dirty="0" smtClean="0">
                <a:solidFill>
                  <a:srgbClr val="00B05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(Ярослав Мудрый, Жанна </a:t>
            </a:r>
            <a:r>
              <a:rPr lang="ru-RU" sz="20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ДАрк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святой Даниил, святая Марина, Иван Купала, Юрий Гагарин, в честь святой Татьяны)</a:t>
            </a:r>
            <a:endParaRPr lang="ru-RU" sz="2000" dirty="0" smtClean="0"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Другие причины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19</a:t>
            </a:r>
            <a:endParaRPr lang="ru-RU" sz="2000" dirty="0" smtClean="0">
              <a:latin typeface="Arial" pitchFamily="34" charset="0"/>
            </a:endParaRPr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928669"/>
          <a:ext cx="8786874" cy="1624829"/>
        </p:xfrm>
        <a:graphic>
          <a:graphicData uri="http://schemas.openxmlformats.org/drawingml/2006/table">
            <a:tbl>
              <a:tblPr/>
              <a:tblGrid>
                <a:gridCol w="2946013"/>
                <a:gridCol w="3196878"/>
                <a:gridCol w="2643983"/>
              </a:tblGrid>
              <a:tr h="714381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Категория опрошенных</a:t>
                      </a:r>
                      <a:endParaRPr lang="ru-RU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u="sng" dirty="0">
                          <a:latin typeface="Times New Roman"/>
                          <a:ea typeface="Calibri"/>
                          <a:cs typeface="Times New Roman"/>
                        </a:rPr>
                        <a:t>нравятся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u="sng">
                          <a:latin typeface="Times New Roman"/>
                          <a:ea typeface="Calibri"/>
                          <a:cs typeface="Times New Roman"/>
                        </a:rPr>
                        <a:t>не нравятся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Среди детей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6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Среди родителей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Проведённая анкета показала, что имена, данные при рождении 	                                 людям:</a:t>
            </a: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44" y="2571744"/>
            <a:ext cx="885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</a:rPr>
              <a:t>Редкими, необычными именами являются: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7158" y="3071810"/>
            <a:ext cx="864399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Для детей: </a:t>
            </a:r>
            <a:r>
              <a:rPr lang="ru-RU" sz="2000" b="1" dirty="0" smtClean="0"/>
              <a:t>Лука, Даниил, </a:t>
            </a:r>
            <a:r>
              <a:rPr lang="ru-RU" sz="2000" b="1" dirty="0" err="1" smtClean="0"/>
              <a:t>Элина</a:t>
            </a:r>
            <a:r>
              <a:rPr lang="ru-RU" sz="2000" b="1" dirty="0" smtClean="0"/>
              <a:t>, Лера, Зина, Дуся, Варвара, </a:t>
            </a:r>
            <a:r>
              <a:rPr lang="ru-RU" sz="2000" b="1" dirty="0" err="1" smtClean="0"/>
              <a:t>Севиль</a:t>
            </a:r>
            <a:r>
              <a:rPr lang="ru-RU" sz="2000" b="1" dirty="0" smtClean="0"/>
              <a:t>, Софья, Степанида, Ярослав, Жанна, </a:t>
            </a:r>
            <a:r>
              <a:rPr lang="ru-RU" sz="2000" b="1" dirty="0" err="1" smtClean="0"/>
              <a:t>Афанас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Сабина</a:t>
            </a:r>
            <a:r>
              <a:rPr lang="ru-RU" sz="2000" b="1" dirty="0" smtClean="0"/>
              <a:t>, Богдан, Родион, Регина, </a:t>
            </a:r>
            <a:r>
              <a:rPr lang="ru-RU" sz="2000" b="1" dirty="0" err="1" smtClean="0"/>
              <a:t>Снежана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Василина</a:t>
            </a:r>
            <a:r>
              <a:rPr lang="ru-RU" sz="2000" b="1" dirty="0" smtClean="0"/>
              <a:t>, Фрося, </a:t>
            </a:r>
            <a:r>
              <a:rPr lang="ru-RU" sz="2000" b="1" dirty="0" err="1" smtClean="0"/>
              <a:t>Рамина</a:t>
            </a:r>
            <a:r>
              <a:rPr lang="ru-RU" sz="2000" b="1" dirty="0" smtClean="0"/>
              <a:t>, Герман, Надежда.</a:t>
            </a:r>
          </a:p>
          <a:p>
            <a:endParaRPr lang="ru-RU" b="1" dirty="0" smtClean="0"/>
          </a:p>
          <a:p>
            <a:r>
              <a:rPr lang="ru-RU" sz="2800" b="1" dirty="0" smtClean="0">
                <a:solidFill>
                  <a:srgbClr val="002060"/>
                </a:solidFill>
              </a:rPr>
              <a:t>Для родителей</a:t>
            </a:r>
            <a:r>
              <a:rPr lang="ru-RU" b="1" dirty="0" smtClean="0"/>
              <a:t>: </a:t>
            </a:r>
            <a:r>
              <a:rPr lang="ru-RU" sz="2000" b="1" dirty="0" err="1" smtClean="0"/>
              <a:t>Ардалион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Ксенофонт</a:t>
            </a:r>
            <a:r>
              <a:rPr lang="ru-RU" sz="2000" b="1" dirty="0" smtClean="0"/>
              <a:t>, Гаврил, Рустам, Алевтина, Манефа, Анфиса, </a:t>
            </a:r>
            <a:r>
              <a:rPr lang="ru-RU" sz="2000" b="1" dirty="0" err="1" smtClean="0"/>
              <a:t>Виталина</a:t>
            </a:r>
            <a:r>
              <a:rPr lang="ru-RU" sz="2000" b="1" dirty="0" smtClean="0"/>
              <a:t>, Ванда, Степан, </a:t>
            </a:r>
            <a:r>
              <a:rPr lang="ru-RU" sz="2000" b="1" dirty="0" err="1" smtClean="0"/>
              <a:t>Снежана</a:t>
            </a:r>
            <a:r>
              <a:rPr lang="ru-RU" sz="2000" b="1" dirty="0" smtClean="0"/>
              <a:t>, Василиса, Агния, Каролина, Савелий, Яна, </a:t>
            </a:r>
            <a:r>
              <a:rPr lang="ru-RU" sz="2000" b="1" dirty="0" err="1" smtClean="0"/>
              <a:t>Версавия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Октябрина</a:t>
            </a:r>
            <a:r>
              <a:rPr lang="ru-RU" sz="2000" b="1" dirty="0" smtClean="0"/>
              <a:t>, Агафья, Милана, Эльвира, Матвей, Раиса, Таисия, Евдокия, </a:t>
            </a:r>
            <a:r>
              <a:rPr lang="ru-RU" sz="2000" b="1" dirty="0" err="1" smtClean="0"/>
              <a:t>Никандр</a:t>
            </a:r>
            <a:r>
              <a:rPr lang="ru-RU" sz="2000" b="1" dirty="0" smtClean="0"/>
              <a:t>, Фаина, </a:t>
            </a:r>
            <a:r>
              <a:rPr lang="ru-RU" sz="2000" b="1" dirty="0" err="1" smtClean="0"/>
              <a:t>Илона</a:t>
            </a:r>
            <a:r>
              <a:rPr lang="ru-RU" sz="2000" b="1" dirty="0" smtClean="0"/>
              <a:t>, Клавдия, Афанасий, Зинаида, </a:t>
            </a:r>
            <a:r>
              <a:rPr lang="ru-RU" sz="2000" b="1" dirty="0" err="1" smtClean="0"/>
              <a:t>Веньямин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Дени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428604"/>
            <a:ext cx="8643998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	                      </a:t>
            </a:r>
            <a:r>
              <a:rPr lang="ru-RU" sz="3200" b="1" dirty="0" smtClean="0">
                <a:solidFill>
                  <a:srgbClr val="FF0000"/>
                </a:solidFill>
              </a:rPr>
              <a:t>Заключение.</a:t>
            </a:r>
          </a:p>
          <a:p>
            <a:endParaRPr lang="ru-RU" sz="3200" b="1" dirty="0" smtClean="0">
              <a:solidFill>
                <a:srgbClr val="FF000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Таким образом, самые распространённые мужские и женские имена людей трёх поколений следующие:</a:t>
            </a:r>
          </a:p>
          <a:p>
            <a:endParaRPr lang="ru-RU" sz="2400" b="1" dirty="0" smtClean="0">
              <a:solidFill>
                <a:srgbClr val="002060"/>
              </a:solidFill>
            </a:endParaRPr>
          </a:p>
          <a:p>
            <a:r>
              <a:rPr lang="ru-RU" sz="2400" b="1" u="sng" dirty="0" smtClean="0"/>
              <a:t>Среди детей </a:t>
            </a:r>
            <a:r>
              <a:rPr lang="ru-RU" sz="2400" b="1" u="sng" dirty="0" err="1" smtClean="0"/>
              <a:t>з-го</a:t>
            </a:r>
            <a:r>
              <a:rPr lang="ru-RU" sz="2400" b="1" u="sng" dirty="0" smtClean="0"/>
              <a:t> класса нашей школы: 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Анастасия, Елена, Светлана, Александр, Алексей.</a:t>
            </a:r>
          </a:p>
          <a:p>
            <a:r>
              <a:rPr lang="ru-RU" sz="2400" b="1" u="sng" dirty="0" smtClean="0"/>
              <a:t>Среди родителей: </a:t>
            </a:r>
            <a:r>
              <a:rPr lang="ru-RU" sz="2000" b="1" dirty="0" smtClean="0">
                <a:solidFill>
                  <a:srgbClr val="7030A0"/>
                </a:solidFill>
              </a:rPr>
              <a:t>Наталья, Марина, Людмила, Елена, Татьяна, Любовь, Александр, Павел, Юрий, Игорь, Евгений, Виктор, Алексей.</a:t>
            </a:r>
          </a:p>
          <a:p>
            <a:r>
              <a:rPr lang="ru-RU" sz="2400" b="1" u="sng" dirty="0" smtClean="0"/>
              <a:t>Среди бабушек-дедушек: </a:t>
            </a:r>
            <a:r>
              <a:rPr lang="ru-RU" sz="2000" b="1" dirty="0" smtClean="0">
                <a:solidFill>
                  <a:srgbClr val="C00000"/>
                </a:solidFill>
              </a:rPr>
              <a:t>Нина, Ольга, Надежда, Валентина, Татьяна, Наталья, Галина, Михаил, Александр, Николай, Владимир, Сергей, Андрей.</a:t>
            </a:r>
          </a:p>
          <a:p>
            <a:endParaRPr lang="ru-RU" sz="2000" b="1" dirty="0" smtClean="0">
              <a:solidFill>
                <a:srgbClr val="C00000"/>
              </a:solidFill>
            </a:endParaRPr>
          </a:p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Распространено у всех трёх поколений мужчин имя </a:t>
            </a:r>
            <a:r>
              <a:rPr lang="ru-RU" sz="2800" b="1" i="1" u="sng" dirty="0" smtClean="0">
                <a:solidFill>
                  <a:srgbClr val="FF0000"/>
                </a:solidFill>
              </a:rPr>
              <a:t>Александр,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а женское имя – </a:t>
            </a:r>
            <a:r>
              <a:rPr lang="ru-RU" sz="2800" b="1" i="1" u="sng" dirty="0" smtClean="0">
                <a:solidFill>
                  <a:srgbClr val="FF0000"/>
                </a:solidFill>
              </a:rPr>
              <a:t>Наталья,</a:t>
            </a:r>
            <a:r>
              <a:rPr lang="ru-RU" sz="2000" b="1" dirty="0" smtClean="0"/>
              <a:t> но среди детей третьих классов имя </a:t>
            </a:r>
            <a:r>
              <a:rPr lang="ru-RU" sz="2000" b="1" i="1" u="sng" dirty="0" smtClean="0"/>
              <a:t>Наталья</a:t>
            </a:r>
            <a:r>
              <a:rPr lang="ru-RU" sz="2000" b="1" dirty="0" smtClean="0"/>
              <a:t> не встречается.</a:t>
            </a:r>
            <a:endParaRPr lang="ru-RU" sz="2800" b="1" i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928670"/>
            <a:ext cx="87154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C0066"/>
                </a:solidFill>
              </a:rPr>
              <a:t>Имя каждому человеку чаще всего дают близкие родственники, так как имя нравится родителям или в честь бабушек-дедушек.</a:t>
            </a:r>
          </a:p>
          <a:p>
            <a:endParaRPr lang="ru-RU" sz="2800" b="1" dirty="0" smtClean="0">
              <a:solidFill>
                <a:srgbClr val="0000FF"/>
              </a:solidFill>
            </a:endParaRPr>
          </a:p>
          <a:p>
            <a:r>
              <a:rPr lang="ru-RU" sz="2800" b="1" dirty="0" smtClean="0">
                <a:solidFill>
                  <a:srgbClr val="0000FF"/>
                </a:solidFill>
              </a:rPr>
              <a:t>Большинству людей их имена нравятся.</a:t>
            </a:r>
          </a:p>
          <a:p>
            <a:endParaRPr lang="ru-RU" sz="2800" b="1" dirty="0" smtClean="0">
              <a:solidFill>
                <a:srgbClr val="0000FF"/>
              </a:solidFill>
            </a:endParaRPr>
          </a:p>
          <a:p>
            <a:r>
              <a:rPr lang="ru-RU" sz="2800" b="1" dirty="0" smtClean="0">
                <a:solidFill>
                  <a:srgbClr val="6600FF"/>
                </a:solidFill>
              </a:rPr>
              <a:t>В разные периоды жизни распространены разные имена.</a:t>
            </a:r>
          </a:p>
          <a:p>
            <a:endParaRPr lang="ru-RU" sz="2800" b="1" dirty="0" smtClean="0">
              <a:solidFill>
                <a:srgbClr val="6600FF"/>
              </a:solidFill>
            </a:endParaRPr>
          </a:p>
          <a:p>
            <a:r>
              <a:rPr lang="ru-RU" sz="2800" b="1" dirty="0" smtClean="0">
                <a:solidFill>
                  <a:srgbClr val="FF0000"/>
                </a:solidFill>
              </a:rPr>
              <a:t>Нашли сведения о значении имён, занесли их в таблицу и познакомили своих одноклассников с этими сведениями.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3" y="2214554"/>
            <a:ext cx="8358246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Спасибо за внимание!</a:t>
            </a:r>
            <a:endParaRPr lang="ru-RU" sz="9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7"/>
            <a:ext cx="8786874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69875" algn="l"/>
              </a:tabLst>
            </a:pPr>
            <a:r>
              <a:rPr lang="ru-RU" b="1" dirty="0" smtClean="0"/>
              <a:t>                                                                 </a:t>
            </a:r>
            <a:r>
              <a:rPr lang="ru-RU" sz="2800" b="1" dirty="0" smtClean="0">
                <a:solidFill>
                  <a:srgbClr val="FF0000"/>
                </a:solidFill>
              </a:rPr>
              <a:t>Введение.</a:t>
            </a:r>
            <a:endParaRPr lang="ru-RU" sz="2800" dirty="0" smtClean="0">
              <a:solidFill>
                <a:srgbClr val="FF0000"/>
              </a:solidFill>
            </a:endParaRPr>
          </a:p>
          <a:p>
            <a:pPr>
              <a:tabLst>
                <a:tab pos="269875" algn="l"/>
              </a:tabLst>
            </a:pPr>
            <a:r>
              <a:rPr lang="ru-RU" i="1" dirty="0" smtClean="0">
                <a:solidFill>
                  <a:schemeClr val="tx2"/>
                </a:solidFill>
              </a:rPr>
              <a:t>		</a:t>
            </a:r>
            <a:r>
              <a:rPr lang="ru-RU" sz="2000" i="1" dirty="0" smtClean="0"/>
              <a:t>«Между живущих людей безымянным никто не бывает вовсе.</a:t>
            </a:r>
            <a:endParaRPr lang="ru-RU" sz="2000" dirty="0" smtClean="0"/>
          </a:p>
          <a:p>
            <a:pPr>
              <a:tabLst>
                <a:tab pos="269875" algn="l"/>
              </a:tabLst>
            </a:pPr>
            <a:r>
              <a:rPr lang="ru-RU" sz="2000" i="1" dirty="0" smtClean="0"/>
              <a:t>		В минуту рождения каждый, и низкий, и знатный,</a:t>
            </a:r>
            <a:endParaRPr lang="ru-RU" sz="2000" dirty="0" smtClean="0"/>
          </a:p>
          <a:p>
            <a:pPr>
              <a:tabLst>
                <a:tab pos="269875" algn="l"/>
              </a:tabLst>
            </a:pPr>
            <a:r>
              <a:rPr lang="ru-RU" sz="2000" i="1" dirty="0" smtClean="0"/>
              <a:t>		Имя своё от родителей в сладост­ный дар получает...»</a:t>
            </a:r>
            <a:endParaRPr lang="ru-RU" sz="2000" dirty="0" smtClean="0"/>
          </a:p>
          <a:p>
            <a:pPr>
              <a:tabLst>
                <a:tab pos="269875" algn="l"/>
              </a:tabLst>
            </a:pPr>
            <a:r>
              <a:rPr lang="ru-RU" sz="1200" i="1" dirty="0" smtClean="0"/>
              <a:t>                                                                     					 </a:t>
            </a:r>
            <a:r>
              <a:rPr lang="ru-RU" i="1" dirty="0" smtClean="0"/>
              <a:t>Гомер «Одиссея»</a:t>
            </a:r>
            <a:endParaRPr lang="ru-RU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228672"/>
            <a:ext cx="8429684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69875" algn="l"/>
              </a:tabLst>
            </a:pPr>
            <a:r>
              <a:rPr lang="ru-RU" sz="2000" b="1" dirty="0" smtClean="0">
                <a:solidFill>
                  <a:srgbClr val="FF0000"/>
                </a:solidFill>
              </a:rPr>
              <a:t>                                                         </a:t>
            </a:r>
            <a:r>
              <a:rPr lang="ru-RU" sz="2400" b="1" dirty="0" smtClean="0">
                <a:solidFill>
                  <a:srgbClr val="7030A0"/>
                </a:solidFill>
              </a:rPr>
              <a:t>Имя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</a:p>
          <a:p>
            <a:pPr>
              <a:tabLst>
                <a:tab pos="269875" algn="l"/>
              </a:tabLst>
            </a:pPr>
            <a:endParaRPr lang="ru-RU" sz="2000" b="1" dirty="0" smtClean="0">
              <a:solidFill>
                <a:srgbClr val="FF0000"/>
              </a:solidFill>
            </a:endParaRPr>
          </a:p>
          <a:p>
            <a:pPr>
              <a:tabLst>
                <a:tab pos="269875" algn="l"/>
              </a:tabLst>
            </a:pPr>
            <a:endParaRPr lang="ru-RU" sz="2000" b="1" dirty="0" smtClean="0">
              <a:solidFill>
                <a:srgbClr val="FF0000"/>
              </a:solidFill>
            </a:endParaRPr>
          </a:p>
          <a:p>
            <a:pPr>
              <a:tabLst>
                <a:tab pos="269875" algn="l"/>
              </a:tabLst>
            </a:pPr>
            <a:r>
              <a:rPr lang="ru-RU" b="1" dirty="0" smtClean="0"/>
              <a:t>Особенности </a:t>
            </a:r>
          </a:p>
          <a:p>
            <a:pPr>
              <a:tabLst>
                <a:tab pos="269875" algn="l"/>
              </a:tabLst>
            </a:pPr>
            <a:r>
              <a:rPr lang="ru-RU" b="1" dirty="0" smtClean="0"/>
              <a:t>внешности и                            «номер»                радость               в честь зверей </a:t>
            </a:r>
          </a:p>
          <a:p>
            <a:pPr>
              <a:tabLst>
                <a:tab pos="269875" algn="l"/>
              </a:tabLst>
            </a:pPr>
            <a:r>
              <a:rPr lang="ru-RU" b="1" dirty="0" smtClean="0"/>
              <a:t>характера                                ребёнка                  родителей                 и птиц</a:t>
            </a:r>
          </a:p>
          <a:p>
            <a:pPr>
              <a:tabLst>
                <a:tab pos="269875" algn="l"/>
              </a:tabLst>
            </a:pPr>
            <a:r>
              <a:rPr lang="ru-RU" sz="2000" b="1" dirty="0" smtClean="0">
                <a:solidFill>
                  <a:srgbClr val="FF0000"/>
                </a:solidFill>
              </a:rPr>
              <a:t>                                                                                                              </a:t>
            </a:r>
            <a:endParaRPr lang="ru-RU" b="1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1357290" y="2571744"/>
            <a:ext cx="2500330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3500430" y="3071810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214810" y="2571744"/>
            <a:ext cx="1500198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572000" y="2500306"/>
            <a:ext cx="3429024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85720" y="4857760"/>
            <a:ext cx="8858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7030A0"/>
                </a:solidFill>
              </a:rPr>
              <a:t>В нашем классе </a:t>
            </a:r>
            <a:r>
              <a:rPr lang="ru-RU" sz="3200" b="1" dirty="0" smtClean="0">
                <a:solidFill>
                  <a:srgbClr val="FF0000"/>
                </a:solidFill>
              </a:rPr>
              <a:t>18</a:t>
            </a:r>
            <a:r>
              <a:rPr lang="ru-RU" sz="2000" dirty="0" smtClean="0">
                <a:solidFill>
                  <a:srgbClr val="7030A0"/>
                </a:solidFill>
              </a:rPr>
              <a:t> человек, из них </a:t>
            </a:r>
            <a:r>
              <a:rPr lang="ru-RU" sz="2800" b="1" dirty="0" smtClean="0">
                <a:solidFill>
                  <a:srgbClr val="FF0000"/>
                </a:solidFill>
              </a:rPr>
              <a:t>10</a:t>
            </a:r>
            <a:r>
              <a:rPr lang="ru-RU" sz="2000" dirty="0" smtClean="0">
                <a:solidFill>
                  <a:srgbClr val="7030A0"/>
                </a:solidFill>
              </a:rPr>
              <a:t> девочек и </a:t>
            </a:r>
            <a:r>
              <a:rPr lang="ru-RU" sz="2400" b="1" dirty="0" smtClean="0">
                <a:solidFill>
                  <a:srgbClr val="FF0000"/>
                </a:solidFill>
              </a:rPr>
              <a:t>8</a:t>
            </a:r>
            <a:r>
              <a:rPr lang="ru-RU" sz="2000" dirty="0" smtClean="0">
                <a:solidFill>
                  <a:srgbClr val="7030A0"/>
                </a:solidFill>
              </a:rPr>
              <a:t> мальчиков. Почему-то в классе есть два Алёши, два Данила, а вот Жанна или Ярослав – одни. И все остальные имена не повторяются. </a:t>
            </a:r>
            <a:r>
              <a:rPr lang="ru-RU" sz="2000" b="1" dirty="0" smtClean="0"/>
              <a:t>Интересно, почему?</a:t>
            </a:r>
            <a:endParaRPr lang="ru-RU" sz="2000" b="1" dirty="0"/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857232"/>
            <a:ext cx="842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u="sng" dirty="0" smtClean="0"/>
              <a:t>Цель:</a:t>
            </a:r>
            <a:endParaRPr lang="ru-RU" sz="36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500166" y="1714488"/>
            <a:ext cx="72866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Исследовать, какие имена распространены среди людей трёх поколений: детей, их родителей и бабушек-дедушек.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928670"/>
            <a:ext cx="8143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Для достижения поставленной цели будем решать следующие</a:t>
            </a:r>
            <a:r>
              <a:rPr lang="ru-RU" sz="3200" b="1" u="sng" dirty="0" smtClean="0">
                <a:solidFill>
                  <a:srgbClr val="FF0000"/>
                </a:solidFill>
              </a:rPr>
              <a:t> задачи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2285992"/>
            <a:ext cx="850112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ru-RU" sz="2400" b="1" dirty="0" smtClean="0"/>
              <a:t>Выявить, какие мужские и женские имена распространены среди людей трёх поколений: детей третьих классов нашей школы, их родителей, бабушек-дедушек.</a:t>
            </a:r>
          </a:p>
          <a:p>
            <a:pPr marL="457200" indent="-457200">
              <a:buAutoNum type="arabicPeriod"/>
            </a:pPr>
            <a:endParaRPr lang="ru-RU" sz="2400" b="1" dirty="0" smtClean="0"/>
          </a:p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</a:rPr>
              <a:t>Выяснить, почему каждому человеку родители дают именно такое имя, а не какое-то другое.</a:t>
            </a:r>
          </a:p>
          <a:p>
            <a:pPr marL="457200" indent="-457200">
              <a:buAutoNum type="arabicPeriod"/>
            </a:pPr>
            <a:endParaRPr lang="ru-RU" sz="24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r>
              <a:rPr lang="ru-RU" sz="2400" b="1" dirty="0" smtClean="0">
                <a:solidFill>
                  <a:srgbClr val="C00000"/>
                </a:solidFill>
              </a:rPr>
              <a:t>Выяснить, нравятся ли людям их имена.</a:t>
            </a:r>
          </a:p>
          <a:p>
            <a:pPr marL="457200" indent="-457200"/>
            <a:endParaRPr lang="ru-RU" sz="2400" b="1" dirty="0" smtClean="0">
              <a:solidFill>
                <a:srgbClr val="C00000"/>
              </a:solidFill>
            </a:endParaRPr>
          </a:p>
          <a:p>
            <a:pPr marL="457200" indent="-457200"/>
            <a:r>
              <a:rPr lang="ru-RU" sz="2400" b="1" dirty="0" smtClean="0">
                <a:solidFill>
                  <a:srgbClr val="7030A0"/>
                </a:solidFill>
              </a:rPr>
              <a:t>4.   Узнать из книг сведения о значениях имён.</a:t>
            </a:r>
            <a:endParaRPr lang="ru-RU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785794"/>
            <a:ext cx="6786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                    </a:t>
            </a:r>
            <a:r>
              <a:rPr lang="ru-RU" sz="4000" b="1" dirty="0" smtClean="0">
                <a:solidFill>
                  <a:srgbClr val="FF0000"/>
                </a:solidFill>
              </a:rPr>
              <a:t>Гипотеза: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857364"/>
            <a:ext cx="864399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Мы думаем</a:t>
            </a:r>
            <a:r>
              <a:rPr lang="ru-RU" sz="2400" dirty="0" smtClean="0"/>
              <a:t>,</a:t>
            </a:r>
          </a:p>
          <a:p>
            <a:pPr>
              <a:buFont typeface="Arial" charset="0"/>
              <a:buChar char="•"/>
            </a:pPr>
            <a:r>
              <a:rPr lang="ru-RU" sz="2400" b="1" dirty="0" smtClean="0"/>
              <a:t>что среди детей нашего возраста  распространены женские имена: </a:t>
            </a:r>
            <a:r>
              <a:rPr lang="ru-RU" sz="2400" b="1" u="sng" dirty="0" smtClean="0"/>
              <a:t>Лена, Юля, Вероника</a:t>
            </a:r>
            <a:r>
              <a:rPr lang="ru-RU" sz="2400" b="1" dirty="0" smtClean="0"/>
              <a:t>, </a:t>
            </a:r>
            <a:r>
              <a:rPr lang="ru-RU" sz="2400" b="1" u="sng" dirty="0" smtClean="0"/>
              <a:t>Анастасия, Света</a:t>
            </a:r>
            <a:r>
              <a:rPr lang="ru-RU" sz="2400" b="1" dirty="0" smtClean="0"/>
              <a:t>. А мужские –</a:t>
            </a:r>
            <a:r>
              <a:rPr lang="ru-RU" sz="2400" b="1" u="sng" dirty="0" smtClean="0">
                <a:solidFill>
                  <a:srgbClr val="002060"/>
                </a:solidFill>
              </a:rPr>
              <a:t>Данил, Алёша, Александр</a:t>
            </a:r>
            <a:r>
              <a:rPr lang="ru-RU" sz="2400" b="1" dirty="0" smtClean="0"/>
              <a:t>, </a:t>
            </a:r>
            <a:r>
              <a:rPr lang="ru-RU" sz="2400" b="1" u="sng" dirty="0" smtClean="0">
                <a:solidFill>
                  <a:srgbClr val="002060"/>
                </a:solidFill>
              </a:rPr>
              <a:t>Владислав.</a:t>
            </a:r>
          </a:p>
          <a:p>
            <a:endParaRPr lang="ru-RU" sz="2400" b="1" u="sng" dirty="0" smtClean="0">
              <a:solidFill>
                <a:srgbClr val="002060"/>
              </a:solidFill>
            </a:endParaRPr>
          </a:p>
          <a:p>
            <a:pPr>
              <a:buFont typeface="Arial" charset="0"/>
              <a:buChar char="•"/>
            </a:pPr>
            <a:endParaRPr lang="ru-RU" sz="2400" b="1" u="sng" dirty="0">
              <a:solidFill>
                <a:srgbClr val="002060"/>
              </a:solidFill>
            </a:endParaRPr>
          </a:p>
          <a:p>
            <a:pPr>
              <a:buFont typeface="Arial" charset="0"/>
              <a:buChar char="•"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Что среди поколений родителей и поколения бабушек-дедушек распространены совсем другие имена, чем у детей</a:t>
            </a:r>
          </a:p>
          <a:p>
            <a:endParaRPr lang="ru-RU" sz="2400" b="1" u="sng" dirty="0">
              <a:solidFill>
                <a:srgbClr val="002060"/>
              </a:solidFill>
            </a:endParaRPr>
          </a:p>
          <a:p>
            <a:endParaRPr lang="ru-RU" sz="2400" b="1" u="sng" dirty="0" smtClean="0">
              <a:solidFill>
                <a:srgbClr val="002060"/>
              </a:solidFill>
            </a:endParaRPr>
          </a:p>
          <a:p>
            <a:endParaRPr lang="ru-RU" sz="2400" dirty="0"/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714356"/>
            <a:ext cx="8358246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Объект исследования</a:t>
            </a:r>
            <a:r>
              <a:rPr lang="ru-RU" sz="2400" b="1" dirty="0" smtClean="0">
                <a:solidFill>
                  <a:srgbClr val="FF0000"/>
                </a:solidFill>
              </a:rPr>
              <a:t>:</a:t>
            </a:r>
          </a:p>
          <a:p>
            <a:endParaRPr lang="ru-RU" sz="2400" b="1" dirty="0">
              <a:solidFill>
                <a:srgbClr val="FF0000"/>
              </a:solidFill>
            </a:endParaRPr>
          </a:p>
          <a:p>
            <a:r>
              <a:rPr lang="ru-RU" sz="3600" b="1" dirty="0" smtClean="0"/>
              <a:t>Имена людей, даваемые им при рождении</a:t>
            </a:r>
            <a:r>
              <a:rPr lang="ru-RU" sz="2400" b="1" dirty="0" smtClean="0"/>
              <a:t>.</a:t>
            </a:r>
          </a:p>
          <a:p>
            <a:endParaRPr lang="ru-RU" sz="2400" b="1" dirty="0"/>
          </a:p>
          <a:p>
            <a:r>
              <a:rPr lang="ru-RU" sz="4000" b="1" dirty="0" smtClean="0">
                <a:solidFill>
                  <a:srgbClr val="FF0000"/>
                </a:solidFill>
              </a:rPr>
              <a:t>Предмет исследования</a:t>
            </a:r>
            <a:r>
              <a:rPr lang="ru-RU" sz="3200" b="1" dirty="0" smtClean="0">
                <a:solidFill>
                  <a:srgbClr val="FF0000"/>
                </a:solidFill>
              </a:rPr>
              <a:t>: </a:t>
            </a:r>
          </a:p>
          <a:p>
            <a:endParaRPr lang="ru-RU" sz="3200" b="1" dirty="0">
              <a:solidFill>
                <a:srgbClr val="FF0000"/>
              </a:solidFill>
            </a:endParaRPr>
          </a:p>
          <a:p>
            <a:r>
              <a:rPr lang="ru-RU" sz="3200" b="1" dirty="0" smtClean="0"/>
              <a:t>Анкетные данные, статистические данные имён детей третьих классов и их родителей, книги об именах.</a:t>
            </a:r>
            <a:endParaRPr lang="ru-RU" sz="3200" b="1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000108"/>
            <a:ext cx="85011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	             Основная часть</a:t>
            </a:r>
          </a:p>
          <a:p>
            <a:endParaRPr lang="ru-RU" sz="2400" b="1" dirty="0" smtClean="0"/>
          </a:p>
          <a:p>
            <a:r>
              <a:rPr lang="ru-RU" sz="2400" b="1" dirty="0" smtClean="0"/>
              <a:t>	</a:t>
            </a:r>
            <a:r>
              <a:rPr lang="ru-RU" sz="2800" b="1" i="1" dirty="0" smtClean="0"/>
              <a:t>Исследование распространённых имён.</a:t>
            </a:r>
          </a:p>
          <a:p>
            <a:endParaRPr lang="ru-RU" sz="2400" b="1" i="1" dirty="0" smtClean="0"/>
          </a:p>
          <a:p>
            <a:endParaRPr lang="ru-RU" sz="2400" b="1" i="1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214282" y="2500306"/>
          <a:ext cx="7405718" cy="4000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Прямая со стрелкой 4"/>
          <p:cNvCxnSpPr/>
          <p:nvPr/>
        </p:nvCxnSpPr>
        <p:spPr>
          <a:xfrm rot="5400000" flipH="1" flipV="1">
            <a:off x="2500298" y="4286256"/>
            <a:ext cx="15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Стрелка вправо 5"/>
          <p:cNvSpPr/>
          <p:nvPr/>
        </p:nvSpPr>
        <p:spPr>
          <a:xfrm>
            <a:off x="2500298" y="4286256"/>
            <a:ext cx="35719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5214942" y="4357694"/>
            <a:ext cx="7143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42852"/>
            <a:ext cx="871540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Распространённые  мужские имена трёх                     	                      поколений.</a:t>
            </a:r>
          </a:p>
          <a:p>
            <a:endParaRPr lang="ru-RU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3" y="1142990"/>
          <a:ext cx="8715435" cy="5572158"/>
        </p:xfrm>
        <a:graphic>
          <a:graphicData uri="http://schemas.openxmlformats.org/drawingml/2006/table">
            <a:tbl>
              <a:tblPr/>
              <a:tblGrid>
                <a:gridCol w="5003848"/>
                <a:gridCol w="930510"/>
                <a:gridCol w="1501364"/>
                <a:gridCol w="1279713"/>
              </a:tblGrid>
              <a:tr h="9833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Мужские имена, их значения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Среди детей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Среди родителей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Среди бабушек-дедушек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Александр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– </a:t>
                      </a: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греч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. «защитник людей»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7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Алексей- 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латинск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«защищать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7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Павел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– лат. «маленький, малый»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27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Юрий</a:t>
                      </a: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 – слав./греч. «земледелец»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27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Михаил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– др.греч. «равный богу 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Яхве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27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Николай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– греч. «победитель народов»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27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Игорь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– греч. «воинство, сила»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Виктор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– лат. «победитель»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Евгений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– греч. «благородный»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Владимир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– слав. «славный владыка мира»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Андрей –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греч. «мужественный, храбрый»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Сергей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– лат. «стригущий»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Константин –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лат. «неизменный»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7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Валерий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– лат. «сильный, крепкий»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357166"/>
            <a:ext cx="87868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Распространённые женские имена трёх 	  	 	                        поколений.</a:t>
            </a:r>
            <a:endParaRPr lang="ru-RU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1431036"/>
          <a:ext cx="8786874" cy="5316380"/>
        </p:xfrm>
        <a:graphic>
          <a:graphicData uri="http://schemas.openxmlformats.org/drawingml/2006/table">
            <a:tbl>
              <a:tblPr/>
              <a:tblGrid>
                <a:gridCol w="5063694"/>
                <a:gridCol w="1042155"/>
                <a:gridCol w="1522259"/>
                <a:gridCol w="1158766"/>
              </a:tblGrid>
              <a:tr h="13905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Женские имена, их значения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Среди детей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Среди родителей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Среди бабушек-дедушек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Анастасия – греч. «воскресшая»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Елена – греч. «светлая»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781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Светлана – слав. «светлая»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Наталья – лат. «родная»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81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Марина – евр. «горькая»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Людмила – слав. «людям милая»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562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Нина – груз., греч. «Нинос»-столица Ассирии носила это имя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781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Ольга – рус./герм. «священная»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781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Надежда – ст.слав. «надежда»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781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Валентина – лат. «сильная, здоровая»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1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Татьяна – лат. «устанавливать, определять»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81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Любовь – ст.слав. «любовь»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2781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Галина –греч.«спокойствие, безмятежность»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</TotalTime>
  <Words>1291</Words>
  <Application>Microsoft Office PowerPoint</Application>
  <PresentationFormat>Экран (4:3)</PresentationFormat>
  <Paragraphs>347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Андрей</cp:lastModifiedBy>
  <cp:revision>17</cp:revision>
  <dcterms:created xsi:type="dcterms:W3CDTF">2010-03-25T18:46:50Z</dcterms:created>
  <dcterms:modified xsi:type="dcterms:W3CDTF">2010-04-02T17:35:30Z</dcterms:modified>
</cp:coreProperties>
</file>