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1"/>
  </p:notesMasterIdLst>
  <p:handoutMasterIdLst>
    <p:handoutMasterId r:id="rId22"/>
  </p:handoutMasterIdLst>
  <p:sldIdLst>
    <p:sldId id="286" r:id="rId3"/>
    <p:sldId id="262" r:id="rId4"/>
    <p:sldId id="264" r:id="rId5"/>
    <p:sldId id="265" r:id="rId6"/>
    <p:sldId id="295" r:id="rId7"/>
    <p:sldId id="357" r:id="rId8"/>
    <p:sldId id="386" r:id="rId9"/>
    <p:sldId id="387" r:id="rId10"/>
    <p:sldId id="388" r:id="rId11"/>
    <p:sldId id="277" r:id="rId12"/>
    <p:sldId id="283" r:id="rId13"/>
    <p:sldId id="412" r:id="rId14"/>
    <p:sldId id="404" r:id="rId15"/>
    <p:sldId id="268" r:id="rId16"/>
    <p:sldId id="363" r:id="rId17"/>
    <p:sldId id="344" r:id="rId18"/>
    <p:sldId id="318" r:id="rId19"/>
    <p:sldId id="40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  <a:srgbClr val="3366FF"/>
    <a:srgbClr val="0033CC"/>
    <a:srgbClr val="FF0066"/>
    <a:srgbClr val="CC0066"/>
    <a:srgbClr val="000099"/>
    <a:srgbClr val="00FF00"/>
    <a:srgbClr val="008000"/>
    <a:srgbClr val="FFFF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56" autoAdjust="0"/>
  </p:normalViewPr>
  <p:slideViewPr>
    <p:cSldViewPr>
      <p:cViewPr>
        <p:scale>
          <a:sx n="55" d="100"/>
          <a:sy n="55" d="100"/>
        </p:scale>
        <p:origin x="-85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95F1C-2B7A-46DC-9922-34380292A963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DF8AD-92EC-49BE-B9BA-E637C140F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29C64-5838-4CC2-AE2C-39CFB035AFAC}" type="datetimeFigureOut">
              <a:rPr lang="ru-RU" smtClean="0"/>
              <a:pPr/>
              <a:t>03.11.2011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BD56C-D953-443A-9349-2820C2516D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49381-03E5-4B14-AE86-42DFE73A9348}" type="datetimeFigureOut">
              <a:rPr lang="ru-RU" smtClean="0"/>
              <a:pPr/>
              <a:t>03.11.2011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A6828-C007-4D09-9596-B6546A7980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49381-03E5-4B14-AE86-42DFE73A9348}" type="datetimeFigureOut">
              <a:rPr lang="ru-RU" smtClean="0"/>
              <a:pPr/>
              <a:t>03.11.2011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A6828-C007-4D09-9596-B6546A7980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49381-03E5-4B14-AE86-42DFE73A9348}" type="datetimeFigureOut">
              <a:rPr lang="ru-RU" smtClean="0"/>
              <a:pPr/>
              <a:t>03.11.2011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A6828-C007-4D09-9596-B6546A7980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49381-03E5-4B14-AE86-42DFE73A9348}" type="datetimeFigureOut">
              <a:rPr lang="ru-RU" smtClean="0"/>
              <a:pPr/>
              <a:t>03.11.2011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A6828-C007-4D09-9596-B6546A7980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0909-F116-4956-945A-60C33C0834EB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6A86-DE42-4F61-8BF9-D344B1467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0909-F116-4956-945A-60C33C0834EB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6A86-DE42-4F61-8BF9-D344B1467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0909-F116-4956-945A-60C33C0834EB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6A86-DE42-4F61-8BF9-D344B1467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0909-F116-4956-945A-60C33C0834EB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6A86-DE42-4F61-8BF9-D344B1467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0909-F116-4956-945A-60C33C0834EB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6A86-DE42-4F61-8BF9-D344B1467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0909-F116-4956-945A-60C33C0834EB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6A86-DE42-4F61-8BF9-D344B1467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0909-F116-4956-945A-60C33C0834EB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6A86-DE42-4F61-8BF9-D344B1467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49381-03E5-4B14-AE86-42DFE73A9348}" type="datetimeFigureOut">
              <a:rPr lang="ru-RU" smtClean="0"/>
              <a:pPr/>
              <a:t>03.11.2011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A6828-C007-4D09-9596-B6546A7980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0909-F116-4956-945A-60C33C0834EB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6A86-DE42-4F61-8BF9-D344B1467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0909-F116-4956-945A-60C33C0834EB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6A86-DE42-4F61-8BF9-D344B1467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0909-F116-4956-945A-60C33C0834EB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6A86-DE42-4F61-8BF9-D344B1467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0909-F116-4956-945A-60C33C0834EB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6A86-DE42-4F61-8BF9-D344B1467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49381-03E5-4B14-AE86-42DFE73A9348}" type="datetimeFigureOut">
              <a:rPr lang="ru-RU" smtClean="0"/>
              <a:pPr/>
              <a:t>03.11.2011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A6828-C007-4D09-9596-B6546A7980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49381-03E5-4B14-AE86-42DFE73A9348}" type="datetimeFigureOut">
              <a:rPr lang="ru-RU" smtClean="0"/>
              <a:pPr/>
              <a:t>03.11.2011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A6828-C007-4D09-9596-B6546A7980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49381-03E5-4B14-AE86-42DFE73A9348}" type="datetimeFigureOut">
              <a:rPr lang="ru-RU" smtClean="0"/>
              <a:pPr/>
              <a:t>03.11.2011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A6828-C007-4D09-9596-B6546A7980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49381-03E5-4B14-AE86-42DFE73A9348}" type="datetimeFigureOut">
              <a:rPr lang="ru-RU" smtClean="0"/>
              <a:pPr/>
              <a:t>03.11.2011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A6828-C007-4D09-9596-B6546A7980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49381-03E5-4B14-AE86-42DFE73A9348}" type="datetimeFigureOut">
              <a:rPr lang="ru-RU" smtClean="0"/>
              <a:pPr/>
              <a:t>03.11.2011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A6828-C007-4D09-9596-B6546A7980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9381-03E5-4B14-AE86-42DFE73A9348}" type="datetimeFigureOut">
              <a:rPr lang="ru-RU" smtClean="0"/>
              <a:pPr/>
              <a:t>03.11.2011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6828-C007-4D09-9596-B6546A7980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49381-03E5-4B14-AE86-42DFE73A9348}" type="datetimeFigureOut">
              <a:rPr lang="ru-RU" smtClean="0"/>
              <a:pPr/>
              <a:t>03.11.2011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A6828-C007-4D09-9596-B6546A7980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1"/>
          </a:fgClr>
          <a:bgClr>
            <a:srgbClr val="00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29849381-03E5-4B14-AE86-42DFE73A9348}" type="datetimeFigureOut">
              <a:rPr lang="ru-RU" smtClean="0"/>
              <a:pPr/>
              <a:t>03.11.2011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3A6828-C007-4D09-9596-B6546A7980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3" r:id="rId8"/>
    <p:sldLayoutId id="2147483668" r:id="rId9"/>
    <p:sldLayoutId id="2147483669" r:id="rId10"/>
    <p:sldLayoutId id="2147483670" r:id="rId11"/>
    <p:sldLayoutId id="2147483671" r:id="rId12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0909-F116-4956-945A-60C33C0834EB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66A86-DE42-4F61-8BF9-D344B1467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28670"/>
            <a:ext cx="90011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</a:t>
            </a:r>
          </a:p>
          <a:p>
            <a:pPr algn="ctr">
              <a:defRPr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ОБЩЕОБРАЗОВАТЕЛЬНОЕ  УЧРЕЖДЕНИЕ</a:t>
            </a:r>
          </a:p>
          <a:p>
            <a:pPr algn="ctr">
              <a:defRPr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СРЕДНЯЯ  ОБЩЕОБРАЗОВАТЕЛЬНАЯ </a:t>
            </a:r>
          </a:p>
          <a:p>
            <a:pPr algn="ctr">
              <a:defRPr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 № 7  г.ГУЛЬКЕВИЧИ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562" y="4857760"/>
            <a:ext cx="46338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Автор презентации:</a:t>
            </a:r>
          </a:p>
          <a:p>
            <a:r>
              <a:rPr lang="ru-RU" sz="2400" b="1" dirty="0" smtClean="0"/>
              <a:t>учитель начальных классов </a:t>
            </a:r>
          </a:p>
          <a:p>
            <a:r>
              <a:rPr lang="ru-RU" sz="2400" b="1" dirty="0" err="1" smtClean="0"/>
              <a:t>Гранюк</a:t>
            </a:r>
            <a:r>
              <a:rPr lang="ru-RU" sz="2400" b="1" dirty="0" smtClean="0"/>
              <a:t> Е.М.</a:t>
            </a:r>
            <a:endParaRPr lang="ru-RU" sz="2400" b="1" dirty="0"/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285728"/>
            <a:ext cx="1571604" cy="1533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439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443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C3C3A9"/>
              </a:clrFrom>
              <a:clrTo>
                <a:srgbClr val="C3C3A9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42322" y="857232"/>
            <a:ext cx="1901678" cy="1643050"/>
          </a:xfrm>
          <a:prstGeom prst="rect">
            <a:avLst/>
          </a:prstGeom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3200" b="1" dirty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Педагогические технологии, 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используемые </a:t>
            </a:r>
            <a:r>
              <a:rPr lang="ru-RU" sz="3200" b="1" dirty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практике </a:t>
            </a:r>
            <a:r>
              <a:rPr lang="ru-RU" sz="3200" b="1" dirty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работы школы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8596" y="1428736"/>
            <a:ext cx="4032250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>
                <a:solidFill>
                  <a:srgbClr val="A50021"/>
                </a:solidFill>
              </a:rPr>
              <a:t>Интегрированная технология обучения математике в начальной школе (Л.Г.Петерсон)</a:t>
            </a:r>
          </a:p>
          <a:p>
            <a:pPr>
              <a:lnSpc>
                <a:spcPct val="80000"/>
              </a:lnSpc>
            </a:pPr>
            <a:r>
              <a:rPr lang="ru-RU" sz="1800" dirty="0">
                <a:solidFill>
                  <a:srgbClr val="A50021"/>
                </a:solidFill>
              </a:rPr>
              <a:t>Личностно-ориентированное развивающее обучение (И.С.Якиманская)</a:t>
            </a:r>
          </a:p>
          <a:p>
            <a:pPr>
              <a:lnSpc>
                <a:spcPct val="80000"/>
              </a:lnSpc>
            </a:pPr>
            <a:r>
              <a:rPr lang="ru-RU" sz="1800" dirty="0">
                <a:solidFill>
                  <a:srgbClr val="A50021"/>
                </a:solidFill>
              </a:rPr>
              <a:t>Гуманитарно-личностные технологии Ш.А.Амонашвили</a:t>
            </a:r>
          </a:p>
          <a:p>
            <a:pPr>
              <a:lnSpc>
                <a:spcPct val="80000"/>
              </a:lnSpc>
            </a:pPr>
            <a:r>
              <a:rPr lang="ru-RU" sz="1800" dirty="0">
                <a:solidFill>
                  <a:srgbClr val="A50021"/>
                </a:solidFill>
              </a:rPr>
              <a:t>Технология совершенствования общеучебных умений в начальной школе (В.Н.Зайцев)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A50021"/>
                </a:solidFill>
              </a:rPr>
              <a:t>Информационно – коммуникационные технологии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A50021"/>
                </a:solidFill>
              </a:rPr>
              <a:t>Исследовательские методы и проектная деятельность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A50021"/>
                </a:solidFill>
              </a:rPr>
              <a:t>Тренинговые технологии, подготовка к ЕГЭ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A50021"/>
                </a:solidFill>
              </a:rPr>
              <a:t>Технология педагогического труда Л.В. </a:t>
            </a:r>
            <a:r>
              <a:rPr lang="ru-RU" sz="1800" dirty="0" err="1" smtClean="0">
                <a:solidFill>
                  <a:srgbClr val="A50021"/>
                </a:solidFill>
              </a:rPr>
              <a:t>Колодько</a:t>
            </a:r>
            <a:endParaRPr lang="ru-RU" sz="1800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</a:pPr>
            <a:endParaRPr lang="ru-RU" sz="1800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</a:pPr>
            <a:endParaRPr lang="ru-RU" sz="1800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A50021"/>
              </a:solidFill>
            </a:endParaRPr>
          </a:p>
        </p:txBody>
      </p:sp>
      <p:sp>
        <p:nvSpPr>
          <p:cNvPr id="727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1357298"/>
            <a:ext cx="4038600" cy="5040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A50021"/>
                </a:solidFill>
              </a:rPr>
              <a:t>Технология уровневой дифференциации (В.В.Фирсов)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A50021"/>
                </a:solidFill>
              </a:rPr>
              <a:t>Технология КСО, групповые технологии (А.Г.Ривин, В.К.Дьяченко)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A50021"/>
                </a:solidFill>
              </a:rPr>
              <a:t>Технология программированного обучения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A50021"/>
                </a:solidFill>
              </a:rPr>
              <a:t>Тренинги социализации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A50021"/>
                </a:solidFill>
              </a:rPr>
              <a:t>Технологии на основе  активизации и интенсификации деятельности учащихся (проблемное обучение, игровые технологии, технология организации развивающих видов деятельности школьников Л.В. Занкова)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A50021"/>
                </a:solidFill>
              </a:rPr>
              <a:t>Здоровьесберегающие технологии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A50021"/>
                </a:solidFill>
              </a:rPr>
              <a:t>Коррекционная технология для детей с проблемами в </a:t>
            </a:r>
            <a:r>
              <a:rPr lang="ru-RU" sz="1800" dirty="0" err="1" smtClean="0">
                <a:solidFill>
                  <a:srgbClr val="A50021"/>
                </a:solidFill>
              </a:rPr>
              <a:t>физразвитии</a:t>
            </a:r>
            <a:endParaRPr lang="ru-RU" sz="1800" dirty="0">
              <a:solidFill>
                <a:srgbClr val="A50021"/>
              </a:solidFill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642910" y="3000372"/>
            <a:ext cx="8280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581001"/>
            <a:ext cx="8929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общеобразовательное учреждение средняя общеобразовательная школа № 7 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15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  <p:bldP spid="72708" grpId="0" build="p"/>
      <p:bldP spid="727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643174" y="2714620"/>
            <a:ext cx="3795713" cy="1790700"/>
            <a:chOff x="1592" y="1560"/>
            <a:chExt cx="2391" cy="1128"/>
          </a:xfrm>
        </p:grpSpPr>
        <p:sp>
          <p:nvSpPr>
            <p:cNvPr id="95235" name="Oval 2"/>
            <p:cNvSpPr>
              <a:spLocks noChangeArrowheads="1"/>
            </p:cNvSpPr>
            <p:nvPr/>
          </p:nvSpPr>
          <p:spPr bwMode="auto">
            <a:xfrm>
              <a:off x="1592" y="1560"/>
              <a:ext cx="2391" cy="112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95236" name="Text Box 3"/>
            <p:cNvSpPr txBox="1">
              <a:spLocks noChangeArrowheads="1"/>
            </p:cNvSpPr>
            <p:nvPr/>
          </p:nvSpPr>
          <p:spPr bwMode="auto">
            <a:xfrm>
              <a:off x="1861" y="1737"/>
              <a:ext cx="1887" cy="7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Информационные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технологии</a:t>
              </a:r>
            </a:p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МОУ СОШ 7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5237" name="Text Box 19"/>
          <p:cNvSpPr txBox="1">
            <a:spLocks noChangeArrowheads="1"/>
          </p:cNvSpPr>
          <p:nvPr/>
        </p:nvSpPr>
        <p:spPr bwMode="auto">
          <a:xfrm>
            <a:off x="214282" y="0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информационных технологий в образовательном процессе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897563" y="728663"/>
            <a:ext cx="2074862" cy="984250"/>
            <a:chOff x="4174" y="495"/>
            <a:chExt cx="1307" cy="620"/>
          </a:xfrm>
        </p:grpSpPr>
        <p:sp>
          <p:nvSpPr>
            <p:cNvPr id="95239" name="Oval 25"/>
            <p:cNvSpPr>
              <a:spLocks noChangeArrowheads="1"/>
            </p:cNvSpPr>
            <p:nvPr/>
          </p:nvSpPr>
          <p:spPr bwMode="auto">
            <a:xfrm>
              <a:off x="4174" y="495"/>
              <a:ext cx="1307" cy="62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95240" name="Text Box 26"/>
            <p:cNvSpPr txBox="1">
              <a:spLocks noChangeArrowheads="1"/>
            </p:cNvSpPr>
            <p:nvPr/>
          </p:nvSpPr>
          <p:spPr bwMode="auto">
            <a:xfrm>
              <a:off x="4274" y="625"/>
              <a:ext cx="1087" cy="3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Компьютерное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делопроизводство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837363" y="1776413"/>
            <a:ext cx="2074862" cy="984250"/>
            <a:chOff x="4312" y="1486"/>
            <a:chExt cx="1307" cy="620"/>
          </a:xfrm>
        </p:grpSpPr>
        <p:sp>
          <p:nvSpPr>
            <p:cNvPr id="95242" name="Oval 30"/>
            <p:cNvSpPr>
              <a:spLocks noChangeArrowheads="1"/>
            </p:cNvSpPr>
            <p:nvPr/>
          </p:nvSpPr>
          <p:spPr bwMode="auto">
            <a:xfrm>
              <a:off x="4312" y="1486"/>
              <a:ext cx="1307" cy="62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95243" name="Text Box 31"/>
            <p:cNvSpPr txBox="1">
              <a:spLocks noChangeArrowheads="1"/>
            </p:cNvSpPr>
            <p:nvPr/>
          </p:nvSpPr>
          <p:spPr bwMode="auto">
            <a:xfrm>
              <a:off x="4475" y="1505"/>
              <a:ext cx="972" cy="60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Получение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практических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навыков работы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с ПК</a:t>
              </a: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6851655" y="2857496"/>
            <a:ext cx="2078063" cy="1023938"/>
            <a:chOff x="4126" y="2088"/>
            <a:chExt cx="1444" cy="645"/>
          </a:xfrm>
        </p:grpSpPr>
        <p:sp>
          <p:nvSpPr>
            <p:cNvPr id="95245" name="Oval 41"/>
            <p:cNvSpPr>
              <a:spLocks noChangeArrowheads="1"/>
            </p:cNvSpPr>
            <p:nvPr/>
          </p:nvSpPr>
          <p:spPr bwMode="auto">
            <a:xfrm>
              <a:off x="4126" y="2088"/>
              <a:ext cx="1307" cy="62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95246" name="Text Box 42"/>
            <p:cNvSpPr txBox="1">
              <a:spLocks noChangeArrowheads="1"/>
            </p:cNvSpPr>
            <p:nvPr/>
          </p:nvSpPr>
          <p:spPr bwMode="auto">
            <a:xfrm>
              <a:off x="4175" y="2268"/>
              <a:ext cx="1395" cy="46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Интернет- технологии </a:t>
              </a: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при</a:t>
              </a: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 работе с родителями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6818292" y="4143380"/>
            <a:ext cx="2111534" cy="1214446"/>
            <a:chOff x="1782" y="3290"/>
            <a:chExt cx="1538" cy="1403"/>
          </a:xfrm>
        </p:grpSpPr>
        <p:sp>
          <p:nvSpPr>
            <p:cNvPr id="95248" name="Oval 46"/>
            <p:cNvSpPr>
              <a:spLocks noChangeArrowheads="1"/>
            </p:cNvSpPr>
            <p:nvPr/>
          </p:nvSpPr>
          <p:spPr bwMode="auto">
            <a:xfrm>
              <a:off x="1999" y="3290"/>
              <a:ext cx="1307" cy="62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95249" name="Text Box 47"/>
            <p:cNvSpPr txBox="1">
              <a:spLocks noChangeArrowheads="1"/>
            </p:cNvSpPr>
            <p:nvPr/>
          </p:nvSpPr>
          <p:spPr bwMode="auto">
            <a:xfrm>
              <a:off x="1782" y="3453"/>
              <a:ext cx="1538" cy="12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endParaRPr lang="ru-RU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Использование ИКТ </a:t>
              </a: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для оценки </a:t>
              </a: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знаний учащихся</a:t>
              </a:r>
            </a:p>
            <a:p>
              <a:pPr algn="ctr"/>
              <a:endParaRPr lang="ru-RU" sz="1400" dirty="0" smtClean="0">
                <a:solidFill>
                  <a:schemeClr val="bg1"/>
                </a:solidFill>
              </a:endParaRPr>
            </a:p>
            <a:p>
              <a:pPr algn="ctr"/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5715008" y="5572140"/>
            <a:ext cx="2074862" cy="984250"/>
            <a:chOff x="2130" y="3377"/>
            <a:chExt cx="1307" cy="620"/>
          </a:xfrm>
        </p:grpSpPr>
        <p:sp>
          <p:nvSpPr>
            <p:cNvPr id="95251" name="Oval 55"/>
            <p:cNvSpPr>
              <a:spLocks noChangeArrowheads="1"/>
            </p:cNvSpPr>
            <p:nvPr/>
          </p:nvSpPr>
          <p:spPr bwMode="auto">
            <a:xfrm>
              <a:off x="2130" y="3377"/>
              <a:ext cx="1307" cy="62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95252" name="Text Box 56"/>
            <p:cNvSpPr txBox="1">
              <a:spLocks noChangeArrowheads="1"/>
            </p:cNvSpPr>
            <p:nvPr/>
          </p:nvSpPr>
          <p:spPr bwMode="auto">
            <a:xfrm>
              <a:off x="2134" y="3484"/>
              <a:ext cx="1291" cy="3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Использование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мультимедиа на уроке</a:t>
              </a: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3384550" y="5549900"/>
            <a:ext cx="2074863" cy="984250"/>
            <a:chOff x="2132" y="3496"/>
            <a:chExt cx="1307" cy="620"/>
          </a:xfrm>
        </p:grpSpPr>
        <p:sp>
          <p:nvSpPr>
            <p:cNvPr id="95254" name="Oval 59"/>
            <p:cNvSpPr>
              <a:spLocks noChangeArrowheads="1"/>
            </p:cNvSpPr>
            <p:nvPr/>
          </p:nvSpPr>
          <p:spPr bwMode="auto">
            <a:xfrm>
              <a:off x="2132" y="3496"/>
              <a:ext cx="1307" cy="62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95255" name="Text Box 60"/>
            <p:cNvSpPr txBox="1">
              <a:spLocks noChangeArrowheads="1"/>
            </p:cNvSpPr>
            <p:nvPr/>
          </p:nvSpPr>
          <p:spPr bwMode="auto">
            <a:xfrm>
              <a:off x="2297" y="3578"/>
              <a:ext cx="1018" cy="46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Внеклассные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мультимедийные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проекты</a:t>
              </a:r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1285852" y="5572140"/>
            <a:ext cx="2074862" cy="984250"/>
            <a:chOff x="656" y="3289"/>
            <a:chExt cx="1307" cy="620"/>
          </a:xfrm>
        </p:grpSpPr>
        <p:sp>
          <p:nvSpPr>
            <p:cNvPr id="95257" name="Oval 63"/>
            <p:cNvSpPr>
              <a:spLocks noChangeArrowheads="1"/>
            </p:cNvSpPr>
            <p:nvPr/>
          </p:nvSpPr>
          <p:spPr bwMode="auto">
            <a:xfrm>
              <a:off x="656" y="3289"/>
              <a:ext cx="1307" cy="62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95258" name="Text Box 64"/>
            <p:cNvSpPr txBox="1">
              <a:spLocks noChangeArrowheads="1"/>
            </p:cNvSpPr>
            <p:nvPr/>
          </p:nvSpPr>
          <p:spPr bwMode="auto">
            <a:xfrm>
              <a:off x="673" y="3353"/>
              <a:ext cx="1255" cy="3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ru-RU" sz="1400" dirty="0" err="1" smtClean="0">
                  <a:solidFill>
                    <a:schemeClr val="bg1"/>
                  </a:solidFill>
                </a:rPr>
                <a:t>Дистантная</a:t>
              </a:r>
              <a:endParaRPr lang="ru-RU" sz="1400" dirty="0">
                <a:solidFill>
                  <a:schemeClr val="bg1"/>
                </a:solidFill>
              </a:endParaRPr>
            </a:p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технология </a:t>
              </a:r>
              <a:r>
                <a:rPr lang="ru-RU" sz="1400" dirty="0" smtClean="0">
                  <a:solidFill>
                    <a:schemeClr val="bg1"/>
                  </a:solidFill>
                </a:rPr>
                <a:t> обучения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107280" y="4083052"/>
            <a:ext cx="1906040" cy="1192213"/>
            <a:chOff x="68" y="2529"/>
            <a:chExt cx="1461" cy="751"/>
          </a:xfrm>
        </p:grpSpPr>
        <p:sp>
          <p:nvSpPr>
            <p:cNvPr id="95260" name="Oval 67"/>
            <p:cNvSpPr>
              <a:spLocks noChangeArrowheads="1"/>
            </p:cNvSpPr>
            <p:nvPr/>
          </p:nvSpPr>
          <p:spPr bwMode="auto">
            <a:xfrm>
              <a:off x="155" y="2529"/>
              <a:ext cx="1307" cy="62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95261" name="Text Box 68"/>
            <p:cNvSpPr txBox="1">
              <a:spLocks noChangeArrowheads="1"/>
            </p:cNvSpPr>
            <p:nvPr/>
          </p:nvSpPr>
          <p:spPr bwMode="auto">
            <a:xfrm>
              <a:off x="68" y="2679"/>
              <a:ext cx="1461" cy="60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Использование ЦОР</a:t>
              </a: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(ЭОР)</a:t>
              </a: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в образовательной </a:t>
              </a: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деятельности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12725" y="1755775"/>
            <a:ext cx="2074863" cy="984250"/>
            <a:chOff x="155" y="2529"/>
            <a:chExt cx="1307" cy="620"/>
          </a:xfrm>
        </p:grpSpPr>
        <p:sp>
          <p:nvSpPr>
            <p:cNvPr id="95263" name="Oval 71"/>
            <p:cNvSpPr>
              <a:spLocks noChangeArrowheads="1"/>
            </p:cNvSpPr>
            <p:nvPr/>
          </p:nvSpPr>
          <p:spPr bwMode="auto">
            <a:xfrm>
              <a:off x="155" y="2529"/>
              <a:ext cx="1307" cy="62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5264" name="Text Box 72"/>
            <p:cNvSpPr txBox="1">
              <a:spLocks noChangeArrowheads="1"/>
            </p:cNvSpPr>
            <p:nvPr/>
          </p:nvSpPr>
          <p:spPr bwMode="auto">
            <a:xfrm>
              <a:off x="216" y="2679"/>
              <a:ext cx="1170" cy="3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Поиск </a:t>
              </a:r>
              <a:r>
                <a:rPr lang="ru-RU" sz="1400" dirty="0" smtClean="0">
                  <a:solidFill>
                    <a:schemeClr val="bg1"/>
                  </a:solidFill>
                </a:rPr>
                <a:t> информации</a:t>
              </a:r>
              <a:endParaRPr lang="ru-RU" sz="1400" dirty="0">
                <a:solidFill>
                  <a:schemeClr val="bg1"/>
                </a:solidFill>
              </a:endParaRPr>
            </a:p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В Интернет</a:t>
              </a:r>
            </a:p>
          </p:txBody>
        </p:sp>
      </p:grpSp>
      <p:grpSp>
        <p:nvGrpSpPr>
          <p:cNvPr id="12" name="Group 77"/>
          <p:cNvGrpSpPr>
            <a:grpSpLocks/>
          </p:cNvGrpSpPr>
          <p:nvPr/>
        </p:nvGrpSpPr>
        <p:grpSpPr bwMode="auto">
          <a:xfrm>
            <a:off x="211138" y="2938463"/>
            <a:ext cx="2074862" cy="984250"/>
            <a:chOff x="1582" y="940"/>
            <a:chExt cx="1307" cy="620"/>
          </a:xfrm>
        </p:grpSpPr>
        <p:sp>
          <p:nvSpPr>
            <p:cNvPr id="95266" name="Oval 75"/>
            <p:cNvSpPr>
              <a:spLocks noChangeArrowheads="1"/>
            </p:cNvSpPr>
            <p:nvPr/>
          </p:nvSpPr>
          <p:spPr bwMode="auto">
            <a:xfrm>
              <a:off x="1582" y="940"/>
              <a:ext cx="1307" cy="62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5267" name="Text Box 76"/>
            <p:cNvSpPr txBox="1">
              <a:spLocks noChangeArrowheads="1"/>
            </p:cNvSpPr>
            <p:nvPr/>
          </p:nvSpPr>
          <p:spPr bwMode="auto">
            <a:xfrm>
              <a:off x="1663" y="1039"/>
              <a:ext cx="1154" cy="46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Получение базовых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знаний на уроках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информатики</a:t>
              </a:r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1346200" y="757238"/>
            <a:ext cx="2074863" cy="984250"/>
            <a:chOff x="2179" y="693"/>
            <a:chExt cx="1307" cy="620"/>
          </a:xfrm>
        </p:grpSpPr>
        <p:sp>
          <p:nvSpPr>
            <p:cNvPr id="95269" name="Oval 79"/>
            <p:cNvSpPr>
              <a:spLocks noChangeArrowheads="1"/>
            </p:cNvSpPr>
            <p:nvPr/>
          </p:nvSpPr>
          <p:spPr bwMode="auto">
            <a:xfrm>
              <a:off x="2179" y="693"/>
              <a:ext cx="1307" cy="62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95270" name="Text Box 80"/>
            <p:cNvSpPr txBox="1">
              <a:spLocks noChangeArrowheads="1"/>
            </p:cNvSpPr>
            <p:nvPr/>
          </p:nvSpPr>
          <p:spPr bwMode="auto">
            <a:xfrm>
              <a:off x="2302" y="731"/>
              <a:ext cx="1076" cy="46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Обработка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материалов в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электронном виде</a:t>
              </a:r>
            </a:p>
          </p:txBody>
        </p:sp>
      </p:grp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3643306" y="857232"/>
            <a:ext cx="2074862" cy="984250"/>
            <a:chOff x="2179" y="693"/>
            <a:chExt cx="1307" cy="620"/>
          </a:xfrm>
        </p:grpSpPr>
        <p:sp>
          <p:nvSpPr>
            <p:cNvPr id="95272" name="Oval 86"/>
            <p:cNvSpPr>
              <a:spLocks noChangeArrowheads="1"/>
            </p:cNvSpPr>
            <p:nvPr/>
          </p:nvSpPr>
          <p:spPr bwMode="auto">
            <a:xfrm>
              <a:off x="2179" y="693"/>
              <a:ext cx="1307" cy="62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95273" name="Text Box 87"/>
            <p:cNvSpPr txBox="1">
              <a:spLocks noChangeArrowheads="1"/>
            </p:cNvSpPr>
            <p:nvPr/>
          </p:nvSpPr>
          <p:spPr bwMode="auto">
            <a:xfrm>
              <a:off x="2352" y="731"/>
              <a:ext cx="983" cy="46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Школьный сайт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и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школьная газета</a:t>
              </a:r>
            </a:p>
          </p:txBody>
        </p:sp>
      </p:grpSp>
      <p:sp>
        <p:nvSpPr>
          <p:cNvPr id="95286" name="Line 100"/>
          <p:cNvSpPr>
            <a:spLocks noChangeShapeType="1"/>
          </p:cNvSpPr>
          <p:nvPr/>
        </p:nvSpPr>
        <p:spPr bwMode="auto">
          <a:xfrm flipV="1">
            <a:off x="4572000" y="1643050"/>
            <a:ext cx="47625" cy="974725"/>
          </a:xfrm>
          <a:prstGeom prst="line">
            <a:avLst/>
          </a:prstGeom>
          <a:ln>
            <a:headEnd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5287" name="Line 101"/>
          <p:cNvSpPr>
            <a:spLocks noChangeShapeType="1"/>
          </p:cNvSpPr>
          <p:nvPr/>
        </p:nvSpPr>
        <p:spPr bwMode="auto">
          <a:xfrm flipV="1">
            <a:off x="5484813" y="1612900"/>
            <a:ext cx="784225" cy="1022350"/>
          </a:xfrm>
          <a:prstGeom prst="line">
            <a:avLst/>
          </a:prstGeom>
          <a:ln>
            <a:headEnd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5288" name="Line 102"/>
          <p:cNvSpPr>
            <a:spLocks noChangeShapeType="1"/>
          </p:cNvSpPr>
          <p:nvPr/>
        </p:nvSpPr>
        <p:spPr bwMode="auto">
          <a:xfrm flipV="1">
            <a:off x="6243638" y="2497138"/>
            <a:ext cx="695325" cy="492125"/>
          </a:xfrm>
          <a:prstGeom prst="line">
            <a:avLst/>
          </a:prstGeom>
          <a:ln>
            <a:headEnd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5289" name="Line 103"/>
          <p:cNvSpPr>
            <a:spLocks noChangeShapeType="1"/>
          </p:cNvSpPr>
          <p:nvPr/>
        </p:nvSpPr>
        <p:spPr bwMode="auto">
          <a:xfrm>
            <a:off x="6499225" y="3432175"/>
            <a:ext cx="401638" cy="26988"/>
          </a:xfrm>
          <a:prstGeom prst="line">
            <a:avLst/>
          </a:prstGeom>
          <a:ln>
            <a:headEnd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5290" name="Line 104"/>
          <p:cNvSpPr>
            <a:spLocks noChangeShapeType="1"/>
          </p:cNvSpPr>
          <p:nvPr/>
        </p:nvSpPr>
        <p:spPr bwMode="auto">
          <a:xfrm>
            <a:off x="6143637" y="3929066"/>
            <a:ext cx="500066" cy="357190"/>
          </a:xfrm>
          <a:prstGeom prst="line">
            <a:avLst/>
          </a:prstGeom>
          <a:ln>
            <a:headEnd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5291" name="Line 105"/>
          <p:cNvSpPr>
            <a:spLocks noChangeShapeType="1"/>
          </p:cNvSpPr>
          <p:nvPr/>
        </p:nvSpPr>
        <p:spPr bwMode="auto">
          <a:xfrm>
            <a:off x="5662613" y="4159250"/>
            <a:ext cx="676275" cy="1268413"/>
          </a:xfrm>
          <a:prstGeom prst="line">
            <a:avLst/>
          </a:prstGeom>
          <a:ln>
            <a:headEnd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5292" name="Line 106"/>
          <p:cNvSpPr>
            <a:spLocks noChangeShapeType="1"/>
          </p:cNvSpPr>
          <p:nvPr/>
        </p:nvSpPr>
        <p:spPr bwMode="auto">
          <a:xfrm>
            <a:off x="4572000" y="4214818"/>
            <a:ext cx="0" cy="1285884"/>
          </a:xfrm>
          <a:prstGeom prst="line">
            <a:avLst/>
          </a:prstGeom>
          <a:ln>
            <a:headEnd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5293" name="Line 107"/>
          <p:cNvSpPr>
            <a:spLocks noChangeShapeType="1"/>
          </p:cNvSpPr>
          <p:nvPr/>
        </p:nvSpPr>
        <p:spPr bwMode="auto">
          <a:xfrm flipH="1">
            <a:off x="3000364" y="4143380"/>
            <a:ext cx="785818" cy="1149346"/>
          </a:xfrm>
          <a:prstGeom prst="line">
            <a:avLst/>
          </a:prstGeom>
          <a:ln>
            <a:headEnd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5294" name="Line 108"/>
          <p:cNvSpPr>
            <a:spLocks noChangeShapeType="1"/>
          </p:cNvSpPr>
          <p:nvPr/>
        </p:nvSpPr>
        <p:spPr bwMode="auto">
          <a:xfrm flipH="1" flipV="1">
            <a:off x="2822575" y="1700213"/>
            <a:ext cx="904875" cy="936625"/>
          </a:xfrm>
          <a:prstGeom prst="line">
            <a:avLst/>
          </a:prstGeom>
          <a:ln>
            <a:headEnd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5295" name="Line 109"/>
          <p:cNvSpPr>
            <a:spLocks noChangeShapeType="1"/>
          </p:cNvSpPr>
          <p:nvPr/>
        </p:nvSpPr>
        <p:spPr bwMode="auto">
          <a:xfrm flipH="1">
            <a:off x="2259013" y="3933825"/>
            <a:ext cx="747712" cy="420688"/>
          </a:xfrm>
          <a:prstGeom prst="line">
            <a:avLst/>
          </a:prstGeom>
          <a:ln>
            <a:headEnd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5296" name="Line 110"/>
          <p:cNvSpPr>
            <a:spLocks noChangeShapeType="1"/>
          </p:cNvSpPr>
          <p:nvPr/>
        </p:nvSpPr>
        <p:spPr bwMode="auto">
          <a:xfrm flipH="1" flipV="1">
            <a:off x="2181225" y="2436813"/>
            <a:ext cx="846138" cy="482600"/>
          </a:xfrm>
          <a:prstGeom prst="line">
            <a:avLst/>
          </a:prstGeom>
          <a:ln>
            <a:headEnd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5297" name="Line 111"/>
          <p:cNvSpPr>
            <a:spLocks noChangeShapeType="1"/>
          </p:cNvSpPr>
          <p:nvPr/>
        </p:nvSpPr>
        <p:spPr bwMode="auto">
          <a:xfrm flipH="1" flipV="1">
            <a:off x="2287588" y="3470275"/>
            <a:ext cx="417512" cy="1588"/>
          </a:xfrm>
          <a:prstGeom prst="line">
            <a:avLst/>
          </a:prstGeom>
          <a:ln>
            <a:headEnd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6" name="Picture 4" descr="Comp1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28604"/>
            <a:ext cx="1304916" cy="1304916"/>
          </a:xfrm>
          <a:prstGeom prst="rect">
            <a:avLst/>
          </a:prstGeom>
          <a:noFill/>
        </p:spPr>
      </p:pic>
      <p:sp>
        <p:nvSpPr>
          <p:cNvPr id="68" name="Прямоугольник 67"/>
          <p:cNvSpPr/>
          <p:nvPr/>
        </p:nvSpPr>
        <p:spPr>
          <a:xfrm>
            <a:off x="214282" y="6581001"/>
            <a:ext cx="8929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общеобразовательное учреждение средняя общеобразовательная школа № 7 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7734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6581001"/>
            <a:ext cx="8929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общеобразовательное учреждение средняя общеобразовательная школа № 7 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5397500" y="8108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b="1">
              <a:solidFill>
                <a:srgbClr val="3333FF"/>
              </a:solidFill>
            </a:endParaRPr>
          </a:p>
        </p:txBody>
      </p:sp>
      <p:sp>
        <p:nvSpPr>
          <p:cNvPr id="48152" name="WordArt 24" descr="avatar0042"/>
          <p:cNvSpPr>
            <a:spLocks noChangeArrowheads="1" noChangeShapeType="1" noTextEdit="1"/>
          </p:cNvSpPr>
          <p:nvPr/>
        </p:nvSpPr>
        <p:spPr bwMode="auto">
          <a:xfrm>
            <a:off x="2786050" y="214290"/>
            <a:ext cx="35719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Олимпиады</a:t>
            </a:r>
          </a:p>
        </p:txBody>
      </p:sp>
      <p:pic>
        <p:nvPicPr>
          <p:cNvPr id="48153" name="Picture 25" descr="pe01821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86644" y="4953000"/>
            <a:ext cx="1679575" cy="1905000"/>
          </a:xfrm>
          <a:prstGeom prst="rect">
            <a:avLst/>
          </a:prstGeom>
          <a:noFill/>
        </p:spPr>
      </p:pic>
      <p:pic>
        <p:nvPicPr>
          <p:cNvPr id="48154" name="Picture 26" descr="119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0200" y="2349500"/>
            <a:ext cx="1028700" cy="952500"/>
          </a:xfrm>
          <a:prstGeom prst="rect">
            <a:avLst/>
          </a:prstGeom>
          <a:noFill/>
        </p:spPr>
      </p:pic>
      <p:pic>
        <p:nvPicPr>
          <p:cNvPr id="48155" name="Picture 27" descr="119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00113" y="1412875"/>
            <a:ext cx="1028700" cy="952500"/>
          </a:xfrm>
          <a:prstGeom prst="rect">
            <a:avLst/>
          </a:prstGeom>
          <a:noFill/>
        </p:spPr>
      </p:pic>
      <p:pic>
        <p:nvPicPr>
          <p:cNvPr id="48158" name="Picture 30" descr="119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0200" y="5445125"/>
            <a:ext cx="1028700" cy="952500"/>
          </a:xfrm>
          <a:prstGeom prst="rect">
            <a:avLst/>
          </a:prstGeom>
          <a:noFill/>
        </p:spPr>
      </p:pic>
      <p:sp>
        <p:nvSpPr>
          <p:cNvPr id="11" name="Горизонтальный свиток 10"/>
          <p:cNvSpPr/>
          <p:nvPr/>
        </p:nvSpPr>
        <p:spPr bwMode="auto">
          <a:xfrm>
            <a:off x="285720" y="642918"/>
            <a:ext cx="8643998" cy="1643074"/>
          </a:xfrm>
          <a:prstGeom prst="horizontalScroll">
            <a:avLst/>
          </a:prstGeom>
          <a:solidFill>
            <a:srgbClr val="CC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</a:rPr>
              <a:t>По результатам предметных олимпиад в районе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28586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МОУ СОШ № 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в 2010 - 2011 </a:t>
            </a:r>
            <a:r>
              <a:rPr lang="ru-RU" sz="24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уч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г – </a:t>
            </a:r>
            <a:r>
              <a:rPr 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место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</a:rPr>
              <a:t>                          </a:t>
            </a:r>
          </a:p>
        </p:txBody>
      </p:sp>
      <p:pic>
        <p:nvPicPr>
          <p:cNvPr id="48156" name="Picture 28" descr="119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15206" y="285728"/>
            <a:ext cx="1028700" cy="952500"/>
          </a:xfrm>
          <a:prstGeom prst="rect">
            <a:avLst/>
          </a:prstGeom>
          <a:noFill/>
        </p:spPr>
      </p:pic>
      <p:pic>
        <p:nvPicPr>
          <p:cNvPr id="48157" name="Picture 29" descr="119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0"/>
            <a:ext cx="1028700" cy="952500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 bwMode="auto">
          <a:xfrm>
            <a:off x="571472" y="2571744"/>
            <a:ext cx="3357586" cy="1071570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ПОБЕДИТЕЛИ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зональный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 уровень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5286380" y="2643182"/>
            <a:ext cx="3357586" cy="1071570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ПОБЕДИТЕЛИ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FF00"/>
                </a:solidFill>
                <a:latin typeface="Arial" charset="0"/>
              </a:rPr>
              <a:t>к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раевой уровень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9" name="12-конечная звезда 28"/>
          <p:cNvSpPr/>
          <p:nvPr/>
        </p:nvSpPr>
        <p:spPr bwMode="auto">
          <a:xfrm>
            <a:off x="5357818" y="3714752"/>
            <a:ext cx="3143272" cy="2071702"/>
          </a:xfrm>
          <a:prstGeom prst="star12">
            <a:avLst/>
          </a:prstGeom>
          <a:solidFill>
            <a:srgbClr val="0000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Физкультура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9 </a:t>
            </a:r>
            <a:r>
              <a:rPr lang="ru-RU" b="1" dirty="0" err="1" smtClean="0">
                <a:solidFill>
                  <a:schemeClr val="bg1"/>
                </a:solidFill>
                <a:latin typeface="Arial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10 </a:t>
            </a:r>
            <a:r>
              <a:rPr lang="ru-RU" b="1" dirty="0" err="1" smtClean="0">
                <a:solidFill>
                  <a:schemeClr val="bg1"/>
                </a:solidFill>
                <a:latin typeface="Arial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31" name="12-конечная звезда 30"/>
          <p:cNvSpPr/>
          <p:nvPr/>
        </p:nvSpPr>
        <p:spPr bwMode="auto">
          <a:xfrm>
            <a:off x="0" y="3571876"/>
            <a:ext cx="3357554" cy="2428892"/>
          </a:xfrm>
          <a:prstGeom prst="star12">
            <a:avLst/>
          </a:prstGeom>
          <a:solidFill>
            <a:srgbClr val="0000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Физкультура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8, 9, 10, 11 </a:t>
            </a:r>
            <a:r>
              <a:rPr lang="ru-RU" b="1" dirty="0" err="1" smtClean="0">
                <a:solidFill>
                  <a:schemeClr val="bg1"/>
                </a:solidFill>
                <a:latin typeface="Arial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34" name="12-конечная звезда 33"/>
          <p:cNvSpPr/>
          <p:nvPr/>
        </p:nvSpPr>
        <p:spPr bwMode="auto">
          <a:xfrm>
            <a:off x="2143108" y="3714752"/>
            <a:ext cx="3786214" cy="2347930"/>
          </a:xfrm>
          <a:prstGeom prst="star12">
            <a:avLst/>
          </a:prstGeom>
          <a:solidFill>
            <a:srgbClr val="0000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err="1" smtClean="0">
                <a:solidFill>
                  <a:schemeClr val="bg1"/>
                </a:solidFill>
                <a:latin typeface="Arial" charset="0"/>
              </a:rPr>
              <a:t>Кубановедение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9 </a:t>
            </a:r>
            <a:r>
              <a:rPr lang="ru-RU" b="1" dirty="0" err="1" smtClean="0">
                <a:solidFill>
                  <a:schemeClr val="bg1"/>
                </a:solidFill>
                <a:latin typeface="Arial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10 </a:t>
            </a:r>
            <a:r>
              <a:rPr lang="ru-RU" b="1" dirty="0" err="1" smtClean="0">
                <a:solidFill>
                  <a:schemeClr val="bg1"/>
                </a:solidFill>
                <a:latin typeface="Arial" charset="0"/>
              </a:rPr>
              <a:t>кл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advTm="4172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 rot="8121828">
            <a:off x="2409843" y="909677"/>
            <a:ext cx="4392613" cy="43926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665 w 21600"/>
              <a:gd name="T13" fmla="*/ 4665 h 21600"/>
              <a:gd name="T14" fmla="*/ 16935 w 21600"/>
              <a:gd name="T15" fmla="*/ 169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665" y="4665"/>
                </a:moveTo>
                <a:lnTo>
                  <a:pt x="9862" y="4665"/>
                </a:lnTo>
                <a:lnTo>
                  <a:pt x="9862" y="2643"/>
                </a:lnTo>
                <a:lnTo>
                  <a:pt x="8141" y="2643"/>
                </a:lnTo>
                <a:lnTo>
                  <a:pt x="10800" y="0"/>
                </a:lnTo>
                <a:lnTo>
                  <a:pt x="13459" y="2643"/>
                </a:lnTo>
                <a:lnTo>
                  <a:pt x="11738" y="2643"/>
                </a:lnTo>
                <a:lnTo>
                  <a:pt x="11738" y="4665"/>
                </a:lnTo>
                <a:lnTo>
                  <a:pt x="16935" y="4665"/>
                </a:lnTo>
                <a:lnTo>
                  <a:pt x="16935" y="9862"/>
                </a:lnTo>
                <a:lnTo>
                  <a:pt x="18957" y="9862"/>
                </a:lnTo>
                <a:lnTo>
                  <a:pt x="18957" y="8141"/>
                </a:lnTo>
                <a:lnTo>
                  <a:pt x="21600" y="10800"/>
                </a:lnTo>
                <a:lnTo>
                  <a:pt x="18957" y="13459"/>
                </a:lnTo>
                <a:lnTo>
                  <a:pt x="18957" y="11738"/>
                </a:lnTo>
                <a:lnTo>
                  <a:pt x="16935" y="11738"/>
                </a:lnTo>
                <a:lnTo>
                  <a:pt x="16935" y="16935"/>
                </a:lnTo>
                <a:lnTo>
                  <a:pt x="11738" y="16935"/>
                </a:lnTo>
                <a:lnTo>
                  <a:pt x="11738" y="18957"/>
                </a:lnTo>
                <a:lnTo>
                  <a:pt x="13459" y="18957"/>
                </a:lnTo>
                <a:lnTo>
                  <a:pt x="10800" y="21600"/>
                </a:lnTo>
                <a:lnTo>
                  <a:pt x="8141" y="18957"/>
                </a:lnTo>
                <a:lnTo>
                  <a:pt x="9862" y="18957"/>
                </a:lnTo>
                <a:lnTo>
                  <a:pt x="9862" y="16935"/>
                </a:lnTo>
                <a:lnTo>
                  <a:pt x="4665" y="16935"/>
                </a:lnTo>
                <a:lnTo>
                  <a:pt x="4665" y="11738"/>
                </a:lnTo>
                <a:lnTo>
                  <a:pt x="2643" y="11738"/>
                </a:lnTo>
                <a:lnTo>
                  <a:pt x="2643" y="13459"/>
                </a:lnTo>
                <a:lnTo>
                  <a:pt x="0" y="10800"/>
                </a:lnTo>
                <a:lnTo>
                  <a:pt x="2643" y="8141"/>
                </a:lnTo>
                <a:lnTo>
                  <a:pt x="2643" y="9862"/>
                </a:lnTo>
                <a:lnTo>
                  <a:pt x="4665" y="9862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17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4282" y="1428736"/>
            <a:ext cx="2592387" cy="792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Ученическое самоуправление</a:t>
            </a:r>
          </a:p>
        </p:txBody>
      </p:sp>
      <p:sp>
        <p:nvSpPr>
          <p:cNvPr id="50180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15074" y="4643446"/>
            <a:ext cx="2643174" cy="7921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Творческая направленность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sp>
        <p:nvSpPr>
          <p:cNvPr id="50181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86512" y="1285860"/>
            <a:ext cx="2663825" cy="1081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Гражданско-патриотическая направленность</a:t>
            </a:r>
          </a:p>
        </p:txBody>
      </p:sp>
      <p:sp>
        <p:nvSpPr>
          <p:cNvPr id="50182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5720" y="4643446"/>
            <a:ext cx="2663825" cy="10795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Физкультурно-оздоровительная направленность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3779838" y="2636838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928926" y="2500306"/>
            <a:ext cx="34559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/>
              <a:t> </a:t>
            </a:r>
            <a:r>
              <a:rPr lang="ru-R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ОРГАНИЗАЦИЯ ВОСПИТАТЕЛЬНОГО ПРОЦЕССА</a:t>
            </a:r>
          </a:p>
        </p:txBody>
      </p:sp>
      <p:sp>
        <p:nvSpPr>
          <p:cNvPr id="9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86500" y="2643188"/>
            <a:ext cx="2663825" cy="10810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Эстетическая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направленность</a:t>
            </a:r>
          </a:p>
        </p:txBody>
      </p:sp>
      <p:sp>
        <p:nvSpPr>
          <p:cNvPr id="10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75" y="2643188"/>
            <a:ext cx="2663825" cy="10810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Духовно-нравственная направленность</a:t>
            </a:r>
          </a:p>
        </p:txBody>
      </p:sp>
      <p:sp>
        <p:nvSpPr>
          <p:cNvPr id="11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86116" y="4929198"/>
            <a:ext cx="2808287" cy="15065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Профилактика правонарушений и преступлений среди школьников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7290" y="285728"/>
            <a:ext cx="7500958" cy="714380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Обучая, воспитываем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общеобразовательное учреждение средняя общеобразовательная школа № 7 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3" descr="D:\Мои документы\МОИ ДОКУМЕНТЫ\МОИ РИСУНКИ\Коллекция картинок\картинки хорошие и много\Pub60cor\PE02282_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7950" y="5357826"/>
            <a:ext cx="1436689" cy="1500174"/>
          </a:xfrm>
          <a:prstGeom prst="rect">
            <a:avLst/>
          </a:prstGeom>
          <a:noFill/>
        </p:spPr>
      </p:pic>
      <p:pic>
        <p:nvPicPr>
          <p:cNvPr id="18" name="Picture 160" descr="logo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0"/>
            <a:ext cx="1207841" cy="1200148"/>
          </a:xfrm>
          <a:prstGeom prst="rect">
            <a:avLst/>
          </a:prstGeom>
          <a:noFill/>
        </p:spPr>
      </p:pic>
    </p:spTree>
  </p:cSld>
  <p:clrMapOvr>
    <a:masterClrMapping/>
  </p:clrMapOvr>
  <p:transition advTm="3250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6" descr="AT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738390">
            <a:off x="6500826" y="0"/>
            <a:ext cx="1857356" cy="1438393"/>
          </a:xfrm>
          <a:prstGeom prst="rect">
            <a:avLst/>
          </a:prstGeom>
          <a:noFill/>
        </p:spPr>
      </p:pic>
      <p:grpSp>
        <p:nvGrpSpPr>
          <p:cNvPr id="4" name="Diagram 4"/>
          <p:cNvGrpSpPr>
            <a:grpSpLocks noChangeAspect="1"/>
          </p:cNvGrpSpPr>
          <p:nvPr/>
        </p:nvGrpSpPr>
        <p:grpSpPr bwMode="auto">
          <a:xfrm>
            <a:off x="500034" y="0"/>
            <a:ext cx="8010102" cy="6515735"/>
            <a:chOff x="2189" y="-1533"/>
            <a:chExt cx="7384" cy="7944"/>
          </a:xfrm>
        </p:grpSpPr>
        <p:sp>
          <p:nvSpPr>
            <p:cNvPr id="5" name="_s1028"/>
            <p:cNvSpPr>
              <a:spLocks noChangeShapeType="1"/>
            </p:cNvSpPr>
            <p:nvPr/>
          </p:nvSpPr>
          <p:spPr bwMode="auto">
            <a:xfrm flipH="1" flipV="1">
              <a:off x="4104" y="1544"/>
              <a:ext cx="888" cy="514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_s1029"/>
            <p:cNvSpPr>
              <a:spLocks noChangeArrowheads="1"/>
            </p:cNvSpPr>
            <p:nvPr/>
          </p:nvSpPr>
          <p:spPr bwMode="auto">
            <a:xfrm>
              <a:off x="2189" y="6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Физкультурно-спортивная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400" b="1" dirty="0" smtClean="0">
                  <a:latin typeface="Arial" charset="0"/>
                </a:rPr>
                <a:t>П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одвижные игры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(2-4 кл.)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Легкая</a:t>
              </a:r>
              <a:r>
                <a:rPr kumimoji="0" lang="ru-RU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атлетика (2-11кл.)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400" b="1" baseline="0" dirty="0" smtClean="0">
                  <a:latin typeface="Arial" charset="0"/>
                </a:rPr>
                <a:t>Черлидинг (8-10кл.)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_s1030"/>
            <p:cNvSpPr>
              <a:spLocks noChangeShapeType="1"/>
            </p:cNvSpPr>
            <p:nvPr/>
          </p:nvSpPr>
          <p:spPr bwMode="auto">
            <a:xfrm flipH="1">
              <a:off x="4104" y="3084"/>
              <a:ext cx="889" cy="5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_s1031"/>
            <p:cNvSpPr>
              <a:spLocks noChangeArrowheads="1"/>
            </p:cNvSpPr>
            <p:nvPr/>
          </p:nvSpPr>
          <p:spPr bwMode="auto">
            <a:xfrm>
              <a:off x="2237" y="3227"/>
              <a:ext cx="2041" cy="1624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Культурологическая: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400" b="1" dirty="0" smtClean="0">
                  <a:latin typeface="Arial" charset="0"/>
                </a:rPr>
                <a:t>Юный журналист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(7-8 кл.)</a:t>
              </a:r>
            </a:p>
          </p:txBody>
        </p:sp>
        <p:sp>
          <p:nvSpPr>
            <p:cNvPr id="9" name="_s1032"/>
            <p:cNvSpPr>
              <a:spLocks noChangeShapeType="1"/>
            </p:cNvSpPr>
            <p:nvPr/>
          </p:nvSpPr>
          <p:spPr bwMode="auto">
            <a:xfrm flipH="1">
              <a:off x="5877" y="3596"/>
              <a:ext cx="4" cy="131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_s1033"/>
            <p:cNvSpPr>
              <a:spLocks noChangeArrowheads="1"/>
            </p:cNvSpPr>
            <p:nvPr/>
          </p:nvSpPr>
          <p:spPr bwMode="auto">
            <a:xfrm>
              <a:off x="4871" y="4882"/>
              <a:ext cx="2052" cy="1529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Художественно-эстетическая: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Творческая</a:t>
              </a:r>
              <a:r>
                <a:rPr kumimoji="0" lang="ru-RU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копилка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400" b="1" dirty="0" smtClean="0">
                  <a:latin typeface="Arial" charset="0"/>
                </a:rPr>
                <a:t>( 7-8 кл.)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_s1034"/>
            <p:cNvSpPr>
              <a:spLocks noChangeShapeType="1"/>
            </p:cNvSpPr>
            <p:nvPr/>
          </p:nvSpPr>
          <p:spPr bwMode="auto">
            <a:xfrm>
              <a:off x="6770" y="3083"/>
              <a:ext cx="888" cy="51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_s1035"/>
            <p:cNvSpPr>
              <a:spLocks noChangeArrowheads="1"/>
            </p:cNvSpPr>
            <p:nvPr/>
          </p:nvSpPr>
          <p:spPr bwMode="auto">
            <a:xfrm>
              <a:off x="7521" y="3082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Военно-патриотическая: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Юный патриот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(</a:t>
              </a:r>
              <a:r>
                <a:rPr lang="ru-RU" sz="1400" b="1" dirty="0" smtClean="0">
                  <a:latin typeface="Arial" charset="0"/>
                </a:rPr>
                <a:t>8-11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 кл.)</a:t>
              </a:r>
            </a:p>
          </p:txBody>
        </p:sp>
        <p:sp>
          <p:nvSpPr>
            <p:cNvPr id="13" name="_s1036"/>
            <p:cNvSpPr>
              <a:spLocks noChangeShapeType="1"/>
            </p:cNvSpPr>
            <p:nvPr/>
          </p:nvSpPr>
          <p:spPr bwMode="auto">
            <a:xfrm flipV="1">
              <a:off x="6769" y="1544"/>
              <a:ext cx="889" cy="51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_s1037"/>
            <p:cNvSpPr>
              <a:spLocks noChangeArrowheads="1"/>
            </p:cNvSpPr>
            <p:nvPr/>
          </p:nvSpPr>
          <p:spPr bwMode="auto">
            <a:xfrm>
              <a:off x="7520" y="5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Естественно-научная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Необыкновенная</a:t>
              </a:r>
              <a:r>
                <a:rPr kumimoji="0" lang="ru-RU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физика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400" b="1" dirty="0" smtClean="0">
                  <a:latin typeface="Arial" charset="0"/>
                </a:rPr>
                <a:t>( 10 -11 </a:t>
              </a:r>
              <a:r>
                <a:rPr lang="ru-RU" sz="1400" b="1" dirty="0" err="1" smtClean="0">
                  <a:latin typeface="Arial" charset="0"/>
                </a:rPr>
                <a:t>кл</a:t>
              </a:r>
              <a:r>
                <a:rPr lang="ru-RU" sz="1400" b="1" dirty="0" smtClean="0">
                  <a:latin typeface="Arial" charset="0"/>
                </a:rPr>
                <a:t>.)</a:t>
              </a:r>
              <a:endPara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400" b="1" baseline="0" dirty="0" smtClean="0">
                  <a:latin typeface="Arial" charset="0"/>
                </a:rPr>
                <a:t>Решение</a:t>
              </a:r>
              <a:r>
                <a:rPr lang="ru-RU" sz="1400" b="1" dirty="0" smtClean="0">
                  <a:latin typeface="Arial" charset="0"/>
                </a:rPr>
                <a:t> задач по химии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( 10 -11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кл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.)</a:t>
              </a:r>
            </a:p>
          </p:txBody>
        </p:sp>
        <p:sp>
          <p:nvSpPr>
            <p:cNvPr id="15" name="_s1038"/>
            <p:cNvSpPr>
              <a:spLocks noChangeShapeType="1"/>
            </p:cNvSpPr>
            <p:nvPr/>
          </p:nvSpPr>
          <p:spPr bwMode="auto">
            <a:xfrm flipV="1">
              <a:off x="5881" y="519"/>
              <a:ext cx="0" cy="102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_s1039"/>
            <p:cNvSpPr>
              <a:spLocks noChangeArrowheads="1"/>
            </p:cNvSpPr>
            <p:nvPr/>
          </p:nvSpPr>
          <p:spPr bwMode="auto">
            <a:xfrm>
              <a:off x="4855" y="-1533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Эколого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-</a:t>
              </a:r>
              <a:r>
                <a:rPr kumimoji="0" lang="ru-RU" b="1" i="0" u="none" strike="noStrike" cap="none" normalizeH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 биологическая: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400" b="1" dirty="0" smtClean="0">
                  <a:latin typeface="Arial" charset="0"/>
                </a:rPr>
                <a:t>Мое здоровье – моё будущее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( 1-4 </a:t>
              </a:r>
              <a:r>
                <a:rPr kumimoji="0" lang="ru-RU" sz="1400" b="1" i="0" u="none" strike="noStrike" cap="none" normalizeH="0" dirty="0" err="1" smtClean="0">
                  <a:ln>
                    <a:noFill/>
                  </a:ln>
                  <a:effectLst/>
                  <a:latin typeface="Arial" charset="0"/>
                </a:rPr>
                <a:t>кл</a:t>
              </a:r>
              <a:r>
                <a:rPr kumimoji="0" lang="ru-RU" sz="1400" b="1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.)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400" b="1" dirty="0" smtClean="0">
                  <a:latin typeface="Arial" charset="0"/>
                </a:rPr>
                <a:t>Экологический (8 </a:t>
              </a:r>
              <a:r>
                <a:rPr lang="ru-RU" sz="1400" b="1" dirty="0" err="1" smtClean="0">
                  <a:latin typeface="Arial" charset="0"/>
                </a:rPr>
                <a:t>кл</a:t>
              </a:r>
              <a:r>
                <a:rPr lang="ru-RU" sz="1400" b="1" dirty="0" smtClean="0">
                  <a:latin typeface="Arial" charset="0"/>
                </a:rPr>
                <a:t>.)</a:t>
              </a:r>
              <a:endParaRPr kumimoji="0" lang="ru-RU" sz="1400" b="1" i="0" u="none" strike="noStrike" cap="none" normalizeH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7" name="_s1040"/>
            <p:cNvSpPr>
              <a:spLocks noChangeArrowheads="1"/>
            </p:cNvSpPr>
            <p:nvPr/>
          </p:nvSpPr>
          <p:spPr bwMode="auto">
            <a:xfrm>
              <a:off x="4740" y="1398"/>
              <a:ext cx="2167" cy="2526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99CC00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Направленности дополнительного образования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FF0000"/>
                  </a:solidFill>
                  <a:latin typeface="Arial" charset="0"/>
                </a:rPr>
                <a:t>М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ОУ СОШ №7</a:t>
              </a:r>
            </a:p>
          </p:txBody>
        </p:sp>
      </p:grpSp>
      <p:pic>
        <p:nvPicPr>
          <p:cNvPr id="18" name="Picture 6" descr="D:\Мои документы\МОИ ДОКУМЕНТЫ\МОИ РИСУНКИ\Мои рисунки\анимация\pic3.gif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5572140"/>
            <a:ext cx="1471009" cy="1009647"/>
          </a:xfrm>
          <a:prstGeom prst="rect">
            <a:avLst/>
          </a:prstGeom>
          <a:noFill/>
        </p:spPr>
      </p:pic>
      <p:pic>
        <p:nvPicPr>
          <p:cNvPr id="19" name="Picture 17" descr="глобус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0100" y="0"/>
            <a:ext cx="96996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D:\Мои документы\МОИ ДОКУМЕНТЫ\МОИ РИСУНКИ\Мои рисунки\анимация\bk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8" y="5357826"/>
            <a:ext cx="1714512" cy="1171583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общеобразовательное учреждение средняя общеобразовательная школа № 7 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000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Елена\Рабочий стол\презентация школы материалы\фото школа\фото\Гранюк\фото\PICT0041.JPG"/>
          <p:cNvPicPr>
            <a:picLocks noChangeAspect="1" noChangeArrowheads="1"/>
          </p:cNvPicPr>
          <p:nvPr/>
        </p:nvPicPr>
        <p:blipFill>
          <a:blip r:embed="rId2" cstate="screen">
            <a:lum contrast="-10000"/>
          </a:blip>
          <a:srcRect r="-2099"/>
          <a:stretch>
            <a:fillRect/>
          </a:stretch>
        </p:blipFill>
        <p:spPr bwMode="auto">
          <a:xfrm>
            <a:off x="285720" y="357166"/>
            <a:ext cx="4071966" cy="2928958"/>
          </a:xfrm>
          <a:prstGeom prst="rect">
            <a:avLst/>
          </a:prstGeom>
          <a:noFill/>
        </p:spPr>
      </p:pic>
      <p:pic>
        <p:nvPicPr>
          <p:cNvPr id="4" name="Picture 3" descr="H:\презентация школы материалы\Семенченко\SDC12524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643438" y="1928802"/>
            <a:ext cx="3839731" cy="29782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57414" y="357166"/>
            <a:ext cx="43865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ИКТ </a:t>
            </a:r>
          </a:p>
          <a:p>
            <a:pPr algn="ctr"/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уроке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94"/>
          <p:cNvGrpSpPr>
            <a:grpSpLocks/>
          </p:cNvGrpSpPr>
          <p:nvPr/>
        </p:nvGrpSpPr>
        <p:grpSpPr bwMode="auto">
          <a:xfrm>
            <a:off x="5572132" y="5072074"/>
            <a:ext cx="2393934" cy="1571636"/>
            <a:chOff x="0" y="0"/>
            <a:chExt cx="5744" cy="4320"/>
          </a:xfrm>
        </p:grpSpPr>
        <p:sp>
          <p:nvSpPr>
            <p:cNvPr id="9" name="AutoShape 95"/>
            <p:cNvSpPr>
              <a:spLocks noChangeArrowheads="1"/>
            </p:cNvSpPr>
            <p:nvPr/>
          </p:nvSpPr>
          <p:spPr bwMode="auto">
            <a:xfrm rot="1967371">
              <a:off x="672" y="624"/>
              <a:ext cx="1584" cy="3312"/>
            </a:xfrm>
            <a:prstGeom prst="can">
              <a:avLst>
                <a:gd name="adj" fmla="val 52273"/>
              </a:avLst>
            </a:prstGeom>
            <a:gradFill rotWithShape="0">
              <a:gsLst>
                <a:gs pos="0">
                  <a:srgbClr val="FF99FF"/>
                </a:gs>
                <a:gs pos="50000">
                  <a:srgbClr val="66FF66"/>
                </a:gs>
                <a:gs pos="100000">
                  <a:srgbClr val="FF99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" name="Group 96"/>
            <p:cNvGrpSpPr>
              <a:grpSpLocks/>
            </p:cNvGrpSpPr>
            <p:nvPr/>
          </p:nvGrpSpPr>
          <p:grpSpPr bwMode="auto">
            <a:xfrm>
              <a:off x="0" y="0"/>
              <a:ext cx="5744" cy="4320"/>
              <a:chOff x="0" y="0"/>
              <a:chExt cx="5744" cy="4320"/>
            </a:xfrm>
          </p:grpSpPr>
          <p:grpSp>
            <p:nvGrpSpPr>
              <p:cNvPr id="11" name="Group 97"/>
              <p:cNvGrpSpPr>
                <a:grpSpLocks/>
              </p:cNvGrpSpPr>
              <p:nvPr/>
            </p:nvGrpSpPr>
            <p:grpSpPr bwMode="auto">
              <a:xfrm flipH="1">
                <a:off x="3648" y="1306"/>
                <a:ext cx="2096" cy="1816"/>
                <a:chOff x="3648" y="1306"/>
                <a:chExt cx="2096" cy="1816"/>
              </a:xfrm>
            </p:grpSpPr>
            <p:sp>
              <p:nvSpPr>
                <p:cNvPr id="18" name="Freeform 98"/>
                <p:cNvSpPr>
                  <a:spLocks/>
                </p:cNvSpPr>
                <p:nvPr/>
              </p:nvSpPr>
              <p:spPr bwMode="auto">
                <a:xfrm>
                  <a:off x="4032" y="2370"/>
                  <a:ext cx="1712" cy="752"/>
                </a:xfrm>
                <a:custGeom>
                  <a:avLst/>
                  <a:gdLst/>
                  <a:ahLst/>
                  <a:cxnLst>
                    <a:cxn ang="0">
                      <a:pos x="0" y="1365"/>
                    </a:cxn>
                    <a:cxn ang="0">
                      <a:pos x="135" y="1428"/>
                    </a:cxn>
                    <a:cxn ang="0">
                      <a:pos x="1687" y="1365"/>
                    </a:cxn>
                    <a:cxn ang="0">
                      <a:pos x="2146" y="1503"/>
                    </a:cxn>
                    <a:cxn ang="0">
                      <a:pos x="2332" y="1477"/>
                    </a:cxn>
                    <a:cxn ang="0">
                      <a:pos x="3424" y="572"/>
                    </a:cxn>
                    <a:cxn ang="0">
                      <a:pos x="3411" y="497"/>
                    </a:cxn>
                    <a:cxn ang="0">
                      <a:pos x="2952" y="298"/>
                    </a:cxn>
                    <a:cxn ang="0">
                      <a:pos x="2952" y="138"/>
                    </a:cxn>
                    <a:cxn ang="0">
                      <a:pos x="2505" y="0"/>
                    </a:cxn>
                    <a:cxn ang="0">
                      <a:pos x="260" y="1069"/>
                    </a:cxn>
                    <a:cxn ang="0">
                      <a:pos x="35" y="1291"/>
                    </a:cxn>
                    <a:cxn ang="0">
                      <a:pos x="0" y="1365"/>
                    </a:cxn>
                    <a:cxn ang="0">
                      <a:pos x="0" y="1365"/>
                    </a:cxn>
                  </a:cxnLst>
                  <a:rect l="0" t="0" r="r" b="b"/>
                  <a:pathLst>
                    <a:path w="3424" h="1503">
                      <a:moveTo>
                        <a:pt x="0" y="1365"/>
                      </a:moveTo>
                      <a:lnTo>
                        <a:pt x="135" y="1428"/>
                      </a:lnTo>
                      <a:lnTo>
                        <a:pt x="1687" y="1365"/>
                      </a:lnTo>
                      <a:lnTo>
                        <a:pt x="2146" y="1503"/>
                      </a:lnTo>
                      <a:lnTo>
                        <a:pt x="2332" y="1477"/>
                      </a:lnTo>
                      <a:lnTo>
                        <a:pt x="3424" y="572"/>
                      </a:lnTo>
                      <a:lnTo>
                        <a:pt x="3411" y="497"/>
                      </a:lnTo>
                      <a:lnTo>
                        <a:pt x="2952" y="298"/>
                      </a:lnTo>
                      <a:lnTo>
                        <a:pt x="2952" y="138"/>
                      </a:lnTo>
                      <a:lnTo>
                        <a:pt x="2505" y="0"/>
                      </a:lnTo>
                      <a:lnTo>
                        <a:pt x="260" y="1069"/>
                      </a:lnTo>
                      <a:lnTo>
                        <a:pt x="35" y="1291"/>
                      </a:lnTo>
                      <a:lnTo>
                        <a:pt x="0" y="1365"/>
                      </a:lnTo>
                      <a:lnTo>
                        <a:pt x="0" y="1365"/>
                      </a:lnTo>
                      <a:close/>
                    </a:path>
                  </a:pathLst>
                </a:custGeom>
                <a:solidFill>
                  <a:srgbClr val="A3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Freeform 99"/>
                <p:cNvSpPr>
                  <a:spLocks/>
                </p:cNvSpPr>
                <p:nvPr/>
              </p:nvSpPr>
              <p:spPr bwMode="auto">
                <a:xfrm>
                  <a:off x="3782" y="1505"/>
                  <a:ext cx="1394" cy="1488"/>
                </a:xfrm>
                <a:custGeom>
                  <a:avLst/>
                  <a:gdLst/>
                  <a:ahLst/>
                  <a:cxnLst>
                    <a:cxn ang="0">
                      <a:pos x="101" y="0"/>
                    </a:cxn>
                    <a:cxn ang="0">
                      <a:pos x="102" y="334"/>
                    </a:cxn>
                    <a:cxn ang="0">
                      <a:pos x="11" y="576"/>
                    </a:cxn>
                    <a:cxn ang="0">
                      <a:pos x="396" y="888"/>
                    </a:cxn>
                    <a:cxn ang="0">
                      <a:pos x="0" y="1729"/>
                    </a:cxn>
                    <a:cxn ang="0">
                      <a:pos x="609" y="2976"/>
                    </a:cxn>
                    <a:cxn ang="0">
                      <a:pos x="1902" y="2809"/>
                    </a:cxn>
                    <a:cxn ang="0">
                      <a:pos x="2789" y="2043"/>
                    </a:cxn>
                    <a:cxn ang="0">
                      <a:pos x="1929" y="241"/>
                    </a:cxn>
                    <a:cxn ang="0">
                      <a:pos x="101" y="0"/>
                    </a:cxn>
                    <a:cxn ang="0">
                      <a:pos x="101" y="0"/>
                    </a:cxn>
                  </a:cxnLst>
                  <a:rect l="0" t="0" r="r" b="b"/>
                  <a:pathLst>
                    <a:path w="2789" h="2976">
                      <a:moveTo>
                        <a:pt x="101" y="0"/>
                      </a:moveTo>
                      <a:lnTo>
                        <a:pt x="102" y="334"/>
                      </a:lnTo>
                      <a:lnTo>
                        <a:pt x="11" y="576"/>
                      </a:lnTo>
                      <a:lnTo>
                        <a:pt x="396" y="888"/>
                      </a:lnTo>
                      <a:lnTo>
                        <a:pt x="0" y="1729"/>
                      </a:lnTo>
                      <a:lnTo>
                        <a:pt x="609" y="2976"/>
                      </a:lnTo>
                      <a:lnTo>
                        <a:pt x="1902" y="2809"/>
                      </a:lnTo>
                      <a:lnTo>
                        <a:pt x="2789" y="2043"/>
                      </a:lnTo>
                      <a:lnTo>
                        <a:pt x="1929" y="241"/>
                      </a:lnTo>
                      <a:lnTo>
                        <a:pt x="101" y="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Freeform 100"/>
                <p:cNvSpPr>
                  <a:spLocks/>
                </p:cNvSpPr>
                <p:nvPr/>
              </p:nvSpPr>
              <p:spPr bwMode="auto">
                <a:xfrm>
                  <a:off x="3734" y="2009"/>
                  <a:ext cx="316" cy="531"/>
                </a:xfrm>
                <a:custGeom>
                  <a:avLst/>
                  <a:gdLst/>
                  <a:ahLst/>
                  <a:cxnLst>
                    <a:cxn ang="0">
                      <a:pos x="325" y="0"/>
                    </a:cxn>
                    <a:cxn ang="0">
                      <a:pos x="0" y="53"/>
                    </a:cxn>
                    <a:cxn ang="0">
                      <a:pos x="40" y="148"/>
                    </a:cxn>
                    <a:cxn ang="0">
                      <a:pos x="631" y="1063"/>
                    </a:cxn>
                    <a:cxn ang="0">
                      <a:pos x="368" y="138"/>
                    </a:cxn>
                    <a:cxn ang="0">
                      <a:pos x="325" y="0"/>
                    </a:cxn>
                    <a:cxn ang="0">
                      <a:pos x="325" y="0"/>
                    </a:cxn>
                  </a:cxnLst>
                  <a:rect l="0" t="0" r="r" b="b"/>
                  <a:pathLst>
                    <a:path w="631" h="1063">
                      <a:moveTo>
                        <a:pt x="325" y="0"/>
                      </a:moveTo>
                      <a:lnTo>
                        <a:pt x="0" y="53"/>
                      </a:lnTo>
                      <a:lnTo>
                        <a:pt x="40" y="148"/>
                      </a:lnTo>
                      <a:lnTo>
                        <a:pt x="631" y="1063"/>
                      </a:lnTo>
                      <a:lnTo>
                        <a:pt x="368" y="138"/>
                      </a:lnTo>
                      <a:lnTo>
                        <a:pt x="325" y="0"/>
                      </a:lnTo>
                      <a:lnTo>
                        <a:pt x="325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Freeform 101"/>
                <p:cNvSpPr>
                  <a:spLocks/>
                </p:cNvSpPr>
                <p:nvPr/>
              </p:nvSpPr>
              <p:spPr bwMode="auto">
                <a:xfrm>
                  <a:off x="3694" y="2270"/>
                  <a:ext cx="785" cy="746"/>
                </a:xfrm>
                <a:custGeom>
                  <a:avLst/>
                  <a:gdLst/>
                  <a:ahLst/>
                  <a:cxnLst>
                    <a:cxn ang="0">
                      <a:pos x="268" y="0"/>
                    </a:cxn>
                    <a:cxn ang="0">
                      <a:pos x="0" y="101"/>
                    </a:cxn>
                    <a:cxn ang="0">
                      <a:pos x="712" y="1491"/>
                    </a:cxn>
                    <a:cxn ang="0">
                      <a:pos x="1570" y="1445"/>
                    </a:cxn>
                    <a:cxn ang="0">
                      <a:pos x="781" y="1283"/>
                    </a:cxn>
                    <a:cxn ang="0">
                      <a:pos x="222" y="169"/>
                    </a:cxn>
                    <a:cxn ang="0">
                      <a:pos x="268" y="0"/>
                    </a:cxn>
                    <a:cxn ang="0">
                      <a:pos x="268" y="0"/>
                    </a:cxn>
                  </a:cxnLst>
                  <a:rect l="0" t="0" r="r" b="b"/>
                  <a:pathLst>
                    <a:path w="1570" h="1491">
                      <a:moveTo>
                        <a:pt x="268" y="0"/>
                      </a:moveTo>
                      <a:lnTo>
                        <a:pt x="0" y="101"/>
                      </a:lnTo>
                      <a:lnTo>
                        <a:pt x="712" y="1491"/>
                      </a:lnTo>
                      <a:lnTo>
                        <a:pt x="1570" y="1445"/>
                      </a:lnTo>
                      <a:lnTo>
                        <a:pt x="781" y="1283"/>
                      </a:lnTo>
                      <a:lnTo>
                        <a:pt x="222" y="169"/>
                      </a:lnTo>
                      <a:lnTo>
                        <a:pt x="268" y="0"/>
                      </a:lnTo>
                      <a:lnTo>
                        <a:pt x="268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Freeform 102"/>
                <p:cNvSpPr>
                  <a:spLocks/>
                </p:cNvSpPr>
                <p:nvPr/>
              </p:nvSpPr>
              <p:spPr bwMode="auto">
                <a:xfrm>
                  <a:off x="3666" y="1322"/>
                  <a:ext cx="919" cy="464"/>
                </a:xfrm>
                <a:custGeom>
                  <a:avLst/>
                  <a:gdLst/>
                  <a:ahLst/>
                  <a:cxnLst>
                    <a:cxn ang="0">
                      <a:pos x="1589" y="0"/>
                    </a:cxn>
                    <a:cxn ang="0">
                      <a:pos x="21" y="298"/>
                    </a:cxn>
                    <a:cxn ang="0">
                      <a:pos x="0" y="364"/>
                    </a:cxn>
                    <a:cxn ang="0">
                      <a:pos x="1509" y="928"/>
                    </a:cxn>
                    <a:cxn ang="0">
                      <a:pos x="1840" y="793"/>
                    </a:cxn>
                    <a:cxn ang="0">
                      <a:pos x="918" y="494"/>
                    </a:cxn>
                    <a:cxn ang="0">
                      <a:pos x="1639" y="82"/>
                    </a:cxn>
                    <a:cxn ang="0">
                      <a:pos x="1589" y="0"/>
                    </a:cxn>
                    <a:cxn ang="0">
                      <a:pos x="1589" y="0"/>
                    </a:cxn>
                  </a:cxnLst>
                  <a:rect l="0" t="0" r="r" b="b"/>
                  <a:pathLst>
                    <a:path w="1840" h="928">
                      <a:moveTo>
                        <a:pt x="1589" y="0"/>
                      </a:moveTo>
                      <a:lnTo>
                        <a:pt x="21" y="298"/>
                      </a:lnTo>
                      <a:lnTo>
                        <a:pt x="0" y="364"/>
                      </a:lnTo>
                      <a:lnTo>
                        <a:pt x="1509" y="928"/>
                      </a:lnTo>
                      <a:lnTo>
                        <a:pt x="1840" y="793"/>
                      </a:lnTo>
                      <a:lnTo>
                        <a:pt x="918" y="494"/>
                      </a:lnTo>
                      <a:lnTo>
                        <a:pt x="1639" y="82"/>
                      </a:lnTo>
                      <a:lnTo>
                        <a:pt x="1589" y="0"/>
                      </a:lnTo>
                      <a:lnTo>
                        <a:pt x="1589" y="0"/>
                      </a:lnTo>
                      <a:close/>
                    </a:path>
                  </a:pathLst>
                </a:custGeom>
                <a:solidFill>
                  <a:srgbClr val="F0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" name="Freeform 103"/>
                <p:cNvSpPr>
                  <a:spLocks/>
                </p:cNvSpPr>
                <p:nvPr/>
              </p:nvSpPr>
              <p:spPr bwMode="auto">
                <a:xfrm>
                  <a:off x="3687" y="1717"/>
                  <a:ext cx="981" cy="444"/>
                </a:xfrm>
                <a:custGeom>
                  <a:avLst/>
                  <a:gdLst/>
                  <a:ahLst/>
                  <a:cxnLst>
                    <a:cxn ang="0">
                      <a:pos x="261" y="0"/>
                    </a:cxn>
                    <a:cxn ang="0">
                      <a:pos x="0" y="109"/>
                    </a:cxn>
                    <a:cxn ang="0">
                      <a:pos x="0" y="186"/>
                    </a:cxn>
                    <a:cxn ang="0">
                      <a:pos x="1465" y="886"/>
                    </a:cxn>
                    <a:cxn ang="0">
                      <a:pos x="1932" y="745"/>
                    </a:cxn>
                    <a:cxn ang="0">
                      <a:pos x="1961" y="618"/>
                    </a:cxn>
                    <a:cxn ang="0">
                      <a:pos x="1709" y="598"/>
                    </a:cxn>
                    <a:cxn ang="0">
                      <a:pos x="1459" y="691"/>
                    </a:cxn>
                    <a:cxn ang="0">
                      <a:pos x="224" y="139"/>
                    </a:cxn>
                    <a:cxn ang="0">
                      <a:pos x="261" y="0"/>
                    </a:cxn>
                    <a:cxn ang="0">
                      <a:pos x="261" y="0"/>
                    </a:cxn>
                  </a:cxnLst>
                  <a:rect l="0" t="0" r="r" b="b"/>
                  <a:pathLst>
                    <a:path w="1961" h="886">
                      <a:moveTo>
                        <a:pt x="261" y="0"/>
                      </a:moveTo>
                      <a:lnTo>
                        <a:pt x="0" y="109"/>
                      </a:lnTo>
                      <a:lnTo>
                        <a:pt x="0" y="186"/>
                      </a:lnTo>
                      <a:lnTo>
                        <a:pt x="1465" y="886"/>
                      </a:lnTo>
                      <a:lnTo>
                        <a:pt x="1932" y="745"/>
                      </a:lnTo>
                      <a:lnTo>
                        <a:pt x="1961" y="618"/>
                      </a:lnTo>
                      <a:lnTo>
                        <a:pt x="1709" y="598"/>
                      </a:lnTo>
                      <a:lnTo>
                        <a:pt x="1459" y="691"/>
                      </a:lnTo>
                      <a:lnTo>
                        <a:pt x="224" y="139"/>
                      </a:lnTo>
                      <a:lnTo>
                        <a:pt x="261" y="0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F0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Freeform 104"/>
                <p:cNvSpPr>
                  <a:spLocks/>
                </p:cNvSpPr>
                <p:nvPr/>
              </p:nvSpPr>
              <p:spPr bwMode="auto">
                <a:xfrm>
                  <a:off x="3860" y="1927"/>
                  <a:ext cx="739" cy="587"/>
                </a:xfrm>
                <a:custGeom>
                  <a:avLst/>
                  <a:gdLst/>
                  <a:ahLst/>
                  <a:cxnLst>
                    <a:cxn ang="0">
                      <a:pos x="6" y="64"/>
                    </a:cxn>
                    <a:cxn ang="0">
                      <a:pos x="0" y="195"/>
                    </a:cxn>
                    <a:cxn ang="0">
                      <a:pos x="11" y="341"/>
                    </a:cxn>
                    <a:cxn ang="0">
                      <a:pos x="85" y="416"/>
                    </a:cxn>
                    <a:cxn ang="0">
                      <a:pos x="245" y="455"/>
                    </a:cxn>
                    <a:cxn ang="0">
                      <a:pos x="874" y="916"/>
                    </a:cxn>
                    <a:cxn ang="0">
                      <a:pos x="1151" y="1129"/>
                    </a:cxn>
                    <a:cxn ang="0">
                      <a:pos x="1352" y="1173"/>
                    </a:cxn>
                    <a:cxn ang="0">
                      <a:pos x="1325" y="907"/>
                    </a:cxn>
                    <a:cxn ang="0">
                      <a:pos x="1477" y="504"/>
                    </a:cxn>
                    <a:cxn ang="0">
                      <a:pos x="1167" y="488"/>
                    </a:cxn>
                    <a:cxn ang="0">
                      <a:pos x="54" y="0"/>
                    </a:cxn>
                    <a:cxn ang="0">
                      <a:pos x="6" y="64"/>
                    </a:cxn>
                    <a:cxn ang="0">
                      <a:pos x="6" y="64"/>
                    </a:cxn>
                  </a:cxnLst>
                  <a:rect l="0" t="0" r="r" b="b"/>
                  <a:pathLst>
                    <a:path w="1477" h="1173">
                      <a:moveTo>
                        <a:pt x="6" y="64"/>
                      </a:moveTo>
                      <a:lnTo>
                        <a:pt x="0" y="195"/>
                      </a:lnTo>
                      <a:lnTo>
                        <a:pt x="11" y="341"/>
                      </a:lnTo>
                      <a:lnTo>
                        <a:pt x="85" y="416"/>
                      </a:lnTo>
                      <a:lnTo>
                        <a:pt x="245" y="455"/>
                      </a:lnTo>
                      <a:lnTo>
                        <a:pt x="874" y="916"/>
                      </a:lnTo>
                      <a:lnTo>
                        <a:pt x="1151" y="1129"/>
                      </a:lnTo>
                      <a:lnTo>
                        <a:pt x="1352" y="1173"/>
                      </a:lnTo>
                      <a:lnTo>
                        <a:pt x="1325" y="907"/>
                      </a:lnTo>
                      <a:lnTo>
                        <a:pt x="1477" y="504"/>
                      </a:lnTo>
                      <a:lnTo>
                        <a:pt x="1167" y="488"/>
                      </a:lnTo>
                      <a:lnTo>
                        <a:pt x="54" y="0"/>
                      </a:lnTo>
                      <a:lnTo>
                        <a:pt x="6" y="64"/>
                      </a:lnTo>
                      <a:lnTo>
                        <a:pt x="6" y="64"/>
                      </a:lnTo>
                      <a:close/>
                    </a:path>
                  </a:pathLst>
                </a:custGeom>
                <a:solidFill>
                  <a:srgbClr val="F7A8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Freeform 105"/>
                <p:cNvSpPr>
                  <a:spLocks/>
                </p:cNvSpPr>
                <p:nvPr/>
              </p:nvSpPr>
              <p:spPr bwMode="auto">
                <a:xfrm>
                  <a:off x="4310" y="1427"/>
                  <a:ext cx="894" cy="212"/>
                </a:xfrm>
                <a:custGeom>
                  <a:avLst/>
                  <a:gdLst/>
                  <a:ahLst/>
                  <a:cxnLst>
                    <a:cxn ang="0">
                      <a:pos x="0" y="317"/>
                    </a:cxn>
                    <a:cxn ang="0">
                      <a:pos x="57" y="296"/>
                    </a:cxn>
                    <a:cxn ang="0">
                      <a:pos x="206" y="258"/>
                    </a:cxn>
                    <a:cxn ang="0">
                      <a:pos x="304" y="234"/>
                    </a:cxn>
                    <a:cxn ang="0">
                      <a:pos x="415" y="207"/>
                    </a:cxn>
                    <a:cxn ang="0">
                      <a:pos x="532" y="179"/>
                    </a:cxn>
                    <a:cxn ang="0">
                      <a:pos x="654" y="150"/>
                    </a:cxn>
                    <a:cxn ang="0">
                      <a:pos x="776" y="122"/>
                    </a:cxn>
                    <a:cxn ang="0">
                      <a:pos x="893" y="94"/>
                    </a:cxn>
                    <a:cxn ang="0">
                      <a:pos x="1003" y="69"/>
                    </a:cxn>
                    <a:cxn ang="0">
                      <a:pos x="1101" y="46"/>
                    </a:cxn>
                    <a:cxn ang="0">
                      <a:pos x="1249" y="13"/>
                    </a:cxn>
                    <a:cxn ang="0">
                      <a:pos x="1305" y="0"/>
                    </a:cxn>
                    <a:cxn ang="0">
                      <a:pos x="1788" y="82"/>
                    </a:cxn>
                    <a:cxn ang="0">
                      <a:pos x="171" y="423"/>
                    </a:cxn>
                    <a:cxn ang="0">
                      <a:pos x="0" y="317"/>
                    </a:cxn>
                    <a:cxn ang="0">
                      <a:pos x="0" y="317"/>
                    </a:cxn>
                  </a:cxnLst>
                  <a:rect l="0" t="0" r="r" b="b"/>
                  <a:pathLst>
                    <a:path w="1788" h="423">
                      <a:moveTo>
                        <a:pt x="0" y="317"/>
                      </a:moveTo>
                      <a:lnTo>
                        <a:pt x="57" y="296"/>
                      </a:lnTo>
                      <a:lnTo>
                        <a:pt x="206" y="258"/>
                      </a:lnTo>
                      <a:lnTo>
                        <a:pt x="304" y="234"/>
                      </a:lnTo>
                      <a:lnTo>
                        <a:pt x="415" y="207"/>
                      </a:lnTo>
                      <a:lnTo>
                        <a:pt x="532" y="179"/>
                      </a:lnTo>
                      <a:lnTo>
                        <a:pt x="654" y="150"/>
                      </a:lnTo>
                      <a:lnTo>
                        <a:pt x="776" y="122"/>
                      </a:lnTo>
                      <a:lnTo>
                        <a:pt x="893" y="94"/>
                      </a:lnTo>
                      <a:lnTo>
                        <a:pt x="1003" y="69"/>
                      </a:lnTo>
                      <a:lnTo>
                        <a:pt x="1101" y="46"/>
                      </a:lnTo>
                      <a:lnTo>
                        <a:pt x="1249" y="13"/>
                      </a:lnTo>
                      <a:lnTo>
                        <a:pt x="1305" y="0"/>
                      </a:lnTo>
                      <a:lnTo>
                        <a:pt x="1788" y="82"/>
                      </a:lnTo>
                      <a:lnTo>
                        <a:pt x="171" y="423"/>
                      </a:lnTo>
                      <a:lnTo>
                        <a:pt x="0" y="317"/>
                      </a:lnTo>
                      <a:lnTo>
                        <a:pt x="0" y="317"/>
                      </a:lnTo>
                      <a:close/>
                    </a:path>
                  </a:pathLst>
                </a:custGeom>
                <a:solidFill>
                  <a:srgbClr val="F0EA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Freeform 106"/>
                <p:cNvSpPr>
                  <a:spLocks/>
                </p:cNvSpPr>
                <p:nvPr/>
              </p:nvSpPr>
              <p:spPr bwMode="auto">
                <a:xfrm>
                  <a:off x="4297" y="2196"/>
                  <a:ext cx="142" cy="226"/>
                </a:xfrm>
                <a:custGeom>
                  <a:avLst/>
                  <a:gdLst/>
                  <a:ahLst/>
                  <a:cxnLst>
                    <a:cxn ang="0">
                      <a:pos x="82" y="0"/>
                    </a:cxn>
                    <a:cxn ang="0">
                      <a:pos x="282" y="22"/>
                    </a:cxn>
                    <a:cxn ang="0">
                      <a:pos x="147" y="261"/>
                    </a:cxn>
                    <a:cxn ang="0">
                      <a:pos x="120" y="451"/>
                    </a:cxn>
                    <a:cxn ang="0">
                      <a:pos x="0" y="379"/>
                    </a:cxn>
                    <a:cxn ang="0">
                      <a:pos x="27" y="86"/>
                    </a:cxn>
                    <a:cxn ang="0">
                      <a:pos x="82" y="0"/>
                    </a:cxn>
                    <a:cxn ang="0">
                      <a:pos x="82" y="0"/>
                    </a:cxn>
                  </a:cxnLst>
                  <a:rect l="0" t="0" r="r" b="b"/>
                  <a:pathLst>
                    <a:path w="282" h="451">
                      <a:moveTo>
                        <a:pt x="82" y="0"/>
                      </a:moveTo>
                      <a:lnTo>
                        <a:pt x="282" y="22"/>
                      </a:lnTo>
                      <a:lnTo>
                        <a:pt x="147" y="261"/>
                      </a:lnTo>
                      <a:lnTo>
                        <a:pt x="120" y="451"/>
                      </a:lnTo>
                      <a:lnTo>
                        <a:pt x="0" y="379"/>
                      </a:lnTo>
                      <a:lnTo>
                        <a:pt x="27" y="86"/>
                      </a:lnTo>
                      <a:lnTo>
                        <a:pt x="82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F0EA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" name="Freeform 107"/>
                <p:cNvSpPr>
                  <a:spLocks/>
                </p:cNvSpPr>
                <p:nvPr/>
              </p:nvSpPr>
              <p:spPr bwMode="auto">
                <a:xfrm>
                  <a:off x="4195" y="2421"/>
                  <a:ext cx="230" cy="134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89" y="0"/>
                    </a:cxn>
                    <a:cxn ang="0">
                      <a:pos x="460" y="218"/>
                    </a:cxn>
                    <a:cxn ang="0">
                      <a:pos x="48" y="267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460" h="267">
                      <a:moveTo>
                        <a:pt x="0" y="17"/>
                      </a:moveTo>
                      <a:lnTo>
                        <a:pt x="189" y="0"/>
                      </a:lnTo>
                      <a:lnTo>
                        <a:pt x="460" y="218"/>
                      </a:lnTo>
                      <a:lnTo>
                        <a:pt x="48" y="267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0EA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" name="Freeform 108"/>
                <p:cNvSpPr>
                  <a:spLocks/>
                </p:cNvSpPr>
                <p:nvPr/>
              </p:nvSpPr>
              <p:spPr bwMode="auto">
                <a:xfrm>
                  <a:off x="4132" y="2568"/>
                  <a:ext cx="1292" cy="407"/>
                </a:xfrm>
                <a:custGeom>
                  <a:avLst/>
                  <a:gdLst/>
                  <a:ahLst/>
                  <a:cxnLst>
                    <a:cxn ang="0">
                      <a:pos x="168" y="327"/>
                    </a:cxn>
                    <a:cxn ang="0">
                      <a:pos x="141" y="489"/>
                    </a:cxn>
                    <a:cxn ang="0">
                      <a:pos x="0" y="652"/>
                    </a:cxn>
                    <a:cxn ang="0">
                      <a:pos x="612" y="816"/>
                    </a:cxn>
                    <a:cxn ang="0">
                      <a:pos x="1829" y="702"/>
                    </a:cxn>
                    <a:cxn ang="0">
                      <a:pos x="1916" y="668"/>
                    </a:cxn>
                    <a:cxn ang="0">
                      <a:pos x="2078" y="702"/>
                    </a:cxn>
                    <a:cxn ang="0">
                      <a:pos x="2219" y="684"/>
                    </a:cxn>
                    <a:cxn ang="0">
                      <a:pos x="2376" y="659"/>
                    </a:cxn>
                    <a:cxn ang="0">
                      <a:pos x="2413" y="630"/>
                    </a:cxn>
                    <a:cxn ang="0">
                      <a:pos x="2472" y="580"/>
                    </a:cxn>
                    <a:cxn ang="0">
                      <a:pos x="2527" y="532"/>
                    </a:cxn>
                    <a:cxn ang="0">
                      <a:pos x="2551" y="511"/>
                    </a:cxn>
                    <a:cxn ang="0">
                      <a:pos x="2583" y="202"/>
                    </a:cxn>
                    <a:cxn ang="0">
                      <a:pos x="2410" y="0"/>
                    </a:cxn>
                    <a:cxn ang="0">
                      <a:pos x="1563" y="152"/>
                    </a:cxn>
                    <a:cxn ang="0">
                      <a:pos x="168" y="327"/>
                    </a:cxn>
                    <a:cxn ang="0">
                      <a:pos x="168" y="327"/>
                    </a:cxn>
                  </a:cxnLst>
                  <a:rect l="0" t="0" r="r" b="b"/>
                  <a:pathLst>
                    <a:path w="2583" h="816">
                      <a:moveTo>
                        <a:pt x="168" y="327"/>
                      </a:moveTo>
                      <a:lnTo>
                        <a:pt x="141" y="489"/>
                      </a:lnTo>
                      <a:lnTo>
                        <a:pt x="0" y="652"/>
                      </a:lnTo>
                      <a:lnTo>
                        <a:pt x="612" y="816"/>
                      </a:lnTo>
                      <a:lnTo>
                        <a:pt x="1829" y="702"/>
                      </a:lnTo>
                      <a:lnTo>
                        <a:pt x="1916" y="668"/>
                      </a:lnTo>
                      <a:lnTo>
                        <a:pt x="2078" y="702"/>
                      </a:lnTo>
                      <a:lnTo>
                        <a:pt x="2219" y="684"/>
                      </a:lnTo>
                      <a:lnTo>
                        <a:pt x="2376" y="659"/>
                      </a:lnTo>
                      <a:lnTo>
                        <a:pt x="2413" y="630"/>
                      </a:lnTo>
                      <a:lnTo>
                        <a:pt x="2472" y="580"/>
                      </a:lnTo>
                      <a:lnTo>
                        <a:pt x="2527" y="532"/>
                      </a:lnTo>
                      <a:lnTo>
                        <a:pt x="2551" y="511"/>
                      </a:lnTo>
                      <a:lnTo>
                        <a:pt x="2583" y="202"/>
                      </a:lnTo>
                      <a:lnTo>
                        <a:pt x="2410" y="0"/>
                      </a:lnTo>
                      <a:lnTo>
                        <a:pt x="1563" y="152"/>
                      </a:lnTo>
                      <a:lnTo>
                        <a:pt x="168" y="327"/>
                      </a:lnTo>
                      <a:lnTo>
                        <a:pt x="168" y="327"/>
                      </a:lnTo>
                      <a:close/>
                    </a:path>
                  </a:pathLst>
                </a:custGeom>
                <a:solidFill>
                  <a:srgbClr val="D1BA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" name="Freeform 109"/>
                <p:cNvSpPr>
                  <a:spLocks/>
                </p:cNvSpPr>
                <p:nvPr/>
              </p:nvSpPr>
              <p:spPr bwMode="auto">
                <a:xfrm>
                  <a:off x="3779" y="2047"/>
                  <a:ext cx="1664" cy="939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146" y="0"/>
                    </a:cxn>
                    <a:cxn ang="0">
                      <a:pos x="223" y="201"/>
                    </a:cxn>
                    <a:cxn ang="0">
                      <a:pos x="332" y="231"/>
                    </a:cxn>
                    <a:cxn ang="0">
                      <a:pos x="956" y="685"/>
                    </a:cxn>
                    <a:cxn ang="0">
                      <a:pos x="726" y="739"/>
                    </a:cxn>
                    <a:cxn ang="0">
                      <a:pos x="879" y="1016"/>
                    </a:cxn>
                    <a:cxn ang="0">
                      <a:pos x="1395" y="962"/>
                    </a:cxn>
                    <a:cxn ang="0">
                      <a:pos x="1732" y="1064"/>
                    </a:cxn>
                    <a:cxn ang="0">
                      <a:pos x="2665" y="766"/>
                    </a:cxn>
                    <a:cxn ang="0">
                      <a:pos x="3132" y="794"/>
                    </a:cxn>
                    <a:cxn ang="0">
                      <a:pos x="3328" y="1053"/>
                    </a:cxn>
                    <a:cxn ang="0">
                      <a:pos x="3275" y="1550"/>
                    </a:cxn>
                    <a:cxn ang="0">
                      <a:pos x="3105" y="1689"/>
                    </a:cxn>
                    <a:cxn ang="0">
                      <a:pos x="2757" y="1754"/>
                    </a:cxn>
                    <a:cxn ang="0">
                      <a:pos x="2595" y="1717"/>
                    </a:cxn>
                    <a:cxn ang="0">
                      <a:pos x="2465" y="1760"/>
                    </a:cxn>
                    <a:cxn ang="0">
                      <a:pos x="1211" y="1879"/>
                    </a:cxn>
                    <a:cxn ang="0">
                      <a:pos x="609" y="1731"/>
                    </a:cxn>
                    <a:cxn ang="0">
                      <a:pos x="1047" y="1667"/>
                    </a:cxn>
                    <a:cxn ang="0">
                      <a:pos x="2774" y="1531"/>
                    </a:cxn>
                    <a:cxn ang="0">
                      <a:pos x="3050" y="1515"/>
                    </a:cxn>
                    <a:cxn ang="0">
                      <a:pos x="3159" y="1260"/>
                    </a:cxn>
                    <a:cxn ang="0">
                      <a:pos x="3142" y="1231"/>
                    </a:cxn>
                    <a:cxn ang="0">
                      <a:pos x="3101" y="1167"/>
                    </a:cxn>
                    <a:cxn ang="0">
                      <a:pos x="3079" y="1132"/>
                    </a:cxn>
                    <a:cxn ang="0">
                      <a:pos x="3058" y="1100"/>
                    </a:cxn>
                    <a:cxn ang="0">
                      <a:pos x="3029" y="1064"/>
                    </a:cxn>
                    <a:cxn ang="0">
                      <a:pos x="2755" y="1093"/>
                    </a:cxn>
                    <a:cxn ang="0">
                      <a:pos x="2577" y="1117"/>
                    </a:cxn>
                    <a:cxn ang="0">
                      <a:pos x="2497" y="1130"/>
                    </a:cxn>
                    <a:cxn ang="0">
                      <a:pos x="852" y="1319"/>
                    </a:cxn>
                    <a:cxn ang="0">
                      <a:pos x="763" y="1343"/>
                    </a:cxn>
                    <a:cxn ang="0">
                      <a:pos x="0" y="130"/>
                    </a:cxn>
                    <a:cxn ang="0">
                      <a:pos x="499" y="771"/>
                    </a:cxn>
                    <a:cxn ang="0">
                      <a:pos x="16" y="33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328" h="1879">
                      <a:moveTo>
                        <a:pt x="16" y="33"/>
                      </a:moveTo>
                      <a:lnTo>
                        <a:pt x="146" y="0"/>
                      </a:lnTo>
                      <a:lnTo>
                        <a:pt x="223" y="201"/>
                      </a:lnTo>
                      <a:lnTo>
                        <a:pt x="332" y="231"/>
                      </a:lnTo>
                      <a:lnTo>
                        <a:pt x="956" y="685"/>
                      </a:lnTo>
                      <a:lnTo>
                        <a:pt x="726" y="739"/>
                      </a:lnTo>
                      <a:lnTo>
                        <a:pt x="879" y="1016"/>
                      </a:lnTo>
                      <a:lnTo>
                        <a:pt x="1395" y="962"/>
                      </a:lnTo>
                      <a:lnTo>
                        <a:pt x="1732" y="1064"/>
                      </a:lnTo>
                      <a:lnTo>
                        <a:pt x="2665" y="766"/>
                      </a:lnTo>
                      <a:lnTo>
                        <a:pt x="3132" y="794"/>
                      </a:lnTo>
                      <a:lnTo>
                        <a:pt x="3328" y="1053"/>
                      </a:lnTo>
                      <a:lnTo>
                        <a:pt x="3275" y="1550"/>
                      </a:lnTo>
                      <a:lnTo>
                        <a:pt x="3105" y="1689"/>
                      </a:lnTo>
                      <a:lnTo>
                        <a:pt x="2757" y="1754"/>
                      </a:lnTo>
                      <a:lnTo>
                        <a:pt x="2595" y="1717"/>
                      </a:lnTo>
                      <a:lnTo>
                        <a:pt x="2465" y="1760"/>
                      </a:lnTo>
                      <a:lnTo>
                        <a:pt x="1211" y="1879"/>
                      </a:lnTo>
                      <a:lnTo>
                        <a:pt x="609" y="1731"/>
                      </a:lnTo>
                      <a:lnTo>
                        <a:pt x="1047" y="1667"/>
                      </a:lnTo>
                      <a:lnTo>
                        <a:pt x="2774" y="1531"/>
                      </a:lnTo>
                      <a:lnTo>
                        <a:pt x="3050" y="1515"/>
                      </a:lnTo>
                      <a:lnTo>
                        <a:pt x="3159" y="1260"/>
                      </a:lnTo>
                      <a:lnTo>
                        <a:pt x="3142" y="1231"/>
                      </a:lnTo>
                      <a:lnTo>
                        <a:pt x="3101" y="1167"/>
                      </a:lnTo>
                      <a:lnTo>
                        <a:pt x="3079" y="1132"/>
                      </a:lnTo>
                      <a:lnTo>
                        <a:pt x="3058" y="1100"/>
                      </a:lnTo>
                      <a:lnTo>
                        <a:pt x="3029" y="1064"/>
                      </a:lnTo>
                      <a:lnTo>
                        <a:pt x="2755" y="1093"/>
                      </a:lnTo>
                      <a:lnTo>
                        <a:pt x="2577" y="1117"/>
                      </a:lnTo>
                      <a:lnTo>
                        <a:pt x="2497" y="1130"/>
                      </a:lnTo>
                      <a:lnTo>
                        <a:pt x="852" y="1319"/>
                      </a:lnTo>
                      <a:lnTo>
                        <a:pt x="763" y="1343"/>
                      </a:lnTo>
                      <a:lnTo>
                        <a:pt x="0" y="130"/>
                      </a:lnTo>
                      <a:lnTo>
                        <a:pt x="499" y="771"/>
                      </a:lnTo>
                      <a:lnTo>
                        <a:pt x="16" y="33"/>
                      </a:ln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7A7A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Freeform 110"/>
                <p:cNvSpPr>
                  <a:spLocks/>
                </p:cNvSpPr>
                <p:nvPr/>
              </p:nvSpPr>
              <p:spPr bwMode="auto">
                <a:xfrm>
                  <a:off x="4919" y="2414"/>
                  <a:ext cx="322" cy="97"/>
                </a:xfrm>
                <a:custGeom>
                  <a:avLst/>
                  <a:gdLst/>
                  <a:ahLst/>
                  <a:cxnLst>
                    <a:cxn ang="0">
                      <a:pos x="0" y="194"/>
                    </a:cxn>
                    <a:cxn ang="0">
                      <a:pos x="460" y="175"/>
                    </a:cxn>
                    <a:cxn ang="0">
                      <a:pos x="644" y="154"/>
                    </a:cxn>
                    <a:cxn ang="0">
                      <a:pos x="564" y="74"/>
                    </a:cxn>
                    <a:cxn ang="0">
                      <a:pos x="593" y="0"/>
                    </a:cxn>
                    <a:cxn ang="0">
                      <a:pos x="414" y="32"/>
                    </a:cxn>
                    <a:cxn ang="0">
                      <a:pos x="168" y="135"/>
                    </a:cxn>
                    <a:cxn ang="0">
                      <a:pos x="0" y="194"/>
                    </a:cxn>
                    <a:cxn ang="0">
                      <a:pos x="0" y="194"/>
                    </a:cxn>
                  </a:cxnLst>
                  <a:rect l="0" t="0" r="r" b="b"/>
                  <a:pathLst>
                    <a:path w="644" h="194">
                      <a:moveTo>
                        <a:pt x="0" y="194"/>
                      </a:moveTo>
                      <a:lnTo>
                        <a:pt x="460" y="175"/>
                      </a:lnTo>
                      <a:lnTo>
                        <a:pt x="644" y="154"/>
                      </a:lnTo>
                      <a:lnTo>
                        <a:pt x="564" y="74"/>
                      </a:lnTo>
                      <a:lnTo>
                        <a:pt x="593" y="0"/>
                      </a:lnTo>
                      <a:lnTo>
                        <a:pt x="414" y="32"/>
                      </a:lnTo>
                      <a:lnTo>
                        <a:pt x="168" y="135"/>
                      </a:lnTo>
                      <a:lnTo>
                        <a:pt x="0" y="194"/>
                      </a:lnTo>
                      <a:lnTo>
                        <a:pt x="0" y="194"/>
                      </a:lnTo>
                      <a:close/>
                    </a:path>
                  </a:pathLst>
                </a:custGeom>
                <a:solidFill>
                  <a:srgbClr val="948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Freeform 111"/>
                <p:cNvSpPr>
                  <a:spLocks/>
                </p:cNvSpPr>
                <p:nvPr/>
              </p:nvSpPr>
              <p:spPr bwMode="auto">
                <a:xfrm>
                  <a:off x="4279" y="2163"/>
                  <a:ext cx="144" cy="259"/>
                </a:xfrm>
                <a:custGeom>
                  <a:avLst/>
                  <a:gdLst/>
                  <a:ahLst/>
                  <a:cxnLst>
                    <a:cxn ang="0">
                      <a:pos x="10" y="457"/>
                    </a:cxn>
                    <a:cxn ang="0">
                      <a:pos x="0" y="288"/>
                    </a:cxn>
                    <a:cxn ang="0">
                      <a:pos x="64" y="104"/>
                    </a:cxn>
                    <a:cxn ang="0">
                      <a:pos x="119" y="0"/>
                    </a:cxn>
                    <a:cxn ang="0">
                      <a:pos x="287" y="88"/>
                    </a:cxn>
                    <a:cxn ang="0">
                      <a:pos x="233" y="115"/>
                    </a:cxn>
                    <a:cxn ang="0">
                      <a:pos x="130" y="142"/>
                    </a:cxn>
                    <a:cxn ang="0">
                      <a:pos x="80" y="266"/>
                    </a:cxn>
                    <a:cxn ang="0">
                      <a:pos x="80" y="397"/>
                    </a:cxn>
                    <a:cxn ang="0">
                      <a:pos x="157" y="517"/>
                    </a:cxn>
                    <a:cxn ang="0">
                      <a:pos x="10" y="457"/>
                    </a:cxn>
                    <a:cxn ang="0">
                      <a:pos x="10" y="457"/>
                    </a:cxn>
                  </a:cxnLst>
                  <a:rect l="0" t="0" r="r" b="b"/>
                  <a:pathLst>
                    <a:path w="287" h="517">
                      <a:moveTo>
                        <a:pt x="10" y="457"/>
                      </a:moveTo>
                      <a:lnTo>
                        <a:pt x="0" y="288"/>
                      </a:lnTo>
                      <a:lnTo>
                        <a:pt x="64" y="104"/>
                      </a:lnTo>
                      <a:lnTo>
                        <a:pt x="119" y="0"/>
                      </a:lnTo>
                      <a:lnTo>
                        <a:pt x="287" y="88"/>
                      </a:lnTo>
                      <a:lnTo>
                        <a:pt x="233" y="115"/>
                      </a:lnTo>
                      <a:lnTo>
                        <a:pt x="130" y="142"/>
                      </a:lnTo>
                      <a:lnTo>
                        <a:pt x="80" y="266"/>
                      </a:lnTo>
                      <a:lnTo>
                        <a:pt x="80" y="397"/>
                      </a:lnTo>
                      <a:lnTo>
                        <a:pt x="157" y="517"/>
                      </a:lnTo>
                      <a:lnTo>
                        <a:pt x="10" y="457"/>
                      </a:lnTo>
                      <a:lnTo>
                        <a:pt x="10" y="457"/>
                      </a:lnTo>
                      <a:close/>
                    </a:path>
                  </a:pathLst>
                </a:custGeom>
                <a:solidFill>
                  <a:srgbClr val="B8AD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" name="Freeform 112"/>
                <p:cNvSpPr>
                  <a:spLocks/>
                </p:cNvSpPr>
                <p:nvPr/>
              </p:nvSpPr>
              <p:spPr bwMode="auto">
                <a:xfrm>
                  <a:off x="4305" y="1416"/>
                  <a:ext cx="753" cy="269"/>
                </a:xfrm>
                <a:custGeom>
                  <a:avLst/>
                  <a:gdLst/>
                  <a:ahLst/>
                  <a:cxnLst>
                    <a:cxn ang="0">
                      <a:pos x="0" y="322"/>
                    </a:cxn>
                    <a:cxn ang="0">
                      <a:pos x="1206" y="0"/>
                    </a:cxn>
                    <a:cxn ang="0">
                      <a:pos x="1363" y="34"/>
                    </a:cxn>
                    <a:cxn ang="0">
                      <a:pos x="292" y="335"/>
                    </a:cxn>
                    <a:cxn ang="0">
                      <a:pos x="1504" y="132"/>
                    </a:cxn>
                    <a:cxn ang="0">
                      <a:pos x="316" y="539"/>
                    </a:cxn>
                    <a:cxn ang="0">
                      <a:pos x="0" y="322"/>
                    </a:cxn>
                    <a:cxn ang="0">
                      <a:pos x="0" y="322"/>
                    </a:cxn>
                  </a:cxnLst>
                  <a:rect l="0" t="0" r="r" b="b"/>
                  <a:pathLst>
                    <a:path w="1504" h="539">
                      <a:moveTo>
                        <a:pt x="0" y="322"/>
                      </a:moveTo>
                      <a:lnTo>
                        <a:pt x="1206" y="0"/>
                      </a:lnTo>
                      <a:lnTo>
                        <a:pt x="1363" y="34"/>
                      </a:lnTo>
                      <a:lnTo>
                        <a:pt x="292" y="335"/>
                      </a:lnTo>
                      <a:lnTo>
                        <a:pt x="1504" y="132"/>
                      </a:lnTo>
                      <a:lnTo>
                        <a:pt x="316" y="539"/>
                      </a:lnTo>
                      <a:lnTo>
                        <a:pt x="0" y="322"/>
                      </a:lnTo>
                      <a:lnTo>
                        <a:pt x="0" y="322"/>
                      </a:lnTo>
                      <a:close/>
                    </a:path>
                  </a:pathLst>
                </a:custGeom>
                <a:solidFill>
                  <a:srgbClr val="B8AD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Freeform 113"/>
                <p:cNvSpPr>
                  <a:spLocks/>
                </p:cNvSpPr>
                <p:nvPr/>
              </p:nvSpPr>
              <p:spPr bwMode="auto">
                <a:xfrm>
                  <a:off x="4143" y="2392"/>
                  <a:ext cx="323" cy="163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204" y="0"/>
                    </a:cxn>
                    <a:cxn ang="0">
                      <a:pos x="466" y="143"/>
                    </a:cxn>
                    <a:cxn ang="0">
                      <a:pos x="647" y="273"/>
                    </a:cxn>
                    <a:cxn ang="0">
                      <a:pos x="533" y="292"/>
                    </a:cxn>
                    <a:cxn ang="0">
                      <a:pos x="408" y="210"/>
                    </a:cxn>
                    <a:cxn ang="0">
                      <a:pos x="316" y="119"/>
                    </a:cxn>
                    <a:cxn ang="0">
                      <a:pos x="169" y="103"/>
                    </a:cxn>
                    <a:cxn ang="0">
                      <a:pos x="153" y="325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647" h="325">
                      <a:moveTo>
                        <a:pt x="0" y="48"/>
                      </a:moveTo>
                      <a:lnTo>
                        <a:pt x="204" y="0"/>
                      </a:lnTo>
                      <a:lnTo>
                        <a:pt x="466" y="143"/>
                      </a:lnTo>
                      <a:lnTo>
                        <a:pt x="647" y="273"/>
                      </a:lnTo>
                      <a:lnTo>
                        <a:pt x="533" y="292"/>
                      </a:lnTo>
                      <a:lnTo>
                        <a:pt x="408" y="210"/>
                      </a:lnTo>
                      <a:lnTo>
                        <a:pt x="316" y="119"/>
                      </a:lnTo>
                      <a:lnTo>
                        <a:pt x="169" y="103"/>
                      </a:lnTo>
                      <a:lnTo>
                        <a:pt x="153" y="325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B8AD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" name="Freeform 114"/>
                <p:cNvSpPr>
                  <a:spLocks/>
                </p:cNvSpPr>
                <p:nvPr/>
              </p:nvSpPr>
              <p:spPr bwMode="auto">
                <a:xfrm>
                  <a:off x="4647" y="1786"/>
                  <a:ext cx="245" cy="657"/>
                </a:xfrm>
                <a:custGeom>
                  <a:avLst/>
                  <a:gdLst/>
                  <a:ahLst/>
                  <a:cxnLst>
                    <a:cxn ang="0">
                      <a:pos x="77" y="104"/>
                    </a:cxn>
                    <a:cxn ang="0">
                      <a:pos x="393" y="0"/>
                    </a:cxn>
                    <a:cxn ang="0">
                      <a:pos x="491" y="120"/>
                    </a:cxn>
                    <a:cxn ang="0">
                      <a:pos x="350" y="843"/>
                    </a:cxn>
                    <a:cxn ang="0">
                      <a:pos x="202" y="973"/>
                    </a:cxn>
                    <a:cxn ang="0">
                      <a:pos x="197" y="1316"/>
                    </a:cxn>
                    <a:cxn ang="0">
                      <a:pos x="77" y="1179"/>
                    </a:cxn>
                    <a:cxn ang="0">
                      <a:pos x="53" y="1022"/>
                    </a:cxn>
                    <a:cxn ang="0">
                      <a:pos x="29" y="913"/>
                    </a:cxn>
                    <a:cxn ang="0">
                      <a:pos x="5" y="862"/>
                    </a:cxn>
                    <a:cxn ang="0">
                      <a:pos x="0" y="838"/>
                    </a:cxn>
                    <a:cxn ang="0">
                      <a:pos x="5" y="777"/>
                    </a:cxn>
                    <a:cxn ang="0">
                      <a:pos x="32" y="596"/>
                    </a:cxn>
                    <a:cxn ang="0">
                      <a:pos x="66" y="415"/>
                    </a:cxn>
                    <a:cxn ang="0">
                      <a:pos x="84" y="332"/>
                    </a:cxn>
                    <a:cxn ang="0">
                      <a:pos x="40" y="131"/>
                    </a:cxn>
                    <a:cxn ang="0">
                      <a:pos x="77" y="104"/>
                    </a:cxn>
                    <a:cxn ang="0">
                      <a:pos x="77" y="104"/>
                    </a:cxn>
                  </a:cxnLst>
                  <a:rect l="0" t="0" r="r" b="b"/>
                  <a:pathLst>
                    <a:path w="491" h="1316">
                      <a:moveTo>
                        <a:pt x="77" y="104"/>
                      </a:moveTo>
                      <a:lnTo>
                        <a:pt x="393" y="0"/>
                      </a:lnTo>
                      <a:lnTo>
                        <a:pt x="491" y="120"/>
                      </a:lnTo>
                      <a:lnTo>
                        <a:pt x="350" y="843"/>
                      </a:lnTo>
                      <a:lnTo>
                        <a:pt x="202" y="973"/>
                      </a:lnTo>
                      <a:lnTo>
                        <a:pt x="197" y="1316"/>
                      </a:lnTo>
                      <a:lnTo>
                        <a:pt x="77" y="1179"/>
                      </a:lnTo>
                      <a:lnTo>
                        <a:pt x="53" y="1022"/>
                      </a:lnTo>
                      <a:lnTo>
                        <a:pt x="29" y="913"/>
                      </a:lnTo>
                      <a:lnTo>
                        <a:pt x="5" y="862"/>
                      </a:lnTo>
                      <a:lnTo>
                        <a:pt x="0" y="838"/>
                      </a:lnTo>
                      <a:lnTo>
                        <a:pt x="5" y="777"/>
                      </a:lnTo>
                      <a:lnTo>
                        <a:pt x="32" y="596"/>
                      </a:lnTo>
                      <a:lnTo>
                        <a:pt x="66" y="415"/>
                      </a:lnTo>
                      <a:lnTo>
                        <a:pt x="84" y="332"/>
                      </a:lnTo>
                      <a:lnTo>
                        <a:pt x="40" y="131"/>
                      </a:lnTo>
                      <a:lnTo>
                        <a:pt x="77" y="104"/>
                      </a:lnTo>
                      <a:lnTo>
                        <a:pt x="77" y="104"/>
                      </a:lnTo>
                      <a:close/>
                    </a:path>
                  </a:pathLst>
                </a:custGeom>
                <a:solidFill>
                  <a:srgbClr val="FF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" name="Freeform 115"/>
                <p:cNvSpPr>
                  <a:spLocks/>
                </p:cNvSpPr>
                <p:nvPr/>
              </p:nvSpPr>
              <p:spPr bwMode="auto">
                <a:xfrm>
                  <a:off x="4675" y="1759"/>
                  <a:ext cx="258" cy="700"/>
                </a:xfrm>
                <a:custGeom>
                  <a:avLst/>
                  <a:gdLst/>
                  <a:ahLst/>
                  <a:cxnLst>
                    <a:cxn ang="0">
                      <a:pos x="0" y="119"/>
                    </a:cxn>
                    <a:cxn ang="0">
                      <a:pos x="401" y="0"/>
                    </a:cxn>
                    <a:cxn ang="0">
                      <a:pos x="515" y="233"/>
                    </a:cxn>
                    <a:cxn ang="0">
                      <a:pos x="337" y="749"/>
                    </a:cxn>
                    <a:cxn ang="0">
                      <a:pos x="472" y="1091"/>
                    </a:cxn>
                    <a:cxn ang="0">
                      <a:pos x="250" y="1042"/>
                    </a:cxn>
                    <a:cxn ang="0">
                      <a:pos x="153" y="1401"/>
                    </a:cxn>
                    <a:cxn ang="0">
                      <a:pos x="63" y="1114"/>
                    </a:cxn>
                    <a:cxn ang="0">
                      <a:pos x="16" y="846"/>
                    </a:cxn>
                    <a:cxn ang="0">
                      <a:pos x="98" y="553"/>
                    </a:cxn>
                    <a:cxn ang="0">
                      <a:pos x="37" y="330"/>
                    </a:cxn>
                    <a:cxn ang="0">
                      <a:pos x="135" y="233"/>
                    </a:cxn>
                    <a:cxn ang="0">
                      <a:pos x="250" y="265"/>
                    </a:cxn>
                    <a:cxn ang="0">
                      <a:pos x="207" y="369"/>
                    </a:cxn>
                    <a:cxn ang="0">
                      <a:pos x="287" y="423"/>
                    </a:cxn>
                    <a:cxn ang="0">
                      <a:pos x="125" y="749"/>
                    </a:cxn>
                    <a:cxn ang="0">
                      <a:pos x="207" y="733"/>
                    </a:cxn>
                    <a:cxn ang="0">
                      <a:pos x="125" y="978"/>
                    </a:cxn>
                    <a:cxn ang="0">
                      <a:pos x="233" y="853"/>
                    </a:cxn>
                    <a:cxn ang="0">
                      <a:pos x="283" y="603"/>
                    </a:cxn>
                    <a:cxn ang="0">
                      <a:pos x="283" y="526"/>
                    </a:cxn>
                    <a:cxn ang="0">
                      <a:pos x="369" y="342"/>
                    </a:cxn>
                    <a:cxn ang="0">
                      <a:pos x="310" y="326"/>
                    </a:cxn>
                    <a:cxn ang="0">
                      <a:pos x="331" y="184"/>
                    </a:cxn>
                    <a:cxn ang="0">
                      <a:pos x="196" y="162"/>
                    </a:cxn>
                    <a:cxn ang="0">
                      <a:pos x="217" y="108"/>
                    </a:cxn>
                    <a:cxn ang="0">
                      <a:pos x="28" y="212"/>
                    </a:cxn>
                    <a:cxn ang="0">
                      <a:pos x="0" y="119"/>
                    </a:cxn>
                    <a:cxn ang="0">
                      <a:pos x="0" y="119"/>
                    </a:cxn>
                  </a:cxnLst>
                  <a:rect l="0" t="0" r="r" b="b"/>
                  <a:pathLst>
                    <a:path w="515" h="1401">
                      <a:moveTo>
                        <a:pt x="0" y="119"/>
                      </a:moveTo>
                      <a:lnTo>
                        <a:pt x="401" y="0"/>
                      </a:lnTo>
                      <a:lnTo>
                        <a:pt x="515" y="233"/>
                      </a:lnTo>
                      <a:lnTo>
                        <a:pt x="337" y="749"/>
                      </a:lnTo>
                      <a:lnTo>
                        <a:pt x="472" y="1091"/>
                      </a:lnTo>
                      <a:lnTo>
                        <a:pt x="250" y="1042"/>
                      </a:lnTo>
                      <a:lnTo>
                        <a:pt x="153" y="1401"/>
                      </a:lnTo>
                      <a:lnTo>
                        <a:pt x="63" y="1114"/>
                      </a:lnTo>
                      <a:lnTo>
                        <a:pt x="16" y="846"/>
                      </a:lnTo>
                      <a:lnTo>
                        <a:pt x="98" y="553"/>
                      </a:lnTo>
                      <a:lnTo>
                        <a:pt x="37" y="330"/>
                      </a:lnTo>
                      <a:lnTo>
                        <a:pt x="135" y="233"/>
                      </a:lnTo>
                      <a:lnTo>
                        <a:pt x="250" y="265"/>
                      </a:lnTo>
                      <a:lnTo>
                        <a:pt x="207" y="369"/>
                      </a:lnTo>
                      <a:lnTo>
                        <a:pt x="287" y="423"/>
                      </a:lnTo>
                      <a:lnTo>
                        <a:pt x="125" y="749"/>
                      </a:lnTo>
                      <a:lnTo>
                        <a:pt x="207" y="733"/>
                      </a:lnTo>
                      <a:lnTo>
                        <a:pt x="125" y="978"/>
                      </a:lnTo>
                      <a:lnTo>
                        <a:pt x="233" y="853"/>
                      </a:lnTo>
                      <a:lnTo>
                        <a:pt x="283" y="603"/>
                      </a:lnTo>
                      <a:lnTo>
                        <a:pt x="283" y="526"/>
                      </a:lnTo>
                      <a:lnTo>
                        <a:pt x="369" y="342"/>
                      </a:lnTo>
                      <a:lnTo>
                        <a:pt x="310" y="326"/>
                      </a:lnTo>
                      <a:lnTo>
                        <a:pt x="331" y="184"/>
                      </a:lnTo>
                      <a:lnTo>
                        <a:pt x="196" y="162"/>
                      </a:lnTo>
                      <a:lnTo>
                        <a:pt x="217" y="108"/>
                      </a:lnTo>
                      <a:lnTo>
                        <a:pt x="28" y="212"/>
                      </a:lnTo>
                      <a:lnTo>
                        <a:pt x="0" y="119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FF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" name="Freeform 116"/>
                <p:cNvSpPr>
                  <a:spLocks/>
                </p:cNvSpPr>
                <p:nvPr/>
              </p:nvSpPr>
              <p:spPr bwMode="auto">
                <a:xfrm>
                  <a:off x="3880" y="2030"/>
                  <a:ext cx="431" cy="372"/>
                </a:xfrm>
                <a:custGeom>
                  <a:avLst/>
                  <a:gdLst/>
                  <a:ahLst/>
                  <a:cxnLst>
                    <a:cxn ang="0">
                      <a:pos x="0" y="147"/>
                    </a:cxn>
                    <a:cxn ang="0">
                      <a:pos x="66" y="43"/>
                    </a:cxn>
                    <a:cxn ang="0">
                      <a:pos x="146" y="0"/>
                    </a:cxn>
                    <a:cxn ang="0">
                      <a:pos x="158" y="104"/>
                    </a:cxn>
                    <a:cxn ang="0">
                      <a:pos x="381" y="316"/>
                    </a:cxn>
                    <a:cxn ang="0">
                      <a:pos x="711" y="506"/>
                    </a:cxn>
                    <a:cxn ang="0">
                      <a:pos x="863" y="370"/>
                    </a:cxn>
                    <a:cxn ang="0">
                      <a:pos x="777" y="745"/>
                    </a:cxn>
                    <a:cxn ang="0">
                      <a:pos x="110" y="250"/>
                    </a:cxn>
                    <a:cxn ang="0">
                      <a:pos x="23" y="234"/>
                    </a:cxn>
                    <a:cxn ang="0">
                      <a:pos x="0" y="147"/>
                    </a:cxn>
                    <a:cxn ang="0">
                      <a:pos x="0" y="147"/>
                    </a:cxn>
                  </a:cxnLst>
                  <a:rect l="0" t="0" r="r" b="b"/>
                  <a:pathLst>
                    <a:path w="863" h="745">
                      <a:moveTo>
                        <a:pt x="0" y="147"/>
                      </a:moveTo>
                      <a:lnTo>
                        <a:pt x="66" y="43"/>
                      </a:lnTo>
                      <a:lnTo>
                        <a:pt x="146" y="0"/>
                      </a:lnTo>
                      <a:lnTo>
                        <a:pt x="158" y="104"/>
                      </a:lnTo>
                      <a:lnTo>
                        <a:pt x="381" y="316"/>
                      </a:lnTo>
                      <a:lnTo>
                        <a:pt x="711" y="506"/>
                      </a:lnTo>
                      <a:lnTo>
                        <a:pt x="863" y="370"/>
                      </a:lnTo>
                      <a:lnTo>
                        <a:pt x="777" y="745"/>
                      </a:lnTo>
                      <a:lnTo>
                        <a:pt x="110" y="250"/>
                      </a:lnTo>
                      <a:lnTo>
                        <a:pt x="23" y="234"/>
                      </a:lnTo>
                      <a:lnTo>
                        <a:pt x="0" y="147"/>
                      </a:lnTo>
                      <a:lnTo>
                        <a:pt x="0" y="147"/>
                      </a:lnTo>
                      <a:close/>
                    </a:path>
                  </a:pathLst>
                </a:custGeom>
                <a:solidFill>
                  <a:srgbClr val="B56C4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" name="Freeform 117"/>
                <p:cNvSpPr>
                  <a:spLocks/>
                </p:cNvSpPr>
                <p:nvPr/>
              </p:nvSpPr>
              <p:spPr bwMode="auto">
                <a:xfrm>
                  <a:off x="3870" y="1932"/>
                  <a:ext cx="490" cy="283"/>
                </a:xfrm>
                <a:custGeom>
                  <a:avLst/>
                  <a:gdLst/>
                  <a:ahLst/>
                  <a:cxnLst>
                    <a:cxn ang="0">
                      <a:pos x="35" y="44"/>
                    </a:cxn>
                    <a:cxn ang="0">
                      <a:pos x="0" y="111"/>
                    </a:cxn>
                    <a:cxn ang="0">
                      <a:pos x="156" y="132"/>
                    </a:cxn>
                    <a:cxn ang="0">
                      <a:pos x="834" y="484"/>
                    </a:cxn>
                    <a:cxn ang="0">
                      <a:pos x="882" y="566"/>
                    </a:cxn>
                    <a:cxn ang="0">
                      <a:pos x="980" y="473"/>
                    </a:cxn>
                    <a:cxn ang="0">
                      <a:pos x="101" y="0"/>
                    </a:cxn>
                    <a:cxn ang="0">
                      <a:pos x="35" y="44"/>
                    </a:cxn>
                    <a:cxn ang="0">
                      <a:pos x="35" y="44"/>
                    </a:cxn>
                  </a:cxnLst>
                  <a:rect l="0" t="0" r="r" b="b"/>
                  <a:pathLst>
                    <a:path w="980" h="566">
                      <a:moveTo>
                        <a:pt x="35" y="44"/>
                      </a:moveTo>
                      <a:lnTo>
                        <a:pt x="0" y="111"/>
                      </a:lnTo>
                      <a:lnTo>
                        <a:pt x="156" y="132"/>
                      </a:lnTo>
                      <a:lnTo>
                        <a:pt x="834" y="484"/>
                      </a:lnTo>
                      <a:lnTo>
                        <a:pt x="882" y="566"/>
                      </a:lnTo>
                      <a:lnTo>
                        <a:pt x="980" y="473"/>
                      </a:lnTo>
                      <a:lnTo>
                        <a:pt x="101" y="0"/>
                      </a:lnTo>
                      <a:lnTo>
                        <a:pt x="35" y="44"/>
                      </a:ln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B56C4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" name="Freeform 118"/>
                <p:cNvSpPr>
                  <a:spLocks/>
                </p:cNvSpPr>
                <p:nvPr/>
              </p:nvSpPr>
              <p:spPr bwMode="auto">
                <a:xfrm>
                  <a:off x="4376" y="2090"/>
                  <a:ext cx="1227" cy="489"/>
                </a:xfrm>
                <a:custGeom>
                  <a:avLst/>
                  <a:gdLst/>
                  <a:ahLst/>
                  <a:cxnLst>
                    <a:cxn ang="0">
                      <a:pos x="11" y="559"/>
                    </a:cxn>
                    <a:cxn ang="0">
                      <a:pos x="98" y="711"/>
                    </a:cxn>
                    <a:cxn ang="0">
                      <a:pos x="245" y="771"/>
                    </a:cxn>
                    <a:cxn ang="0">
                      <a:pos x="250" y="554"/>
                    </a:cxn>
                    <a:cxn ang="0">
                      <a:pos x="348" y="309"/>
                    </a:cxn>
                    <a:cxn ang="0">
                      <a:pos x="218" y="375"/>
                    </a:cxn>
                    <a:cxn ang="0">
                      <a:pos x="168" y="412"/>
                    </a:cxn>
                    <a:cxn ang="0">
                      <a:pos x="152" y="343"/>
                    </a:cxn>
                    <a:cxn ang="0">
                      <a:pos x="159" y="200"/>
                    </a:cxn>
                    <a:cxn ang="0">
                      <a:pos x="555" y="0"/>
                    </a:cxn>
                    <a:cxn ang="0">
                      <a:pos x="547" y="253"/>
                    </a:cxn>
                    <a:cxn ang="0">
                      <a:pos x="475" y="308"/>
                    </a:cxn>
                    <a:cxn ang="0">
                      <a:pos x="423" y="587"/>
                    </a:cxn>
                    <a:cxn ang="0">
                      <a:pos x="523" y="793"/>
                    </a:cxn>
                    <a:cxn ang="0">
                      <a:pos x="2048" y="332"/>
                    </a:cxn>
                    <a:cxn ang="0">
                      <a:pos x="1934" y="109"/>
                    </a:cxn>
                    <a:cxn ang="0">
                      <a:pos x="2454" y="325"/>
                    </a:cxn>
                    <a:cxn ang="0">
                      <a:pos x="2367" y="386"/>
                    </a:cxn>
                    <a:cxn ang="0">
                      <a:pos x="539" y="977"/>
                    </a:cxn>
                    <a:cxn ang="0">
                      <a:pos x="379" y="939"/>
                    </a:cxn>
                    <a:cxn ang="0">
                      <a:pos x="50" y="804"/>
                    </a:cxn>
                    <a:cxn ang="0">
                      <a:pos x="0" y="652"/>
                    </a:cxn>
                    <a:cxn ang="0">
                      <a:pos x="11" y="559"/>
                    </a:cxn>
                    <a:cxn ang="0">
                      <a:pos x="11" y="559"/>
                    </a:cxn>
                  </a:cxnLst>
                  <a:rect l="0" t="0" r="r" b="b"/>
                  <a:pathLst>
                    <a:path w="2454" h="977">
                      <a:moveTo>
                        <a:pt x="11" y="559"/>
                      </a:moveTo>
                      <a:lnTo>
                        <a:pt x="98" y="711"/>
                      </a:lnTo>
                      <a:lnTo>
                        <a:pt x="245" y="771"/>
                      </a:lnTo>
                      <a:lnTo>
                        <a:pt x="250" y="554"/>
                      </a:lnTo>
                      <a:lnTo>
                        <a:pt x="348" y="309"/>
                      </a:lnTo>
                      <a:lnTo>
                        <a:pt x="218" y="375"/>
                      </a:lnTo>
                      <a:lnTo>
                        <a:pt x="168" y="412"/>
                      </a:lnTo>
                      <a:lnTo>
                        <a:pt x="152" y="343"/>
                      </a:lnTo>
                      <a:lnTo>
                        <a:pt x="159" y="200"/>
                      </a:lnTo>
                      <a:lnTo>
                        <a:pt x="555" y="0"/>
                      </a:lnTo>
                      <a:lnTo>
                        <a:pt x="547" y="253"/>
                      </a:lnTo>
                      <a:lnTo>
                        <a:pt x="475" y="308"/>
                      </a:lnTo>
                      <a:lnTo>
                        <a:pt x="423" y="587"/>
                      </a:lnTo>
                      <a:lnTo>
                        <a:pt x="523" y="793"/>
                      </a:lnTo>
                      <a:lnTo>
                        <a:pt x="2048" y="332"/>
                      </a:lnTo>
                      <a:lnTo>
                        <a:pt x="1934" y="109"/>
                      </a:lnTo>
                      <a:lnTo>
                        <a:pt x="2454" y="325"/>
                      </a:lnTo>
                      <a:lnTo>
                        <a:pt x="2367" y="386"/>
                      </a:lnTo>
                      <a:lnTo>
                        <a:pt x="539" y="977"/>
                      </a:lnTo>
                      <a:lnTo>
                        <a:pt x="379" y="939"/>
                      </a:lnTo>
                      <a:lnTo>
                        <a:pt x="50" y="804"/>
                      </a:lnTo>
                      <a:lnTo>
                        <a:pt x="0" y="652"/>
                      </a:lnTo>
                      <a:lnTo>
                        <a:pt x="11" y="559"/>
                      </a:lnTo>
                      <a:lnTo>
                        <a:pt x="11" y="559"/>
                      </a:lnTo>
                      <a:close/>
                    </a:path>
                  </a:pathLst>
                </a:custGeom>
                <a:solidFill>
                  <a:srgbClr val="B56C4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Freeform 119"/>
                <p:cNvSpPr>
                  <a:spLocks/>
                </p:cNvSpPr>
                <p:nvPr/>
              </p:nvSpPr>
              <p:spPr bwMode="auto">
                <a:xfrm>
                  <a:off x="4838" y="1881"/>
                  <a:ext cx="728" cy="318"/>
                </a:xfrm>
                <a:custGeom>
                  <a:avLst/>
                  <a:gdLst/>
                  <a:ahLst/>
                  <a:cxnLst>
                    <a:cxn ang="0">
                      <a:pos x="109" y="227"/>
                    </a:cxn>
                    <a:cxn ang="0">
                      <a:pos x="689" y="0"/>
                    </a:cxn>
                    <a:cxn ang="0">
                      <a:pos x="1456" y="184"/>
                    </a:cxn>
                    <a:cxn ang="0">
                      <a:pos x="1313" y="277"/>
                    </a:cxn>
                    <a:cxn ang="0">
                      <a:pos x="16" y="636"/>
                    </a:cxn>
                    <a:cxn ang="0">
                      <a:pos x="0" y="472"/>
                    </a:cxn>
                    <a:cxn ang="0">
                      <a:pos x="109" y="227"/>
                    </a:cxn>
                    <a:cxn ang="0">
                      <a:pos x="109" y="227"/>
                    </a:cxn>
                  </a:cxnLst>
                  <a:rect l="0" t="0" r="r" b="b"/>
                  <a:pathLst>
                    <a:path w="1456" h="636">
                      <a:moveTo>
                        <a:pt x="109" y="227"/>
                      </a:moveTo>
                      <a:lnTo>
                        <a:pt x="689" y="0"/>
                      </a:lnTo>
                      <a:lnTo>
                        <a:pt x="1456" y="184"/>
                      </a:lnTo>
                      <a:lnTo>
                        <a:pt x="1313" y="277"/>
                      </a:lnTo>
                      <a:lnTo>
                        <a:pt x="16" y="636"/>
                      </a:lnTo>
                      <a:lnTo>
                        <a:pt x="0" y="472"/>
                      </a:lnTo>
                      <a:lnTo>
                        <a:pt x="109" y="227"/>
                      </a:lnTo>
                      <a:lnTo>
                        <a:pt x="109" y="227"/>
                      </a:lnTo>
                      <a:close/>
                    </a:path>
                  </a:pathLst>
                </a:custGeom>
                <a:solidFill>
                  <a:srgbClr val="B56C4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" name="Freeform 120"/>
                <p:cNvSpPr>
                  <a:spLocks/>
                </p:cNvSpPr>
                <p:nvPr/>
              </p:nvSpPr>
              <p:spPr bwMode="auto">
                <a:xfrm>
                  <a:off x="3702" y="1789"/>
                  <a:ext cx="753" cy="418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26" y="0"/>
                    </a:cxn>
                    <a:cxn ang="0">
                      <a:pos x="1508" y="717"/>
                    </a:cxn>
                    <a:cxn ang="0">
                      <a:pos x="1474" y="837"/>
                    </a:cxn>
                    <a:cxn ang="0">
                      <a:pos x="0" y="5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508" h="837">
                      <a:moveTo>
                        <a:pt x="0" y="50"/>
                      </a:moveTo>
                      <a:lnTo>
                        <a:pt x="26" y="0"/>
                      </a:lnTo>
                      <a:lnTo>
                        <a:pt x="1508" y="717"/>
                      </a:lnTo>
                      <a:lnTo>
                        <a:pt x="1474" y="837"/>
                      </a:lnTo>
                      <a:lnTo>
                        <a:pt x="0" y="5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AE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Freeform 121"/>
                <p:cNvSpPr>
                  <a:spLocks/>
                </p:cNvSpPr>
                <p:nvPr/>
              </p:nvSpPr>
              <p:spPr bwMode="auto">
                <a:xfrm>
                  <a:off x="3828" y="1520"/>
                  <a:ext cx="1517" cy="513"/>
                </a:xfrm>
                <a:custGeom>
                  <a:avLst/>
                  <a:gdLst/>
                  <a:ahLst/>
                  <a:cxnLst>
                    <a:cxn ang="0">
                      <a:pos x="9" y="305"/>
                    </a:cxn>
                    <a:cxn ang="0">
                      <a:pos x="1324" y="777"/>
                    </a:cxn>
                    <a:cxn ang="0">
                      <a:pos x="1270" y="1027"/>
                    </a:cxn>
                    <a:cxn ang="0">
                      <a:pos x="1557" y="929"/>
                    </a:cxn>
                    <a:cxn ang="0">
                      <a:pos x="1721" y="864"/>
                    </a:cxn>
                    <a:cxn ang="0">
                      <a:pos x="1677" y="641"/>
                    </a:cxn>
                    <a:cxn ang="0">
                      <a:pos x="2094" y="479"/>
                    </a:cxn>
                    <a:cxn ang="0">
                      <a:pos x="2176" y="636"/>
                    </a:cxn>
                    <a:cxn ang="0">
                      <a:pos x="2128" y="907"/>
                    </a:cxn>
                    <a:cxn ang="0">
                      <a:pos x="2713" y="623"/>
                    </a:cxn>
                    <a:cxn ang="0">
                      <a:pos x="2877" y="636"/>
                    </a:cxn>
                    <a:cxn ang="0">
                      <a:pos x="3034" y="337"/>
                    </a:cxn>
                    <a:cxn ang="0">
                      <a:pos x="3018" y="115"/>
                    </a:cxn>
                    <a:cxn ang="0">
                      <a:pos x="2811" y="0"/>
                    </a:cxn>
                    <a:cxn ang="0">
                      <a:pos x="1297" y="473"/>
                    </a:cxn>
                    <a:cxn ang="0">
                      <a:pos x="1183" y="532"/>
                    </a:cxn>
                    <a:cxn ang="0">
                      <a:pos x="0" y="125"/>
                    </a:cxn>
                    <a:cxn ang="0">
                      <a:pos x="9" y="305"/>
                    </a:cxn>
                    <a:cxn ang="0">
                      <a:pos x="9" y="305"/>
                    </a:cxn>
                  </a:cxnLst>
                  <a:rect l="0" t="0" r="r" b="b"/>
                  <a:pathLst>
                    <a:path w="3034" h="1027">
                      <a:moveTo>
                        <a:pt x="9" y="305"/>
                      </a:moveTo>
                      <a:lnTo>
                        <a:pt x="1324" y="777"/>
                      </a:lnTo>
                      <a:lnTo>
                        <a:pt x="1270" y="1027"/>
                      </a:lnTo>
                      <a:lnTo>
                        <a:pt x="1557" y="929"/>
                      </a:lnTo>
                      <a:lnTo>
                        <a:pt x="1721" y="864"/>
                      </a:lnTo>
                      <a:lnTo>
                        <a:pt x="1677" y="641"/>
                      </a:lnTo>
                      <a:lnTo>
                        <a:pt x="2094" y="479"/>
                      </a:lnTo>
                      <a:lnTo>
                        <a:pt x="2176" y="636"/>
                      </a:lnTo>
                      <a:lnTo>
                        <a:pt x="2128" y="907"/>
                      </a:lnTo>
                      <a:lnTo>
                        <a:pt x="2713" y="623"/>
                      </a:lnTo>
                      <a:lnTo>
                        <a:pt x="2877" y="636"/>
                      </a:lnTo>
                      <a:lnTo>
                        <a:pt x="3034" y="337"/>
                      </a:lnTo>
                      <a:lnTo>
                        <a:pt x="3018" y="115"/>
                      </a:lnTo>
                      <a:lnTo>
                        <a:pt x="2811" y="0"/>
                      </a:lnTo>
                      <a:lnTo>
                        <a:pt x="1297" y="473"/>
                      </a:lnTo>
                      <a:lnTo>
                        <a:pt x="1183" y="532"/>
                      </a:lnTo>
                      <a:lnTo>
                        <a:pt x="0" y="125"/>
                      </a:lnTo>
                      <a:lnTo>
                        <a:pt x="9" y="305"/>
                      </a:lnTo>
                      <a:lnTo>
                        <a:pt x="9" y="305"/>
                      </a:lnTo>
                      <a:close/>
                    </a:path>
                  </a:pathLst>
                </a:custGeom>
                <a:solidFill>
                  <a:srgbClr val="D1BA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Freeform 122"/>
                <p:cNvSpPr>
                  <a:spLocks/>
                </p:cNvSpPr>
                <p:nvPr/>
              </p:nvSpPr>
              <p:spPr bwMode="auto">
                <a:xfrm>
                  <a:off x="3733" y="1318"/>
                  <a:ext cx="1620" cy="688"/>
                </a:xfrm>
                <a:custGeom>
                  <a:avLst/>
                  <a:gdLst/>
                  <a:ahLst/>
                  <a:cxnLst>
                    <a:cxn ang="0">
                      <a:pos x="0" y="343"/>
                    </a:cxn>
                    <a:cxn ang="0">
                      <a:pos x="1618" y="0"/>
                    </a:cxn>
                    <a:cxn ang="0">
                      <a:pos x="2481" y="184"/>
                    </a:cxn>
                    <a:cxn ang="0">
                      <a:pos x="1076" y="522"/>
                    </a:cxn>
                    <a:cxn ang="0">
                      <a:pos x="1402" y="636"/>
                    </a:cxn>
                    <a:cxn ang="0">
                      <a:pos x="2822" y="288"/>
                    </a:cxn>
                    <a:cxn ang="0">
                      <a:pos x="2967" y="231"/>
                    </a:cxn>
                    <a:cxn ang="0">
                      <a:pos x="3154" y="332"/>
                    </a:cxn>
                    <a:cxn ang="0">
                      <a:pos x="3236" y="457"/>
                    </a:cxn>
                    <a:cxn ang="0">
                      <a:pos x="3241" y="804"/>
                    </a:cxn>
                    <a:cxn ang="0">
                      <a:pos x="3068" y="1038"/>
                    </a:cxn>
                    <a:cxn ang="0">
                      <a:pos x="2904" y="1049"/>
                    </a:cxn>
                    <a:cxn ang="0">
                      <a:pos x="2877" y="1120"/>
                    </a:cxn>
                    <a:cxn ang="0">
                      <a:pos x="2731" y="1190"/>
                    </a:cxn>
                    <a:cxn ang="0">
                      <a:pos x="2551" y="1245"/>
                    </a:cxn>
                    <a:cxn ang="0">
                      <a:pos x="2301" y="1375"/>
                    </a:cxn>
                    <a:cxn ang="0">
                      <a:pos x="2319" y="1309"/>
                    </a:cxn>
                    <a:cxn ang="0">
                      <a:pos x="2399" y="1114"/>
                    </a:cxn>
                    <a:cxn ang="0">
                      <a:pos x="2997" y="875"/>
                    </a:cxn>
                    <a:cxn ang="0">
                      <a:pos x="3111" y="734"/>
                    </a:cxn>
                    <a:cxn ang="0">
                      <a:pos x="3079" y="484"/>
                    </a:cxn>
                    <a:cxn ang="0">
                      <a:pos x="2997" y="437"/>
                    </a:cxn>
                    <a:cxn ang="0">
                      <a:pos x="1493" y="854"/>
                    </a:cxn>
                    <a:cxn ang="0">
                      <a:pos x="0" y="343"/>
                    </a:cxn>
                    <a:cxn ang="0">
                      <a:pos x="0" y="343"/>
                    </a:cxn>
                  </a:cxnLst>
                  <a:rect l="0" t="0" r="r" b="b"/>
                  <a:pathLst>
                    <a:path w="3241" h="1375">
                      <a:moveTo>
                        <a:pt x="0" y="343"/>
                      </a:moveTo>
                      <a:lnTo>
                        <a:pt x="1618" y="0"/>
                      </a:lnTo>
                      <a:lnTo>
                        <a:pt x="2481" y="184"/>
                      </a:lnTo>
                      <a:lnTo>
                        <a:pt x="1076" y="522"/>
                      </a:lnTo>
                      <a:lnTo>
                        <a:pt x="1402" y="636"/>
                      </a:lnTo>
                      <a:lnTo>
                        <a:pt x="2822" y="288"/>
                      </a:lnTo>
                      <a:lnTo>
                        <a:pt x="2967" y="231"/>
                      </a:lnTo>
                      <a:lnTo>
                        <a:pt x="3154" y="332"/>
                      </a:lnTo>
                      <a:lnTo>
                        <a:pt x="3236" y="457"/>
                      </a:lnTo>
                      <a:lnTo>
                        <a:pt x="3241" y="804"/>
                      </a:lnTo>
                      <a:lnTo>
                        <a:pt x="3068" y="1038"/>
                      </a:lnTo>
                      <a:lnTo>
                        <a:pt x="2904" y="1049"/>
                      </a:lnTo>
                      <a:lnTo>
                        <a:pt x="2877" y="1120"/>
                      </a:lnTo>
                      <a:lnTo>
                        <a:pt x="2731" y="1190"/>
                      </a:lnTo>
                      <a:lnTo>
                        <a:pt x="2551" y="1245"/>
                      </a:lnTo>
                      <a:lnTo>
                        <a:pt x="2301" y="1375"/>
                      </a:lnTo>
                      <a:lnTo>
                        <a:pt x="2319" y="1309"/>
                      </a:lnTo>
                      <a:lnTo>
                        <a:pt x="2399" y="1114"/>
                      </a:lnTo>
                      <a:lnTo>
                        <a:pt x="2997" y="875"/>
                      </a:lnTo>
                      <a:lnTo>
                        <a:pt x="3111" y="734"/>
                      </a:lnTo>
                      <a:lnTo>
                        <a:pt x="3079" y="484"/>
                      </a:lnTo>
                      <a:lnTo>
                        <a:pt x="2997" y="437"/>
                      </a:lnTo>
                      <a:lnTo>
                        <a:pt x="1493" y="854"/>
                      </a:lnTo>
                      <a:lnTo>
                        <a:pt x="0" y="343"/>
                      </a:lnTo>
                      <a:lnTo>
                        <a:pt x="0" y="343"/>
                      </a:lnTo>
                      <a:close/>
                    </a:path>
                  </a:pathLst>
                </a:custGeom>
                <a:solidFill>
                  <a:srgbClr val="AE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Freeform 123"/>
                <p:cNvSpPr>
                  <a:spLocks/>
                </p:cNvSpPr>
                <p:nvPr/>
              </p:nvSpPr>
              <p:spPr bwMode="auto">
                <a:xfrm>
                  <a:off x="4583" y="2079"/>
                  <a:ext cx="833" cy="424"/>
                </a:xfrm>
                <a:custGeom>
                  <a:avLst/>
                  <a:gdLst/>
                  <a:ahLst/>
                  <a:cxnLst>
                    <a:cxn ang="0">
                      <a:pos x="553" y="256"/>
                    </a:cxn>
                    <a:cxn ang="0">
                      <a:pos x="1541" y="0"/>
                    </a:cxn>
                    <a:cxn ang="0">
                      <a:pos x="1530" y="149"/>
                    </a:cxn>
                    <a:cxn ang="0">
                      <a:pos x="1546" y="272"/>
                    </a:cxn>
                    <a:cxn ang="0">
                      <a:pos x="1666" y="359"/>
                    </a:cxn>
                    <a:cxn ang="0">
                      <a:pos x="125" y="847"/>
                    </a:cxn>
                    <a:cxn ang="0">
                      <a:pos x="43" y="804"/>
                    </a:cxn>
                    <a:cxn ang="0">
                      <a:pos x="0" y="663"/>
                    </a:cxn>
                    <a:cxn ang="0">
                      <a:pos x="59" y="375"/>
                    </a:cxn>
                    <a:cxn ang="0">
                      <a:pos x="119" y="343"/>
                    </a:cxn>
                    <a:cxn ang="0">
                      <a:pos x="266" y="636"/>
                    </a:cxn>
                    <a:cxn ang="0">
                      <a:pos x="343" y="703"/>
                    </a:cxn>
                    <a:cxn ang="0">
                      <a:pos x="353" y="445"/>
                    </a:cxn>
                    <a:cxn ang="0">
                      <a:pos x="444" y="359"/>
                    </a:cxn>
                    <a:cxn ang="0">
                      <a:pos x="627" y="419"/>
                    </a:cxn>
                    <a:cxn ang="0">
                      <a:pos x="553" y="256"/>
                    </a:cxn>
                    <a:cxn ang="0">
                      <a:pos x="553" y="256"/>
                    </a:cxn>
                  </a:cxnLst>
                  <a:rect l="0" t="0" r="r" b="b"/>
                  <a:pathLst>
                    <a:path w="1666" h="847">
                      <a:moveTo>
                        <a:pt x="553" y="256"/>
                      </a:moveTo>
                      <a:lnTo>
                        <a:pt x="1541" y="0"/>
                      </a:lnTo>
                      <a:lnTo>
                        <a:pt x="1530" y="149"/>
                      </a:lnTo>
                      <a:lnTo>
                        <a:pt x="1546" y="272"/>
                      </a:lnTo>
                      <a:lnTo>
                        <a:pt x="1666" y="359"/>
                      </a:lnTo>
                      <a:lnTo>
                        <a:pt x="125" y="847"/>
                      </a:lnTo>
                      <a:lnTo>
                        <a:pt x="43" y="804"/>
                      </a:lnTo>
                      <a:lnTo>
                        <a:pt x="0" y="663"/>
                      </a:lnTo>
                      <a:lnTo>
                        <a:pt x="59" y="375"/>
                      </a:lnTo>
                      <a:lnTo>
                        <a:pt x="119" y="343"/>
                      </a:lnTo>
                      <a:lnTo>
                        <a:pt x="266" y="636"/>
                      </a:lnTo>
                      <a:lnTo>
                        <a:pt x="343" y="703"/>
                      </a:lnTo>
                      <a:lnTo>
                        <a:pt x="353" y="445"/>
                      </a:lnTo>
                      <a:lnTo>
                        <a:pt x="444" y="359"/>
                      </a:lnTo>
                      <a:lnTo>
                        <a:pt x="627" y="419"/>
                      </a:lnTo>
                      <a:lnTo>
                        <a:pt x="553" y="256"/>
                      </a:lnTo>
                      <a:lnTo>
                        <a:pt x="553" y="256"/>
                      </a:lnTo>
                      <a:close/>
                    </a:path>
                  </a:pathLst>
                </a:custGeom>
                <a:solidFill>
                  <a:srgbClr val="D1BA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Freeform 124"/>
                <p:cNvSpPr>
                  <a:spLocks/>
                </p:cNvSpPr>
                <p:nvPr/>
              </p:nvSpPr>
              <p:spPr bwMode="auto">
                <a:xfrm>
                  <a:off x="4442" y="1941"/>
                  <a:ext cx="254" cy="143"/>
                </a:xfrm>
                <a:custGeom>
                  <a:avLst/>
                  <a:gdLst/>
                  <a:ahLst/>
                  <a:cxnLst>
                    <a:cxn ang="0">
                      <a:pos x="0" y="248"/>
                    </a:cxn>
                    <a:cxn ang="0">
                      <a:pos x="336" y="216"/>
                    </a:cxn>
                    <a:cxn ang="0">
                      <a:pos x="319" y="287"/>
                    </a:cxn>
                    <a:cxn ang="0">
                      <a:pos x="471" y="228"/>
                    </a:cxn>
                    <a:cxn ang="0">
                      <a:pos x="508" y="0"/>
                    </a:cxn>
                    <a:cxn ang="0">
                      <a:pos x="0" y="248"/>
                    </a:cxn>
                    <a:cxn ang="0">
                      <a:pos x="0" y="248"/>
                    </a:cxn>
                  </a:cxnLst>
                  <a:rect l="0" t="0" r="r" b="b"/>
                  <a:pathLst>
                    <a:path w="508" h="287">
                      <a:moveTo>
                        <a:pt x="0" y="248"/>
                      </a:moveTo>
                      <a:lnTo>
                        <a:pt x="336" y="216"/>
                      </a:lnTo>
                      <a:lnTo>
                        <a:pt x="319" y="287"/>
                      </a:lnTo>
                      <a:lnTo>
                        <a:pt x="471" y="228"/>
                      </a:lnTo>
                      <a:lnTo>
                        <a:pt x="508" y="0"/>
                      </a:lnTo>
                      <a:lnTo>
                        <a:pt x="0" y="248"/>
                      </a:lnTo>
                      <a:lnTo>
                        <a:pt x="0" y="248"/>
                      </a:lnTo>
                      <a:close/>
                    </a:path>
                  </a:pathLst>
                </a:custGeom>
                <a:solidFill>
                  <a:srgbClr val="AE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Freeform 125"/>
                <p:cNvSpPr>
                  <a:spLocks/>
                </p:cNvSpPr>
                <p:nvPr/>
              </p:nvSpPr>
              <p:spPr bwMode="auto">
                <a:xfrm>
                  <a:off x="3648" y="1306"/>
                  <a:ext cx="1667" cy="588"/>
                </a:xfrm>
                <a:custGeom>
                  <a:avLst/>
                  <a:gdLst/>
                  <a:ahLst/>
                  <a:cxnLst>
                    <a:cxn ang="0">
                      <a:pos x="27" y="304"/>
                    </a:cxn>
                    <a:cxn ang="0">
                      <a:pos x="0" y="416"/>
                    </a:cxn>
                    <a:cxn ang="0">
                      <a:pos x="295" y="564"/>
                    </a:cxn>
                    <a:cxn ang="0">
                      <a:pos x="332" y="702"/>
                    </a:cxn>
                    <a:cxn ang="0">
                      <a:pos x="340" y="822"/>
                    </a:cxn>
                    <a:cxn ang="0">
                      <a:pos x="303" y="961"/>
                    </a:cxn>
                    <a:cxn ang="0">
                      <a:pos x="396" y="841"/>
                    </a:cxn>
                    <a:cxn ang="0">
                      <a:pos x="443" y="702"/>
                    </a:cxn>
                    <a:cxn ang="0">
                      <a:pos x="433" y="601"/>
                    </a:cxn>
                    <a:cxn ang="0">
                      <a:pos x="1560" y="998"/>
                    </a:cxn>
                    <a:cxn ang="0">
                      <a:pos x="3167" y="461"/>
                    </a:cxn>
                    <a:cxn ang="0">
                      <a:pos x="3214" y="601"/>
                    </a:cxn>
                    <a:cxn ang="0">
                      <a:pos x="3214" y="758"/>
                    </a:cxn>
                    <a:cxn ang="0">
                      <a:pos x="3103" y="896"/>
                    </a:cxn>
                    <a:cxn ang="0">
                      <a:pos x="2575" y="1114"/>
                    </a:cxn>
                    <a:cxn ang="0">
                      <a:pos x="2548" y="1174"/>
                    </a:cxn>
                    <a:cxn ang="0">
                      <a:pos x="3159" y="942"/>
                    </a:cxn>
                    <a:cxn ang="0">
                      <a:pos x="3279" y="859"/>
                    </a:cxn>
                    <a:cxn ang="0">
                      <a:pos x="3334" y="721"/>
                    </a:cxn>
                    <a:cxn ang="0">
                      <a:pos x="3316" y="535"/>
                    </a:cxn>
                    <a:cxn ang="0">
                      <a:pos x="3233" y="434"/>
                    </a:cxn>
                    <a:cxn ang="0">
                      <a:pos x="3150" y="397"/>
                    </a:cxn>
                    <a:cxn ang="0">
                      <a:pos x="2928" y="498"/>
                    </a:cxn>
                    <a:cxn ang="0">
                      <a:pos x="1597" y="812"/>
                    </a:cxn>
                    <a:cxn ang="0">
                      <a:pos x="306" y="413"/>
                    </a:cxn>
                    <a:cxn ang="0">
                      <a:pos x="1523" y="878"/>
                    </a:cxn>
                    <a:cxn ang="0">
                      <a:pos x="1523" y="924"/>
                    </a:cxn>
                    <a:cxn ang="0">
                      <a:pos x="55" y="388"/>
                    </a:cxn>
                    <a:cxn ang="0">
                      <a:pos x="101" y="341"/>
                    </a:cxn>
                    <a:cxn ang="0">
                      <a:pos x="1735" y="46"/>
                    </a:cxn>
                    <a:cxn ang="0">
                      <a:pos x="2535" y="194"/>
                    </a:cxn>
                    <a:cxn ang="0">
                      <a:pos x="1690" y="0"/>
                    </a:cxn>
                    <a:cxn ang="0">
                      <a:pos x="27" y="304"/>
                    </a:cxn>
                    <a:cxn ang="0">
                      <a:pos x="27" y="304"/>
                    </a:cxn>
                  </a:cxnLst>
                  <a:rect l="0" t="0" r="r" b="b"/>
                  <a:pathLst>
                    <a:path w="3334" h="1174">
                      <a:moveTo>
                        <a:pt x="27" y="304"/>
                      </a:moveTo>
                      <a:lnTo>
                        <a:pt x="0" y="416"/>
                      </a:lnTo>
                      <a:lnTo>
                        <a:pt x="295" y="564"/>
                      </a:lnTo>
                      <a:lnTo>
                        <a:pt x="332" y="702"/>
                      </a:lnTo>
                      <a:lnTo>
                        <a:pt x="340" y="822"/>
                      </a:lnTo>
                      <a:lnTo>
                        <a:pt x="303" y="961"/>
                      </a:lnTo>
                      <a:lnTo>
                        <a:pt x="396" y="841"/>
                      </a:lnTo>
                      <a:lnTo>
                        <a:pt x="443" y="702"/>
                      </a:lnTo>
                      <a:lnTo>
                        <a:pt x="433" y="601"/>
                      </a:lnTo>
                      <a:lnTo>
                        <a:pt x="1560" y="998"/>
                      </a:lnTo>
                      <a:lnTo>
                        <a:pt x="3167" y="461"/>
                      </a:lnTo>
                      <a:lnTo>
                        <a:pt x="3214" y="601"/>
                      </a:lnTo>
                      <a:lnTo>
                        <a:pt x="3214" y="758"/>
                      </a:lnTo>
                      <a:lnTo>
                        <a:pt x="3103" y="896"/>
                      </a:lnTo>
                      <a:lnTo>
                        <a:pt x="2575" y="1114"/>
                      </a:lnTo>
                      <a:lnTo>
                        <a:pt x="2548" y="1174"/>
                      </a:lnTo>
                      <a:lnTo>
                        <a:pt x="3159" y="942"/>
                      </a:lnTo>
                      <a:lnTo>
                        <a:pt x="3279" y="859"/>
                      </a:lnTo>
                      <a:lnTo>
                        <a:pt x="3334" y="721"/>
                      </a:lnTo>
                      <a:lnTo>
                        <a:pt x="3316" y="535"/>
                      </a:lnTo>
                      <a:lnTo>
                        <a:pt x="3233" y="434"/>
                      </a:lnTo>
                      <a:lnTo>
                        <a:pt x="3150" y="397"/>
                      </a:lnTo>
                      <a:lnTo>
                        <a:pt x="2928" y="498"/>
                      </a:lnTo>
                      <a:lnTo>
                        <a:pt x="1597" y="812"/>
                      </a:lnTo>
                      <a:lnTo>
                        <a:pt x="306" y="413"/>
                      </a:lnTo>
                      <a:lnTo>
                        <a:pt x="1523" y="878"/>
                      </a:lnTo>
                      <a:lnTo>
                        <a:pt x="1523" y="924"/>
                      </a:lnTo>
                      <a:lnTo>
                        <a:pt x="55" y="388"/>
                      </a:lnTo>
                      <a:lnTo>
                        <a:pt x="101" y="341"/>
                      </a:lnTo>
                      <a:lnTo>
                        <a:pt x="1735" y="46"/>
                      </a:lnTo>
                      <a:lnTo>
                        <a:pt x="2535" y="194"/>
                      </a:lnTo>
                      <a:lnTo>
                        <a:pt x="1690" y="0"/>
                      </a:lnTo>
                      <a:lnTo>
                        <a:pt x="27" y="304"/>
                      </a:lnTo>
                      <a:lnTo>
                        <a:pt x="27" y="3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Freeform 126"/>
                <p:cNvSpPr>
                  <a:spLocks/>
                </p:cNvSpPr>
                <p:nvPr/>
              </p:nvSpPr>
              <p:spPr bwMode="auto">
                <a:xfrm>
                  <a:off x="3654" y="1699"/>
                  <a:ext cx="1028" cy="521"/>
                </a:xfrm>
                <a:custGeom>
                  <a:avLst/>
                  <a:gdLst/>
                  <a:ahLst/>
                  <a:cxnLst>
                    <a:cxn ang="0">
                      <a:pos x="348" y="0"/>
                    </a:cxn>
                    <a:cxn ang="0">
                      <a:pos x="31" y="114"/>
                    </a:cxn>
                    <a:cxn ang="0">
                      <a:pos x="0" y="229"/>
                    </a:cxn>
                    <a:cxn ang="0">
                      <a:pos x="1565" y="1042"/>
                    </a:cxn>
                    <a:cxn ang="0">
                      <a:pos x="1998" y="825"/>
                    </a:cxn>
                    <a:cxn ang="0">
                      <a:pos x="2058" y="679"/>
                    </a:cxn>
                    <a:cxn ang="0">
                      <a:pos x="1577" y="867"/>
                    </a:cxn>
                    <a:cxn ang="0">
                      <a:pos x="488" y="367"/>
                    </a:cxn>
                    <a:cxn ang="0">
                      <a:pos x="1522" y="902"/>
                    </a:cxn>
                    <a:cxn ang="0">
                      <a:pos x="1546" y="981"/>
                    </a:cxn>
                    <a:cxn ang="0">
                      <a:pos x="96" y="229"/>
                    </a:cxn>
                    <a:cxn ang="0">
                      <a:pos x="84" y="162"/>
                    </a:cxn>
                    <a:cxn ang="0">
                      <a:pos x="343" y="59"/>
                    </a:cxn>
                    <a:cxn ang="0">
                      <a:pos x="348" y="0"/>
                    </a:cxn>
                    <a:cxn ang="0">
                      <a:pos x="348" y="0"/>
                    </a:cxn>
                  </a:cxnLst>
                  <a:rect l="0" t="0" r="r" b="b"/>
                  <a:pathLst>
                    <a:path w="2058" h="1042">
                      <a:moveTo>
                        <a:pt x="348" y="0"/>
                      </a:moveTo>
                      <a:lnTo>
                        <a:pt x="31" y="114"/>
                      </a:lnTo>
                      <a:lnTo>
                        <a:pt x="0" y="229"/>
                      </a:lnTo>
                      <a:lnTo>
                        <a:pt x="1565" y="1042"/>
                      </a:lnTo>
                      <a:lnTo>
                        <a:pt x="1998" y="825"/>
                      </a:lnTo>
                      <a:lnTo>
                        <a:pt x="2058" y="679"/>
                      </a:lnTo>
                      <a:lnTo>
                        <a:pt x="1577" y="867"/>
                      </a:lnTo>
                      <a:lnTo>
                        <a:pt x="488" y="367"/>
                      </a:lnTo>
                      <a:lnTo>
                        <a:pt x="1522" y="902"/>
                      </a:lnTo>
                      <a:lnTo>
                        <a:pt x="1546" y="981"/>
                      </a:lnTo>
                      <a:lnTo>
                        <a:pt x="96" y="229"/>
                      </a:lnTo>
                      <a:lnTo>
                        <a:pt x="84" y="162"/>
                      </a:lnTo>
                      <a:lnTo>
                        <a:pt x="343" y="59"/>
                      </a:lnTo>
                      <a:lnTo>
                        <a:pt x="348" y="0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Freeform 127"/>
                <p:cNvSpPr>
                  <a:spLocks/>
                </p:cNvSpPr>
                <p:nvPr/>
              </p:nvSpPr>
              <p:spPr bwMode="auto">
                <a:xfrm>
                  <a:off x="3836" y="1759"/>
                  <a:ext cx="860" cy="317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1176" y="635"/>
                    </a:cxn>
                    <a:cxn ang="0">
                      <a:pos x="1721" y="410"/>
                    </a:cxn>
                    <a:cxn ang="0">
                      <a:pos x="1721" y="364"/>
                    </a:cxn>
                    <a:cxn ang="0">
                      <a:pos x="1304" y="524"/>
                    </a:cxn>
                    <a:cxn ang="0">
                      <a:pos x="1363" y="391"/>
                    </a:cxn>
                    <a:cxn ang="0">
                      <a:pos x="1573" y="306"/>
                    </a:cxn>
                    <a:cxn ang="0">
                      <a:pos x="1346" y="332"/>
                    </a:cxn>
                    <a:cxn ang="0">
                      <a:pos x="1333" y="186"/>
                    </a:cxn>
                    <a:cxn ang="0">
                      <a:pos x="1256" y="24"/>
                    </a:cxn>
                    <a:cxn ang="0">
                      <a:pos x="1201" y="61"/>
                    </a:cxn>
                    <a:cxn ang="0">
                      <a:pos x="1267" y="186"/>
                    </a:cxn>
                    <a:cxn ang="0">
                      <a:pos x="719" y="0"/>
                    </a:cxn>
                    <a:cxn ang="0">
                      <a:pos x="1267" y="271"/>
                    </a:cxn>
                    <a:cxn ang="0">
                      <a:pos x="1283" y="353"/>
                    </a:cxn>
                    <a:cxn ang="0">
                      <a:pos x="1240" y="454"/>
                    </a:cxn>
                    <a:cxn ang="0">
                      <a:pos x="388" y="120"/>
                    </a:cxn>
                    <a:cxn ang="0">
                      <a:pos x="1235" y="507"/>
                    </a:cxn>
                    <a:cxn ang="0">
                      <a:pos x="1176" y="587"/>
                    </a:cxn>
                    <a:cxn ang="0">
                      <a:pos x="0" y="9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1721" h="635">
                      <a:moveTo>
                        <a:pt x="0" y="90"/>
                      </a:moveTo>
                      <a:lnTo>
                        <a:pt x="1176" y="635"/>
                      </a:lnTo>
                      <a:lnTo>
                        <a:pt x="1721" y="410"/>
                      </a:lnTo>
                      <a:lnTo>
                        <a:pt x="1721" y="364"/>
                      </a:lnTo>
                      <a:lnTo>
                        <a:pt x="1304" y="524"/>
                      </a:lnTo>
                      <a:lnTo>
                        <a:pt x="1363" y="391"/>
                      </a:lnTo>
                      <a:lnTo>
                        <a:pt x="1573" y="306"/>
                      </a:lnTo>
                      <a:lnTo>
                        <a:pt x="1346" y="332"/>
                      </a:lnTo>
                      <a:lnTo>
                        <a:pt x="1333" y="186"/>
                      </a:lnTo>
                      <a:lnTo>
                        <a:pt x="1256" y="24"/>
                      </a:lnTo>
                      <a:lnTo>
                        <a:pt x="1201" y="61"/>
                      </a:lnTo>
                      <a:lnTo>
                        <a:pt x="1267" y="186"/>
                      </a:lnTo>
                      <a:lnTo>
                        <a:pt x="719" y="0"/>
                      </a:lnTo>
                      <a:lnTo>
                        <a:pt x="1267" y="271"/>
                      </a:lnTo>
                      <a:lnTo>
                        <a:pt x="1283" y="353"/>
                      </a:lnTo>
                      <a:lnTo>
                        <a:pt x="1240" y="454"/>
                      </a:lnTo>
                      <a:lnTo>
                        <a:pt x="388" y="120"/>
                      </a:lnTo>
                      <a:lnTo>
                        <a:pt x="1235" y="507"/>
                      </a:lnTo>
                      <a:lnTo>
                        <a:pt x="1176" y="587"/>
                      </a:lnTo>
                      <a:lnTo>
                        <a:pt x="0" y="9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Freeform 128"/>
                <p:cNvSpPr>
                  <a:spLocks/>
                </p:cNvSpPr>
                <p:nvPr/>
              </p:nvSpPr>
              <p:spPr bwMode="auto">
                <a:xfrm>
                  <a:off x="4553" y="1638"/>
                  <a:ext cx="602" cy="793"/>
                </a:xfrm>
                <a:custGeom>
                  <a:avLst/>
                  <a:gdLst/>
                  <a:ahLst/>
                  <a:cxnLst>
                    <a:cxn ang="0">
                      <a:pos x="0" y="410"/>
                    </a:cxn>
                    <a:cxn ang="0">
                      <a:pos x="445" y="277"/>
                    </a:cxn>
                    <a:cxn ang="0">
                      <a:pos x="1204" y="0"/>
                    </a:cxn>
                    <a:cxn ang="0">
                      <a:pos x="679" y="266"/>
                    </a:cxn>
                    <a:cxn ang="0">
                      <a:pos x="769" y="375"/>
                    </a:cxn>
                    <a:cxn ang="0">
                      <a:pos x="769" y="507"/>
                    </a:cxn>
                    <a:cxn ang="0">
                      <a:pos x="697" y="729"/>
                    </a:cxn>
                    <a:cxn ang="0">
                      <a:pos x="601" y="971"/>
                    </a:cxn>
                    <a:cxn ang="0">
                      <a:pos x="596" y="1103"/>
                    </a:cxn>
                    <a:cxn ang="0">
                      <a:pos x="686" y="1301"/>
                    </a:cxn>
                    <a:cxn ang="0">
                      <a:pos x="553" y="1146"/>
                    </a:cxn>
                    <a:cxn ang="0">
                      <a:pos x="535" y="976"/>
                    </a:cxn>
                    <a:cxn ang="0">
                      <a:pos x="638" y="694"/>
                    </a:cxn>
                    <a:cxn ang="0">
                      <a:pos x="716" y="489"/>
                    </a:cxn>
                    <a:cxn ang="0">
                      <a:pos x="596" y="273"/>
                    </a:cxn>
                    <a:cxn ang="0">
                      <a:pos x="264" y="399"/>
                    </a:cxn>
                    <a:cxn ang="0">
                      <a:pos x="295" y="465"/>
                    </a:cxn>
                    <a:cxn ang="0">
                      <a:pos x="319" y="633"/>
                    </a:cxn>
                    <a:cxn ang="0">
                      <a:pos x="288" y="825"/>
                    </a:cxn>
                    <a:cxn ang="0">
                      <a:pos x="240" y="1013"/>
                    </a:cxn>
                    <a:cxn ang="0">
                      <a:pos x="222" y="1205"/>
                    </a:cxn>
                    <a:cxn ang="0">
                      <a:pos x="277" y="1393"/>
                    </a:cxn>
                    <a:cxn ang="0">
                      <a:pos x="402" y="1585"/>
                    </a:cxn>
                    <a:cxn ang="0">
                      <a:pos x="271" y="1507"/>
                    </a:cxn>
                    <a:cxn ang="0">
                      <a:pos x="181" y="1301"/>
                    </a:cxn>
                    <a:cxn ang="0">
                      <a:pos x="161" y="1074"/>
                    </a:cxn>
                    <a:cxn ang="0">
                      <a:pos x="229" y="777"/>
                    </a:cxn>
                    <a:cxn ang="0">
                      <a:pos x="253" y="598"/>
                    </a:cxn>
                    <a:cxn ang="0">
                      <a:pos x="161" y="423"/>
                    </a:cxn>
                    <a:cxn ang="0">
                      <a:pos x="0" y="410"/>
                    </a:cxn>
                    <a:cxn ang="0">
                      <a:pos x="0" y="410"/>
                    </a:cxn>
                  </a:cxnLst>
                  <a:rect l="0" t="0" r="r" b="b"/>
                  <a:pathLst>
                    <a:path w="1204" h="1585">
                      <a:moveTo>
                        <a:pt x="0" y="410"/>
                      </a:moveTo>
                      <a:lnTo>
                        <a:pt x="445" y="277"/>
                      </a:lnTo>
                      <a:lnTo>
                        <a:pt x="1204" y="0"/>
                      </a:lnTo>
                      <a:lnTo>
                        <a:pt x="679" y="266"/>
                      </a:lnTo>
                      <a:lnTo>
                        <a:pt x="769" y="375"/>
                      </a:lnTo>
                      <a:lnTo>
                        <a:pt x="769" y="507"/>
                      </a:lnTo>
                      <a:lnTo>
                        <a:pt x="697" y="729"/>
                      </a:lnTo>
                      <a:lnTo>
                        <a:pt x="601" y="971"/>
                      </a:lnTo>
                      <a:lnTo>
                        <a:pt x="596" y="1103"/>
                      </a:lnTo>
                      <a:lnTo>
                        <a:pt x="686" y="1301"/>
                      </a:lnTo>
                      <a:lnTo>
                        <a:pt x="553" y="1146"/>
                      </a:lnTo>
                      <a:lnTo>
                        <a:pt x="535" y="976"/>
                      </a:lnTo>
                      <a:lnTo>
                        <a:pt x="638" y="694"/>
                      </a:lnTo>
                      <a:lnTo>
                        <a:pt x="716" y="489"/>
                      </a:lnTo>
                      <a:lnTo>
                        <a:pt x="596" y="273"/>
                      </a:lnTo>
                      <a:lnTo>
                        <a:pt x="264" y="399"/>
                      </a:lnTo>
                      <a:lnTo>
                        <a:pt x="295" y="465"/>
                      </a:lnTo>
                      <a:lnTo>
                        <a:pt x="319" y="633"/>
                      </a:lnTo>
                      <a:lnTo>
                        <a:pt x="288" y="825"/>
                      </a:lnTo>
                      <a:lnTo>
                        <a:pt x="240" y="1013"/>
                      </a:lnTo>
                      <a:lnTo>
                        <a:pt x="222" y="1205"/>
                      </a:lnTo>
                      <a:lnTo>
                        <a:pt x="277" y="1393"/>
                      </a:lnTo>
                      <a:lnTo>
                        <a:pt x="402" y="1585"/>
                      </a:lnTo>
                      <a:lnTo>
                        <a:pt x="271" y="1507"/>
                      </a:lnTo>
                      <a:lnTo>
                        <a:pt x="181" y="1301"/>
                      </a:lnTo>
                      <a:lnTo>
                        <a:pt x="161" y="1074"/>
                      </a:lnTo>
                      <a:lnTo>
                        <a:pt x="229" y="777"/>
                      </a:lnTo>
                      <a:lnTo>
                        <a:pt x="253" y="598"/>
                      </a:lnTo>
                      <a:lnTo>
                        <a:pt x="161" y="423"/>
                      </a:lnTo>
                      <a:lnTo>
                        <a:pt x="0" y="410"/>
                      </a:ln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Freeform 129"/>
                <p:cNvSpPr>
                  <a:spLocks/>
                </p:cNvSpPr>
                <p:nvPr/>
              </p:nvSpPr>
              <p:spPr bwMode="auto">
                <a:xfrm>
                  <a:off x="4740" y="2244"/>
                  <a:ext cx="156" cy="187"/>
                </a:xfrm>
                <a:custGeom>
                  <a:avLst/>
                  <a:gdLst/>
                  <a:ahLst/>
                  <a:cxnLst>
                    <a:cxn ang="0">
                      <a:pos x="29" y="373"/>
                    </a:cxn>
                    <a:cxn ang="0">
                      <a:pos x="0" y="174"/>
                    </a:cxn>
                    <a:cxn ang="0">
                      <a:pos x="79" y="0"/>
                    </a:cxn>
                    <a:cxn ang="0">
                      <a:pos x="151" y="6"/>
                    </a:cxn>
                    <a:cxn ang="0">
                      <a:pos x="313" y="89"/>
                    </a:cxn>
                    <a:cxn ang="0">
                      <a:pos x="120" y="72"/>
                    </a:cxn>
                    <a:cxn ang="0">
                      <a:pos x="53" y="181"/>
                    </a:cxn>
                    <a:cxn ang="0">
                      <a:pos x="29" y="373"/>
                    </a:cxn>
                    <a:cxn ang="0">
                      <a:pos x="29" y="373"/>
                    </a:cxn>
                  </a:cxnLst>
                  <a:rect l="0" t="0" r="r" b="b"/>
                  <a:pathLst>
                    <a:path w="313" h="373">
                      <a:moveTo>
                        <a:pt x="29" y="373"/>
                      </a:moveTo>
                      <a:lnTo>
                        <a:pt x="0" y="174"/>
                      </a:lnTo>
                      <a:lnTo>
                        <a:pt x="79" y="0"/>
                      </a:lnTo>
                      <a:lnTo>
                        <a:pt x="151" y="6"/>
                      </a:lnTo>
                      <a:lnTo>
                        <a:pt x="313" y="89"/>
                      </a:lnTo>
                      <a:lnTo>
                        <a:pt x="120" y="72"/>
                      </a:lnTo>
                      <a:lnTo>
                        <a:pt x="53" y="181"/>
                      </a:lnTo>
                      <a:lnTo>
                        <a:pt x="29" y="373"/>
                      </a:lnTo>
                      <a:lnTo>
                        <a:pt x="29" y="3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" name="Freeform 130"/>
                <p:cNvSpPr>
                  <a:spLocks/>
                </p:cNvSpPr>
                <p:nvPr/>
              </p:nvSpPr>
              <p:spPr bwMode="auto">
                <a:xfrm>
                  <a:off x="4872" y="1443"/>
                  <a:ext cx="494" cy="587"/>
                </a:xfrm>
                <a:custGeom>
                  <a:avLst/>
                  <a:gdLst/>
                  <a:ahLst/>
                  <a:cxnLst>
                    <a:cxn ang="0">
                      <a:pos x="72" y="1031"/>
                    </a:cxn>
                    <a:cxn ang="0">
                      <a:pos x="625" y="777"/>
                    </a:cxn>
                    <a:cxn ang="0">
                      <a:pos x="755" y="763"/>
                    </a:cxn>
                    <a:cxn ang="0">
                      <a:pos x="848" y="675"/>
                    </a:cxn>
                    <a:cxn ang="0">
                      <a:pos x="933" y="465"/>
                    </a:cxn>
                    <a:cxn ang="0">
                      <a:pos x="896" y="175"/>
                    </a:cxn>
                    <a:cxn ang="0">
                      <a:pos x="760" y="56"/>
                    </a:cxn>
                    <a:cxn ang="0">
                      <a:pos x="519" y="135"/>
                    </a:cxn>
                    <a:cxn ang="0">
                      <a:pos x="718" y="0"/>
                    </a:cxn>
                    <a:cxn ang="0">
                      <a:pos x="848" y="44"/>
                    </a:cxn>
                    <a:cxn ang="0">
                      <a:pos x="957" y="164"/>
                    </a:cxn>
                    <a:cxn ang="0">
                      <a:pos x="986" y="404"/>
                    </a:cxn>
                    <a:cxn ang="0">
                      <a:pos x="975" y="572"/>
                    </a:cxn>
                    <a:cxn ang="0">
                      <a:pos x="863" y="785"/>
                    </a:cxn>
                    <a:cxn ang="0">
                      <a:pos x="789" y="830"/>
                    </a:cxn>
                    <a:cxn ang="0">
                      <a:pos x="656" y="826"/>
                    </a:cxn>
                    <a:cxn ang="0">
                      <a:pos x="0" y="1175"/>
                    </a:cxn>
                    <a:cxn ang="0">
                      <a:pos x="72" y="1031"/>
                    </a:cxn>
                    <a:cxn ang="0">
                      <a:pos x="72" y="1031"/>
                    </a:cxn>
                  </a:cxnLst>
                  <a:rect l="0" t="0" r="r" b="b"/>
                  <a:pathLst>
                    <a:path w="986" h="1175">
                      <a:moveTo>
                        <a:pt x="72" y="1031"/>
                      </a:moveTo>
                      <a:lnTo>
                        <a:pt x="625" y="777"/>
                      </a:lnTo>
                      <a:lnTo>
                        <a:pt x="755" y="763"/>
                      </a:lnTo>
                      <a:lnTo>
                        <a:pt x="848" y="675"/>
                      </a:lnTo>
                      <a:lnTo>
                        <a:pt x="933" y="465"/>
                      </a:lnTo>
                      <a:lnTo>
                        <a:pt x="896" y="175"/>
                      </a:lnTo>
                      <a:lnTo>
                        <a:pt x="760" y="56"/>
                      </a:lnTo>
                      <a:lnTo>
                        <a:pt x="519" y="135"/>
                      </a:lnTo>
                      <a:lnTo>
                        <a:pt x="718" y="0"/>
                      </a:lnTo>
                      <a:lnTo>
                        <a:pt x="848" y="44"/>
                      </a:lnTo>
                      <a:lnTo>
                        <a:pt x="957" y="164"/>
                      </a:lnTo>
                      <a:lnTo>
                        <a:pt x="986" y="404"/>
                      </a:lnTo>
                      <a:lnTo>
                        <a:pt x="975" y="572"/>
                      </a:lnTo>
                      <a:lnTo>
                        <a:pt x="863" y="785"/>
                      </a:lnTo>
                      <a:lnTo>
                        <a:pt x="789" y="830"/>
                      </a:lnTo>
                      <a:lnTo>
                        <a:pt x="656" y="826"/>
                      </a:lnTo>
                      <a:lnTo>
                        <a:pt x="0" y="1175"/>
                      </a:lnTo>
                      <a:lnTo>
                        <a:pt x="72" y="1031"/>
                      </a:lnTo>
                      <a:lnTo>
                        <a:pt x="72" y="10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Freeform 131"/>
                <p:cNvSpPr>
                  <a:spLocks/>
                </p:cNvSpPr>
                <p:nvPr/>
              </p:nvSpPr>
              <p:spPr bwMode="auto">
                <a:xfrm>
                  <a:off x="3846" y="1922"/>
                  <a:ext cx="1770" cy="683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0" y="107"/>
                    </a:cxn>
                    <a:cxn ang="0">
                      <a:pos x="7" y="349"/>
                    </a:cxn>
                    <a:cxn ang="0">
                      <a:pos x="72" y="487"/>
                    </a:cxn>
                    <a:cxn ang="0">
                      <a:pos x="181" y="523"/>
                    </a:cxn>
                    <a:cxn ang="0">
                      <a:pos x="367" y="679"/>
                    </a:cxn>
                    <a:cxn ang="0">
                      <a:pos x="824" y="993"/>
                    </a:cxn>
                    <a:cxn ang="0">
                      <a:pos x="927" y="1011"/>
                    </a:cxn>
                    <a:cxn ang="0">
                      <a:pos x="1059" y="1083"/>
                    </a:cxn>
                    <a:cxn ang="0">
                      <a:pos x="1102" y="1168"/>
                    </a:cxn>
                    <a:cxn ang="0">
                      <a:pos x="1450" y="1349"/>
                    </a:cxn>
                    <a:cxn ang="0">
                      <a:pos x="1596" y="1366"/>
                    </a:cxn>
                    <a:cxn ang="0">
                      <a:pos x="3539" y="757"/>
                    </a:cxn>
                    <a:cxn ang="0">
                      <a:pos x="3522" y="626"/>
                    </a:cxn>
                    <a:cxn ang="0">
                      <a:pos x="3004" y="463"/>
                    </a:cxn>
                    <a:cxn ang="0">
                      <a:pos x="3485" y="674"/>
                    </a:cxn>
                    <a:cxn ang="0">
                      <a:pos x="1572" y="1275"/>
                    </a:cxn>
                    <a:cxn ang="0">
                      <a:pos x="1450" y="1168"/>
                    </a:cxn>
                    <a:cxn ang="0">
                      <a:pos x="1390" y="1011"/>
                    </a:cxn>
                    <a:cxn ang="0">
                      <a:pos x="1439" y="703"/>
                    </a:cxn>
                    <a:cxn ang="0">
                      <a:pos x="1354" y="854"/>
                    </a:cxn>
                    <a:cxn ang="0">
                      <a:pos x="1336" y="1011"/>
                    </a:cxn>
                    <a:cxn ang="0">
                      <a:pos x="1390" y="1209"/>
                    </a:cxn>
                    <a:cxn ang="0">
                      <a:pos x="1439" y="1275"/>
                    </a:cxn>
                    <a:cxn ang="0">
                      <a:pos x="1156" y="1137"/>
                    </a:cxn>
                    <a:cxn ang="0">
                      <a:pos x="1102" y="1004"/>
                    </a:cxn>
                    <a:cxn ang="0">
                      <a:pos x="1089" y="806"/>
                    </a:cxn>
                    <a:cxn ang="0">
                      <a:pos x="1126" y="668"/>
                    </a:cxn>
                    <a:cxn ang="0">
                      <a:pos x="1059" y="770"/>
                    </a:cxn>
                    <a:cxn ang="0">
                      <a:pos x="1034" y="914"/>
                    </a:cxn>
                    <a:cxn ang="0">
                      <a:pos x="1023" y="999"/>
                    </a:cxn>
                    <a:cxn ang="0">
                      <a:pos x="921" y="932"/>
                    </a:cxn>
                    <a:cxn ang="0">
                      <a:pos x="903" y="757"/>
                    </a:cxn>
                    <a:cxn ang="0">
                      <a:pos x="957" y="554"/>
                    </a:cxn>
                    <a:cxn ang="0">
                      <a:pos x="892" y="644"/>
                    </a:cxn>
                    <a:cxn ang="0">
                      <a:pos x="844" y="781"/>
                    </a:cxn>
                    <a:cxn ang="0">
                      <a:pos x="844" y="926"/>
                    </a:cxn>
                    <a:cxn ang="0">
                      <a:pos x="199" y="480"/>
                    </a:cxn>
                    <a:cxn ang="0">
                      <a:pos x="193" y="349"/>
                    </a:cxn>
                    <a:cxn ang="0">
                      <a:pos x="199" y="240"/>
                    </a:cxn>
                    <a:cxn ang="0">
                      <a:pos x="144" y="312"/>
                    </a:cxn>
                    <a:cxn ang="0">
                      <a:pos x="114" y="427"/>
                    </a:cxn>
                    <a:cxn ang="0">
                      <a:pos x="48" y="306"/>
                    </a:cxn>
                    <a:cxn ang="0">
                      <a:pos x="48" y="131"/>
                    </a:cxn>
                    <a:cxn ang="0">
                      <a:pos x="162" y="59"/>
                    </a:cxn>
                    <a:cxn ang="0">
                      <a:pos x="48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3539" h="1366">
                      <a:moveTo>
                        <a:pt x="48" y="0"/>
                      </a:moveTo>
                      <a:lnTo>
                        <a:pt x="0" y="107"/>
                      </a:lnTo>
                      <a:lnTo>
                        <a:pt x="7" y="349"/>
                      </a:lnTo>
                      <a:lnTo>
                        <a:pt x="72" y="487"/>
                      </a:lnTo>
                      <a:lnTo>
                        <a:pt x="181" y="523"/>
                      </a:lnTo>
                      <a:lnTo>
                        <a:pt x="367" y="679"/>
                      </a:lnTo>
                      <a:lnTo>
                        <a:pt x="824" y="993"/>
                      </a:lnTo>
                      <a:lnTo>
                        <a:pt x="927" y="1011"/>
                      </a:lnTo>
                      <a:lnTo>
                        <a:pt x="1059" y="1083"/>
                      </a:lnTo>
                      <a:lnTo>
                        <a:pt x="1102" y="1168"/>
                      </a:lnTo>
                      <a:lnTo>
                        <a:pt x="1450" y="1349"/>
                      </a:lnTo>
                      <a:lnTo>
                        <a:pt x="1596" y="1366"/>
                      </a:lnTo>
                      <a:lnTo>
                        <a:pt x="3539" y="757"/>
                      </a:lnTo>
                      <a:lnTo>
                        <a:pt x="3522" y="626"/>
                      </a:lnTo>
                      <a:lnTo>
                        <a:pt x="3004" y="463"/>
                      </a:lnTo>
                      <a:lnTo>
                        <a:pt x="3485" y="674"/>
                      </a:lnTo>
                      <a:lnTo>
                        <a:pt x="1572" y="1275"/>
                      </a:lnTo>
                      <a:lnTo>
                        <a:pt x="1450" y="1168"/>
                      </a:lnTo>
                      <a:lnTo>
                        <a:pt x="1390" y="1011"/>
                      </a:lnTo>
                      <a:lnTo>
                        <a:pt x="1439" y="703"/>
                      </a:lnTo>
                      <a:lnTo>
                        <a:pt x="1354" y="854"/>
                      </a:lnTo>
                      <a:lnTo>
                        <a:pt x="1336" y="1011"/>
                      </a:lnTo>
                      <a:lnTo>
                        <a:pt x="1390" y="1209"/>
                      </a:lnTo>
                      <a:lnTo>
                        <a:pt x="1439" y="1275"/>
                      </a:lnTo>
                      <a:lnTo>
                        <a:pt x="1156" y="1137"/>
                      </a:lnTo>
                      <a:lnTo>
                        <a:pt x="1102" y="1004"/>
                      </a:lnTo>
                      <a:lnTo>
                        <a:pt x="1089" y="806"/>
                      </a:lnTo>
                      <a:lnTo>
                        <a:pt x="1126" y="668"/>
                      </a:lnTo>
                      <a:lnTo>
                        <a:pt x="1059" y="770"/>
                      </a:lnTo>
                      <a:lnTo>
                        <a:pt x="1034" y="914"/>
                      </a:lnTo>
                      <a:lnTo>
                        <a:pt x="1023" y="999"/>
                      </a:lnTo>
                      <a:lnTo>
                        <a:pt x="921" y="932"/>
                      </a:lnTo>
                      <a:lnTo>
                        <a:pt x="903" y="757"/>
                      </a:lnTo>
                      <a:lnTo>
                        <a:pt x="957" y="554"/>
                      </a:lnTo>
                      <a:lnTo>
                        <a:pt x="892" y="644"/>
                      </a:lnTo>
                      <a:lnTo>
                        <a:pt x="844" y="781"/>
                      </a:lnTo>
                      <a:lnTo>
                        <a:pt x="844" y="926"/>
                      </a:lnTo>
                      <a:lnTo>
                        <a:pt x="199" y="480"/>
                      </a:lnTo>
                      <a:lnTo>
                        <a:pt x="193" y="349"/>
                      </a:lnTo>
                      <a:lnTo>
                        <a:pt x="199" y="240"/>
                      </a:lnTo>
                      <a:lnTo>
                        <a:pt x="144" y="312"/>
                      </a:lnTo>
                      <a:lnTo>
                        <a:pt x="114" y="427"/>
                      </a:lnTo>
                      <a:lnTo>
                        <a:pt x="48" y="306"/>
                      </a:lnTo>
                      <a:lnTo>
                        <a:pt x="48" y="131"/>
                      </a:lnTo>
                      <a:lnTo>
                        <a:pt x="162" y="59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Freeform 132"/>
                <p:cNvSpPr>
                  <a:spLocks/>
                </p:cNvSpPr>
                <p:nvPr/>
              </p:nvSpPr>
              <p:spPr bwMode="auto">
                <a:xfrm>
                  <a:off x="4571" y="2217"/>
                  <a:ext cx="163" cy="246"/>
                </a:xfrm>
                <a:custGeom>
                  <a:avLst/>
                  <a:gdLst/>
                  <a:ahLst/>
                  <a:cxnLst>
                    <a:cxn ang="0">
                      <a:pos x="157" y="0"/>
                    </a:cxn>
                    <a:cxn ang="0">
                      <a:pos x="85" y="55"/>
                    </a:cxn>
                    <a:cxn ang="0">
                      <a:pos x="50" y="151"/>
                    </a:cxn>
                    <a:cxn ang="0">
                      <a:pos x="0" y="380"/>
                    </a:cxn>
                    <a:cxn ang="0">
                      <a:pos x="50" y="494"/>
                    </a:cxn>
                    <a:cxn ang="0">
                      <a:pos x="325" y="404"/>
                    </a:cxn>
                    <a:cxn ang="0">
                      <a:pos x="260" y="337"/>
                    </a:cxn>
                    <a:cxn ang="0">
                      <a:pos x="85" y="386"/>
                    </a:cxn>
                    <a:cxn ang="0">
                      <a:pos x="91" y="199"/>
                    </a:cxn>
                    <a:cxn ang="0">
                      <a:pos x="170" y="133"/>
                    </a:cxn>
                    <a:cxn ang="0">
                      <a:pos x="157" y="0"/>
                    </a:cxn>
                    <a:cxn ang="0">
                      <a:pos x="157" y="0"/>
                    </a:cxn>
                  </a:cxnLst>
                  <a:rect l="0" t="0" r="r" b="b"/>
                  <a:pathLst>
                    <a:path w="325" h="494">
                      <a:moveTo>
                        <a:pt x="157" y="0"/>
                      </a:moveTo>
                      <a:lnTo>
                        <a:pt x="85" y="55"/>
                      </a:lnTo>
                      <a:lnTo>
                        <a:pt x="50" y="151"/>
                      </a:lnTo>
                      <a:lnTo>
                        <a:pt x="0" y="380"/>
                      </a:lnTo>
                      <a:lnTo>
                        <a:pt x="50" y="494"/>
                      </a:lnTo>
                      <a:lnTo>
                        <a:pt x="325" y="404"/>
                      </a:lnTo>
                      <a:lnTo>
                        <a:pt x="260" y="337"/>
                      </a:lnTo>
                      <a:lnTo>
                        <a:pt x="85" y="386"/>
                      </a:lnTo>
                      <a:lnTo>
                        <a:pt x="91" y="199"/>
                      </a:lnTo>
                      <a:lnTo>
                        <a:pt x="170" y="13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Freeform 133"/>
                <p:cNvSpPr>
                  <a:spLocks/>
                </p:cNvSpPr>
                <p:nvPr/>
              </p:nvSpPr>
              <p:spPr bwMode="auto">
                <a:xfrm>
                  <a:off x="4752" y="2319"/>
                  <a:ext cx="256" cy="87"/>
                </a:xfrm>
                <a:custGeom>
                  <a:avLst/>
                  <a:gdLst/>
                  <a:ahLst/>
                  <a:cxnLst>
                    <a:cxn ang="0">
                      <a:pos x="11" y="108"/>
                    </a:cxn>
                    <a:cxn ang="0">
                      <a:pos x="512" y="0"/>
                    </a:cxn>
                    <a:cxn ang="0">
                      <a:pos x="0" y="175"/>
                    </a:cxn>
                    <a:cxn ang="0">
                      <a:pos x="11" y="108"/>
                    </a:cxn>
                    <a:cxn ang="0">
                      <a:pos x="11" y="108"/>
                    </a:cxn>
                  </a:cxnLst>
                  <a:rect l="0" t="0" r="r" b="b"/>
                  <a:pathLst>
                    <a:path w="512" h="175">
                      <a:moveTo>
                        <a:pt x="11" y="108"/>
                      </a:moveTo>
                      <a:lnTo>
                        <a:pt x="512" y="0"/>
                      </a:lnTo>
                      <a:lnTo>
                        <a:pt x="0" y="175"/>
                      </a:lnTo>
                      <a:lnTo>
                        <a:pt x="11" y="108"/>
                      </a:lnTo>
                      <a:lnTo>
                        <a:pt x="11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" name="Freeform 134"/>
                <p:cNvSpPr>
                  <a:spLocks/>
                </p:cNvSpPr>
                <p:nvPr/>
              </p:nvSpPr>
              <p:spPr bwMode="auto">
                <a:xfrm>
                  <a:off x="3734" y="2015"/>
                  <a:ext cx="1658" cy="805"/>
                </a:xfrm>
                <a:custGeom>
                  <a:avLst/>
                  <a:gdLst/>
                  <a:ahLst/>
                  <a:cxnLst>
                    <a:cxn ang="0">
                      <a:pos x="264" y="0"/>
                    </a:cxn>
                    <a:cxn ang="0">
                      <a:pos x="0" y="40"/>
                    </a:cxn>
                    <a:cxn ang="0">
                      <a:pos x="8" y="136"/>
                    </a:cxn>
                    <a:cxn ang="0">
                      <a:pos x="837" y="1452"/>
                    </a:cxn>
                    <a:cxn ang="0">
                      <a:pos x="3051" y="1202"/>
                    </a:cxn>
                    <a:cxn ang="0">
                      <a:pos x="3154" y="1250"/>
                    </a:cxn>
                    <a:cxn ang="0">
                      <a:pos x="3212" y="1343"/>
                    </a:cxn>
                    <a:cxn ang="0">
                      <a:pos x="3141" y="1540"/>
                    </a:cxn>
                    <a:cxn ang="0">
                      <a:pos x="2774" y="1609"/>
                    </a:cxn>
                    <a:cxn ang="0">
                      <a:pos x="3157" y="1609"/>
                    </a:cxn>
                    <a:cxn ang="0">
                      <a:pos x="3316" y="1367"/>
                    </a:cxn>
                    <a:cxn ang="0">
                      <a:pos x="3306" y="1170"/>
                    </a:cxn>
                    <a:cxn ang="0">
                      <a:pos x="3237" y="1078"/>
                    </a:cxn>
                    <a:cxn ang="0">
                      <a:pos x="2852" y="1130"/>
                    </a:cxn>
                    <a:cxn ang="0">
                      <a:pos x="2782" y="1160"/>
                    </a:cxn>
                    <a:cxn ang="0">
                      <a:pos x="2699" y="1130"/>
                    </a:cxn>
                    <a:cxn ang="0">
                      <a:pos x="957" y="1335"/>
                    </a:cxn>
                    <a:cxn ang="0">
                      <a:pos x="417" y="577"/>
                    </a:cxn>
                    <a:cxn ang="0">
                      <a:pos x="898" y="1341"/>
                    </a:cxn>
                    <a:cxn ang="0">
                      <a:pos x="854" y="1405"/>
                    </a:cxn>
                    <a:cxn ang="0">
                      <a:pos x="33" y="75"/>
                    </a:cxn>
                    <a:cxn ang="0">
                      <a:pos x="243" y="40"/>
                    </a:cxn>
                    <a:cxn ang="0">
                      <a:pos x="264" y="0"/>
                    </a:cxn>
                    <a:cxn ang="0">
                      <a:pos x="264" y="0"/>
                    </a:cxn>
                  </a:cxnLst>
                  <a:rect l="0" t="0" r="r" b="b"/>
                  <a:pathLst>
                    <a:path w="3316" h="1609">
                      <a:moveTo>
                        <a:pt x="264" y="0"/>
                      </a:moveTo>
                      <a:lnTo>
                        <a:pt x="0" y="40"/>
                      </a:lnTo>
                      <a:lnTo>
                        <a:pt x="8" y="136"/>
                      </a:lnTo>
                      <a:lnTo>
                        <a:pt x="837" y="1452"/>
                      </a:lnTo>
                      <a:lnTo>
                        <a:pt x="3051" y="1202"/>
                      </a:lnTo>
                      <a:lnTo>
                        <a:pt x="3154" y="1250"/>
                      </a:lnTo>
                      <a:lnTo>
                        <a:pt x="3212" y="1343"/>
                      </a:lnTo>
                      <a:lnTo>
                        <a:pt x="3141" y="1540"/>
                      </a:lnTo>
                      <a:lnTo>
                        <a:pt x="2774" y="1609"/>
                      </a:lnTo>
                      <a:lnTo>
                        <a:pt x="3157" y="1609"/>
                      </a:lnTo>
                      <a:lnTo>
                        <a:pt x="3316" y="1367"/>
                      </a:lnTo>
                      <a:lnTo>
                        <a:pt x="3306" y="1170"/>
                      </a:lnTo>
                      <a:lnTo>
                        <a:pt x="3237" y="1078"/>
                      </a:lnTo>
                      <a:lnTo>
                        <a:pt x="2852" y="1130"/>
                      </a:lnTo>
                      <a:lnTo>
                        <a:pt x="2782" y="1160"/>
                      </a:lnTo>
                      <a:lnTo>
                        <a:pt x="2699" y="1130"/>
                      </a:lnTo>
                      <a:lnTo>
                        <a:pt x="957" y="1335"/>
                      </a:lnTo>
                      <a:lnTo>
                        <a:pt x="417" y="577"/>
                      </a:lnTo>
                      <a:lnTo>
                        <a:pt x="898" y="1341"/>
                      </a:lnTo>
                      <a:lnTo>
                        <a:pt x="854" y="1405"/>
                      </a:lnTo>
                      <a:lnTo>
                        <a:pt x="33" y="75"/>
                      </a:lnTo>
                      <a:lnTo>
                        <a:pt x="243" y="4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" name="Freeform 135"/>
                <p:cNvSpPr>
                  <a:spLocks/>
                </p:cNvSpPr>
                <p:nvPr/>
              </p:nvSpPr>
              <p:spPr bwMode="auto">
                <a:xfrm>
                  <a:off x="3777" y="2196"/>
                  <a:ext cx="298" cy="695"/>
                </a:xfrm>
                <a:custGeom>
                  <a:avLst/>
                  <a:gdLst/>
                  <a:ahLst/>
                  <a:cxnLst>
                    <a:cxn ang="0">
                      <a:pos x="77" y="0"/>
                    </a:cxn>
                    <a:cxn ang="0">
                      <a:pos x="90" y="102"/>
                    </a:cxn>
                    <a:cxn ang="0">
                      <a:pos x="72" y="189"/>
                    </a:cxn>
                    <a:cxn ang="0">
                      <a:pos x="42" y="246"/>
                    </a:cxn>
                    <a:cxn ang="0">
                      <a:pos x="0" y="277"/>
                    </a:cxn>
                    <a:cxn ang="0">
                      <a:pos x="156" y="572"/>
                    </a:cxn>
                    <a:cxn ang="0">
                      <a:pos x="595" y="1390"/>
                    </a:cxn>
                    <a:cxn ang="0">
                      <a:pos x="271" y="655"/>
                    </a:cxn>
                    <a:cxn ang="0">
                      <a:pos x="72" y="277"/>
                    </a:cxn>
                    <a:cxn ang="0">
                      <a:pos x="265" y="504"/>
                    </a:cxn>
                    <a:cxn ang="0">
                      <a:pos x="114" y="205"/>
                    </a:cxn>
                    <a:cxn ang="0">
                      <a:pos x="156" y="96"/>
                    </a:cxn>
                    <a:cxn ang="0">
                      <a:pos x="77" y="0"/>
                    </a:cxn>
                    <a:cxn ang="0">
                      <a:pos x="77" y="0"/>
                    </a:cxn>
                  </a:cxnLst>
                  <a:rect l="0" t="0" r="r" b="b"/>
                  <a:pathLst>
                    <a:path w="595" h="1390">
                      <a:moveTo>
                        <a:pt x="77" y="0"/>
                      </a:moveTo>
                      <a:lnTo>
                        <a:pt x="90" y="102"/>
                      </a:lnTo>
                      <a:lnTo>
                        <a:pt x="72" y="189"/>
                      </a:lnTo>
                      <a:lnTo>
                        <a:pt x="42" y="246"/>
                      </a:lnTo>
                      <a:lnTo>
                        <a:pt x="0" y="277"/>
                      </a:lnTo>
                      <a:lnTo>
                        <a:pt x="156" y="572"/>
                      </a:lnTo>
                      <a:lnTo>
                        <a:pt x="595" y="1390"/>
                      </a:lnTo>
                      <a:lnTo>
                        <a:pt x="271" y="655"/>
                      </a:lnTo>
                      <a:lnTo>
                        <a:pt x="72" y="277"/>
                      </a:lnTo>
                      <a:lnTo>
                        <a:pt x="265" y="504"/>
                      </a:lnTo>
                      <a:lnTo>
                        <a:pt x="114" y="205"/>
                      </a:lnTo>
                      <a:lnTo>
                        <a:pt x="156" y="96"/>
                      </a:lnTo>
                      <a:lnTo>
                        <a:pt x="77" y="0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" name="Freeform 136"/>
                <p:cNvSpPr>
                  <a:spLocks/>
                </p:cNvSpPr>
                <p:nvPr/>
              </p:nvSpPr>
              <p:spPr bwMode="auto">
                <a:xfrm>
                  <a:off x="3687" y="2257"/>
                  <a:ext cx="1780" cy="796"/>
                </a:xfrm>
                <a:custGeom>
                  <a:avLst/>
                  <a:gdLst/>
                  <a:ahLst/>
                  <a:cxnLst>
                    <a:cxn ang="0">
                      <a:pos x="277" y="0"/>
                    </a:cxn>
                    <a:cxn ang="0">
                      <a:pos x="129" y="68"/>
                    </a:cxn>
                    <a:cxn ang="0">
                      <a:pos x="12" y="93"/>
                    </a:cxn>
                    <a:cxn ang="0">
                      <a:pos x="0" y="172"/>
                    </a:cxn>
                    <a:cxn ang="0">
                      <a:pos x="482" y="1079"/>
                    </a:cxn>
                    <a:cxn ang="0">
                      <a:pos x="689" y="1593"/>
                    </a:cxn>
                    <a:cxn ang="0">
                      <a:pos x="2748" y="1340"/>
                    </a:cxn>
                    <a:cxn ang="0">
                      <a:pos x="2825" y="1314"/>
                    </a:cxn>
                    <a:cxn ang="0">
                      <a:pos x="2934" y="1351"/>
                    </a:cxn>
                    <a:cxn ang="0">
                      <a:pos x="3308" y="1301"/>
                    </a:cxn>
                    <a:cxn ang="0">
                      <a:pos x="3475" y="1148"/>
                    </a:cxn>
                    <a:cxn ang="0">
                      <a:pos x="3560" y="768"/>
                    </a:cxn>
                    <a:cxn ang="0">
                      <a:pos x="3500" y="495"/>
                    </a:cxn>
                    <a:cxn ang="0">
                      <a:pos x="3239" y="266"/>
                    </a:cxn>
                    <a:cxn ang="0">
                      <a:pos x="2727" y="395"/>
                    </a:cxn>
                    <a:cxn ang="0">
                      <a:pos x="3186" y="404"/>
                    </a:cxn>
                    <a:cxn ang="0">
                      <a:pos x="3383" y="555"/>
                    </a:cxn>
                    <a:cxn ang="0">
                      <a:pos x="3471" y="686"/>
                    </a:cxn>
                    <a:cxn ang="0">
                      <a:pos x="3478" y="882"/>
                    </a:cxn>
                    <a:cxn ang="0">
                      <a:pos x="3404" y="1116"/>
                    </a:cxn>
                    <a:cxn ang="0">
                      <a:pos x="3310" y="1221"/>
                    </a:cxn>
                    <a:cxn ang="0">
                      <a:pos x="3008" y="1261"/>
                    </a:cxn>
                    <a:cxn ang="0">
                      <a:pos x="2873" y="1218"/>
                    </a:cxn>
                    <a:cxn ang="0">
                      <a:pos x="2690" y="1310"/>
                    </a:cxn>
                    <a:cxn ang="0">
                      <a:pos x="747" y="1478"/>
                    </a:cxn>
                    <a:cxn ang="0">
                      <a:pos x="57" y="117"/>
                    </a:cxn>
                    <a:cxn ang="0">
                      <a:pos x="293" y="45"/>
                    </a:cxn>
                    <a:cxn ang="0">
                      <a:pos x="277" y="0"/>
                    </a:cxn>
                    <a:cxn ang="0">
                      <a:pos x="277" y="0"/>
                    </a:cxn>
                  </a:cxnLst>
                  <a:rect l="0" t="0" r="r" b="b"/>
                  <a:pathLst>
                    <a:path w="3560" h="1593">
                      <a:moveTo>
                        <a:pt x="277" y="0"/>
                      </a:moveTo>
                      <a:lnTo>
                        <a:pt x="129" y="68"/>
                      </a:lnTo>
                      <a:lnTo>
                        <a:pt x="12" y="93"/>
                      </a:lnTo>
                      <a:lnTo>
                        <a:pt x="0" y="172"/>
                      </a:lnTo>
                      <a:lnTo>
                        <a:pt x="482" y="1079"/>
                      </a:lnTo>
                      <a:lnTo>
                        <a:pt x="689" y="1593"/>
                      </a:lnTo>
                      <a:lnTo>
                        <a:pt x="2748" y="1340"/>
                      </a:lnTo>
                      <a:lnTo>
                        <a:pt x="2825" y="1314"/>
                      </a:lnTo>
                      <a:lnTo>
                        <a:pt x="2934" y="1351"/>
                      </a:lnTo>
                      <a:lnTo>
                        <a:pt x="3308" y="1301"/>
                      </a:lnTo>
                      <a:lnTo>
                        <a:pt x="3475" y="1148"/>
                      </a:lnTo>
                      <a:lnTo>
                        <a:pt x="3560" y="768"/>
                      </a:lnTo>
                      <a:lnTo>
                        <a:pt x="3500" y="495"/>
                      </a:lnTo>
                      <a:lnTo>
                        <a:pt x="3239" y="266"/>
                      </a:lnTo>
                      <a:lnTo>
                        <a:pt x="2727" y="395"/>
                      </a:lnTo>
                      <a:lnTo>
                        <a:pt x="3186" y="404"/>
                      </a:lnTo>
                      <a:lnTo>
                        <a:pt x="3383" y="555"/>
                      </a:lnTo>
                      <a:lnTo>
                        <a:pt x="3471" y="686"/>
                      </a:lnTo>
                      <a:lnTo>
                        <a:pt x="3478" y="882"/>
                      </a:lnTo>
                      <a:lnTo>
                        <a:pt x="3404" y="1116"/>
                      </a:lnTo>
                      <a:lnTo>
                        <a:pt x="3310" y="1221"/>
                      </a:lnTo>
                      <a:lnTo>
                        <a:pt x="3008" y="1261"/>
                      </a:lnTo>
                      <a:lnTo>
                        <a:pt x="2873" y="1218"/>
                      </a:lnTo>
                      <a:lnTo>
                        <a:pt x="2690" y="1310"/>
                      </a:lnTo>
                      <a:lnTo>
                        <a:pt x="747" y="1478"/>
                      </a:lnTo>
                      <a:lnTo>
                        <a:pt x="57" y="117"/>
                      </a:lnTo>
                      <a:lnTo>
                        <a:pt x="293" y="45"/>
                      </a:lnTo>
                      <a:lnTo>
                        <a:pt x="277" y="0"/>
                      </a:lnTo>
                      <a:lnTo>
                        <a:pt x="27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Freeform 137"/>
                <p:cNvSpPr>
                  <a:spLocks/>
                </p:cNvSpPr>
                <p:nvPr/>
              </p:nvSpPr>
              <p:spPr bwMode="auto">
                <a:xfrm>
                  <a:off x="4084" y="2647"/>
                  <a:ext cx="900" cy="265"/>
                </a:xfrm>
                <a:custGeom>
                  <a:avLst/>
                  <a:gdLst/>
                  <a:ahLst/>
                  <a:cxnLst>
                    <a:cxn ang="0">
                      <a:pos x="0" y="530"/>
                    </a:cxn>
                    <a:cxn ang="0">
                      <a:pos x="145" y="397"/>
                    </a:cxn>
                    <a:cxn ang="0">
                      <a:pos x="210" y="277"/>
                    </a:cxn>
                    <a:cxn ang="0">
                      <a:pos x="193" y="133"/>
                    </a:cxn>
                    <a:cxn ang="0">
                      <a:pos x="1306" y="0"/>
                    </a:cxn>
                    <a:cxn ang="0">
                      <a:pos x="313" y="170"/>
                    </a:cxn>
                    <a:cxn ang="0">
                      <a:pos x="270" y="290"/>
                    </a:cxn>
                    <a:cxn ang="0">
                      <a:pos x="1120" y="242"/>
                    </a:cxn>
                    <a:cxn ang="0">
                      <a:pos x="252" y="368"/>
                    </a:cxn>
                    <a:cxn ang="0">
                      <a:pos x="204" y="416"/>
                    </a:cxn>
                    <a:cxn ang="0">
                      <a:pos x="156" y="445"/>
                    </a:cxn>
                    <a:cxn ang="0">
                      <a:pos x="1800" y="355"/>
                    </a:cxn>
                    <a:cxn ang="0">
                      <a:pos x="0" y="530"/>
                    </a:cxn>
                    <a:cxn ang="0">
                      <a:pos x="0" y="530"/>
                    </a:cxn>
                  </a:cxnLst>
                  <a:rect l="0" t="0" r="r" b="b"/>
                  <a:pathLst>
                    <a:path w="1800" h="530">
                      <a:moveTo>
                        <a:pt x="0" y="530"/>
                      </a:moveTo>
                      <a:lnTo>
                        <a:pt x="145" y="397"/>
                      </a:lnTo>
                      <a:lnTo>
                        <a:pt x="210" y="277"/>
                      </a:lnTo>
                      <a:lnTo>
                        <a:pt x="193" y="133"/>
                      </a:lnTo>
                      <a:lnTo>
                        <a:pt x="1306" y="0"/>
                      </a:lnTo>
                      <a:lnTo>
                        <a:pt x="313" y="170"/>
                      </a:lnTo>
                      <a:lnTo>
                        <a:pt x="270" y="290"/>
                      </a:lnTo>
                      <a:lnTo>
                        <a:pt x="1120" y="242"/>
                      </a:lnTo>
                      <a:lnTo>
                        <a:pt x="252" y="368"/>
                      </a:lnTo>
                      <a:lnTo>
                        <a:pt x="204" y="416"/>
                      </a:lnTo>
                      <a:lnTo>
                        <a:pt x="156" y="445"/>
                      </a:lnTo>
                      <a:lnTo>
                        <a:pt x="1800" y="355"/>
                      </a:lnTo>
                      <a:lnTo>
                        <a:pt x="0" y="530"/>
                      </a:lnTo>
                      <a:lnTo>
                        <a:pt x="0" y="5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" name="Freeform 138"/>
                <p:cNvSpPr>
                  <a:spLocks/>
                </p:cNvSpPr>
                <p:nvPr/>
              </p:nvSpPr>
              <p:spPr bwMode="auto">
                <a:xfrm>
                  <a:off x="4086" y="2392"/>
                  <a:ext cx="412" cy="180"/>
                </a:xfrm>
                <a:custGeom>
                  <a:avLst/>
                  <a:gdLst/>
                  <a:ahLst/>
                  <a:cxnLst>
                    <a:cxn ang="0">
                      <a:pos x="317" y="0"/>
                    </a:cxn>
                    <a:cxn ang="0">
                      <a:pos x="0" y="16"/>
                    </a:cxn>
                    <a:cxn ang="0">
                      <a:pos x="240" y="361"/>
                    </a:cxn>
                    <a:cxn ang="0">
                      <a:pos x="824" y="316"/>
                    </a:cxn>
                    <a:cxn ang="0">
                      <a:pos x="760" y="273"/>
                    </a:cxn>
                    <a:cxn ang="0">
                      <a:pos x="283" y="289"/>
                    </a:cxn>
                    <a:cxn ang="0">
                      <a:pos x="157" y="77"/>
                    </a:cxn>
                    <a:cxn ang="0">
                      <a:pos x="391" y="21"/>
                    </a:cxn>
                    <a:cxn ang="0">
                      <a:pos x="317" y="0"/>
                    </a:cxn>
                    <a:cxn ang="0">
                      <a:pos x="317" y="0"/>
                    </a:cxn>
                  </a:cxnLst>
                  <a:rect l="0" t="0" r="r" b="b"/>
                  <a:pathLst>
                    <a:path w="824" h="361">
                      <a:moveTo>
                        <a:pt x="317" y="0"/>
                      </a:moveTo>
                      <a:lnTo>
                        <a:pt x="0" y="16"/>
                      </a:lnTo>
                      <a:lnTo>
                        <a:pt x="240" y="361"/>
                      </a:lnTo>
                      <a:lnTo>
                        <a:pt x="824" y="316"/>
                      </a:lnTo>
                      <a:lnTo>
                        <a:pt x="760" y="273"/>
                      </a:lnTo>
                      <a:lnTo>
                        <a:pt x="283" y="289"/>
                      </a:lnTo>
                      <a:lnTo>
                        <a:pt x="157" y="77"/>
                      </a:lnTo>
                      <a:lnTo>
                        <a:pt x="391" y="21"/>
                      </a:lnTo>
                      <a:lnTo>
                        <a:pt x="317" y="0"/>
                      </a:ln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Freeform 139"/>
                <p:cNvSpPr>
                  <a:spLocks/>
                </p:cNvSpPr>
                <p:nvPr/>
              </p:nvSpPr>
              <p:spPr bwMode="auto">
                <a:xfrm>
                  <a:off x="4792" y="2501"/>
                  <a:ext cx="357" cy="46"/>
                </a:xfrm>
                <a:custGeom>
                  <a:avLst/>
                  <a:gdLst/>
                  <a:ahLst/>
                  <a:cxnLst>
                    <a:cxn ang="0">
                      <a:pos x="0" y="91"/>
                    </a:cxn>
                    <a:cxn ang="0">
                      <a:pos x="122" y="77"/>
                    </a:cxn>
                    <a:cxn ang="0">
                      <a:pos x="366" y="47"/>
                    </a:cxn>
                    <a:cxn ang="0">
                      <a:pos x="607" y="14"/>
                    </a:cxn>
                    <a:cxn ang="0">
                      <a:pos x="714" y="0"/>
                    </a:cxn>
                    <a:cxn ang="0">
                      <a:pos x="178" y="19"/>
                    </a:cxn>
                    <a:cxn ang="0">
                      <a:pos x="0" y="91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714" h="91">
                      <a:moveTo>
                        <a:pt x="0" y="91"/>
                      </a:moveTo>
                      <a:lnTo>
                        <a:pt x="122" y="77"/>
                      </a:lnTo>
                      <a:lnTo>
                        <a:pt x="366" y="47"/>
                      </a:lnTo>
                      <a:lnTo>
                        <a:pt x="607" y="14"/>
                      </a:lnTo>
                      <a:lnTo>
                        <a:pt x="714" y="0"/>
                      </a:lnTo>
                      <a:lnTo>
                        <a:pt x="178" y="19"/>
                      </a:lnTo>
                      <a:lnTo>
                        <a:pt x="0" y="91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" name="Freeform 140"/>
                <p:cNvSpPr>
                  <a:spLocks/>
                </p:cNvSpPr>
                <p:nvPr/>
              </p:nvSpPr>
              <p:spPr bwMode="auto">
                <a:xfrm>
                  <a:off x="4174" y="1408"/>
                  <a:ext cx="991" cy="245"/>
                </a:xfrm>
                <a:custGeom>
                  <a:avLst/>
                  <a:gdLst/>
                  <a:ahLst/>
                  <a:cxnLst>
                    <a:cxn ang="0">
                      <a:pos x="1982" y="106"/>
                    </a:cxn>
                    <a:cxn ang="0">
                      <a:pos x="1658" y="52"/>
                    </a:cxn>
                    <a:cxn ang="0">
                      <a:pos x="1599" y="5"/>
                    </a:cxn>
                    <a:cxn ang="0">
                      <a:pos x="1511" y="0"/>
                    </a:cxn>
                    <a:cxn ang="0">
                      <a:pos x="0" y="335"/>
                    </a:cxn>
                    <a:cxn ang="0">
                      <a:pos x="489" y="491"/>
                    </a:cxn>
                    <a:cxn ang="0">
                      <a:pos x="1769" y="167"/>
                    </a:cxn>
                    <a:cxn ang="0">
                      <a:pos x="470" y="419"/>
                    </a:cxn>
                    <a:cxn ang="0">
                      <a:pos x="337" y="332"/>
                    </a:cxn>
                    <a:cxn ang="0">
                      <a:pos x="1520" y="47"/>
                    </a:cxn>
                    <a:cxn ang="0">
                      <a:pos x="1604" y="69"/>
                    </a:cxn>
                    <a:cxn ang="0">
                      <a:pos x="1982" y="106"/>
                    </a:cxn>
                    <a:cxn ang="0">
                      <a:pos x="1982" y="106"/>
                    </a:cxn>
                  </a:cxnLst>
                  <a:rect l="0" t="0" r="r" b="b"/>
                  <a:pathLst>
                    <a:path w="1982" h="491">
                      <a:moveTo>
                        <a:pt x="1982" y="106"/>
                      </a:moveTo>
                      <a:lnTo>
                        <a:pt x="1658" y="52"/>
                      </a:lnTo>
                      <a:lnTo>
                        <a:pt x="1599" y="5"/>
                      </a:lnTo>
                      <a:lnTo>
                        <a:pt x="1511" y="0"/>
                      </a:lnTo>
                      <a:lnTo>
                        <a:pt x="0" y="335"/>
                      </a:lnTo>
                      <a:lnTo>
                        <a:pt x="489" y="491"/>
                      </a:lnTo>
                      <a:lnTo>
                        <a:pt x="1769" y="167"/>
                      </a:lnTo>
                      <a:lnTo>
                        <a:pt x="470" y="419"/>
                      </a:lnTo>
                      <a:lnTo>
                        <a:pt x="337" y="332"/>
                      </a:lnTo>
                      <a:lnTo>
                        <a:pt x="1520" y="47"/>
                      </a:lnTo>
                      <a:lnTo>
                        <a:pt x="1604" y="69"/>
                      </a:lnTo>
                      <a:lnTo>
                        <a:pt x="1982" y="106"/>
                      </a:lnTo>
                      <a:lnTo>
                        <a:pt x="1982" y="1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" name="Freeform 141"/>
                <p:cNvSpPr>
                  <a:spLocks/>
                </p:cNvSpPr>
                <p:nvPr/>
              </p:nvSpPr>
              <p:spPr bwMode="auto">
                <a:xfrm>
                  <a:off x="4908" y="1912"/>
                  <a:ext cx="514" cy="208"/>
                </a:xfrm>
                <a:custGeom>
                  <a:avLst/>
                  <a:gdLst/>
                  <a:ahLst/>
                  <a:cxnLst>
                    <a:cxn ang="0">
                      <a:pos x="0" y="415"/>
                    </a:cxn>
                    <a:cxn ang="0">
                      <a:pos x="295" y="128"/>
                    </a:cxn>
                    <a:cxn ang="0">
                      <a:pos x="720" y="0"/>
                    </a:cxn>
                    <a:cxn ang="0">
                      <a:pos x="1026" y="128"/>
                    </a:cxn>
                    <a:cxn ang="0">
                      <a:pos x="0" y="415"/>
                    </a:cxn>
                    <a:cxn ang="0">
                      <a:pos x="0" y="415"/>
                    </a:cxn>
                  </a:cxnLst>
                  <a:rect l="0" t="0" r="r" b="b"/>
                  <a:pathLst>
                    <a:path w="1026" h="415">
                      <a:moveTo>
                        <a:pt x="0" y="415"/>
                      </a:moveTo>
                      <a:lnTo>
                        <a:pt x="295" y="128"/>
                      </a:lnTo>
                      <a:lnTo>
                        <a:pt x="720" y="0"/>
                      </a:lnTo>
                      <a:lnTo>
                        <a:pt x="1026" y="128"/>
                      </a:lnTo>
                      <a:lnTo>
                        <a:pt x="0" y="415"/>
                      </a:lnTo>
                      <a:lnTo>
                        <a:pt x="0" y="415"/>
                      </a:lnTo>
                      <a:close/>
                    </a:path>
                  </a:pathLst>
                </a:custGeom>
                <a:solidFill>
                  <a:srgbClr val="F7A8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" name="Freeform 142"/>
                <p:cNvSpPr>
                  <a:spLocks/>
                </p:cNvSpPr>
                <p:nvPr/>
              </p:nvSpPr>
              <p:spPr bwMode="auto">
                <a:xfrm>
                  <a:off x="4657" y="1864"/>
                  <a:ext cx="914" cy="637"/>
                </a:xfrm>
                <a:custGeom>
                  <a:avLst/>
                  <a:gdLst/>
                  <a:ahLst/>
                  <a:cxnLst>
                    <a:cxn ang="0">
                      <a:pos x="1020" y="0"/>
                    </a:cxn>
                    <a:cxn ang="0">
                      <a:pos x="1790" y="205"/>
                    </a:cxn>
                    <a:cxn ang="0">
                      <a:pos x="1827" y="325"/>
                    </a:cxn>
                    <a:cxn ang="0">
                      <a:pos x="1453" y="452"/>
                    </a:cxn>
                    <a:cxn ang="0">
                      <a:pos x="1405" y="548"/>
                    </a:cxn>
                    <a:cxn ang="0">
                      <a:pos x="1429" y="657"/>
                    </a:cxn>
                    <a:cxn ang="0">
                      <a:pos x="1483" y="736"/>
                    </a:cxn>
                    <a:cxn ang="0">
                      <a:pos x="1591" y="795"/>
                    </a:cxn>
                    <a:cxn ang="0">
                      <a:pos x="0" y="1274"/>
                    </a:cxn>
                    <a:cxn ang="0">
                      <a:pos x="1464" y="777"/>
                    </a:cxn>
                    <a:cxn ang="0">
                      <a:pos x="1368" y="718"/>
                    </a:cxn>
                    <a:cxn ang="0">
                      <a:pos x="900" y="819"/>
                    </a:cxn>
                    <a:cxn ang="0">
                      <a:pos x="1344" y="651"/>
                    </a:cxn>
                    <a:cxn ang="0">
                      <a:pos x="1350" y="513"/>
                    </a:cxn>
                    <a:cxn ang="0">
                      <a:pos x="399" y="723"/>
                    </a:cxn>
                    <a:cxn ang="0">
                      <a:pos x="375" y="622"/>
                    </a:cxn>
                    <a:cxn ang="0">
                      <a:pos x="1783" y="245"/>
                    </a:cxn>
                    <a:cxn ang="0">
                      <a:pos x="1066" y="74"/>
                    </a:cxn>
                    <a:cxn ang="0">
                      <a:pos x="515" y="255"/>
                    </a:cxn>
                    <a:cxn ang="0">
                      <a:pos x="1020" y="0"/>
                    </a:cxn>
                    <a:cxn ang="0">
                      <a:pos x="1020" y="0"/>
                    </a:cxn>
                  </a:cxnLst>
                  <a:rect l="0" t="0" r="r" b="b"/>
                  <a:pathLst>
                    <a:path w="1827" h="1274">
                      <a:moveTo>
                        <a:pt x="1020" y="0"/>
                      </a:moveTo>
                      <a:lnTo>
                        <a:pt x="1790" y="205"/>
                      </a:lnTo>
                      <a:lnTo>
                        <a:pt x="1827" y="325"/>
                      </a:lnTo>
                      <a:lnTo>
                        <a:pt x="1453" y="452"/>
                      </a:lnTo>
                      <a:lnTo>
                        <a:pt x="1405" y="548"/>
                      </a:lnTo>
                      <a:lnTo>
                        <a:pt x="1429" y="657"/>
                      </a:lnTo>
                      <a:lnTo>
                        <a:pt x="1483" y="736"/>
                      </a:lnTo>
                      <a:lnTo>
                        <a:pt x="1591" y="795"/>
                      </a:lnTo>
                      <a:lnTo>
                        <a:pt x="0" y="1274"/>
                      </a:lnTo>
                      <a:lnTo>
                        <a:pt x="1464" y="777"/>
                      </a:lnTo>
                      <a:lnTo>
                        <a:pt x="1368" y="718"/>
                      </a:lnTo>
                      <a:lnTo>
                        <a:pt x="900" y="819"/>
                      </a:lnTo>
                      <a:lnTo>
                        <a:pt x="1344" y="651"/>
                      </a:lnTo>
                      <a:lnTo>
                        <a:pt x="1350" y="513"/>
                      </a:lnTo>
                      <a:lnTo>
                        <a:pt x="399" y="723"/>
                      </a:lnTo>
                      <a:lnTo>
                        <a:pt x="375" y="622"/>
                      </a:lnTo>
                      <a:lnTo>
                        <a:pt x="1783" y="245"/>
                      </a:lnTo>
                      <a:lnTo>
                        <a:pt x="1066" y="74"/>
                      </a:lnTo>
                      <a:lnTo>
                        <a:pt x="515" y="255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" name="Freeform 143"/>
                <p:cNvSpPr>
                  <a:spLocks/>
                </p:cNvSpPr>
                <p:nvPr/>
              </p:nvSpPr>
              <p:spPr bwMode="auto">
                <a:xfrm>
                  <a:off x="5098" y="2432"/>
                  <a:ext cx="162" cy="77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322" y="132"/>
                    </a:cxn>
                    <a:cxn ang="0">
                      <a:pos x="0" y="154"/>
                    </a:cxn>
                    <a:cxn ang="0">
                      <a:pos x="183" y="96"/>
                    </a:cxn>
                    <a:cxn ang="0">
                      <a:pos x="140" y="15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322" h="154">
                      <a:moveTo>
                        <a:pt x="213" y="0"/>
                      </a:moveTo>
                      <a:lnTo>
                        <a:pt x="322" y="132"/>
                      </a:lnTo>
                      <a:lnTo>
                        <a:pt x="0" y="154"/>
                      </a:lnTo>
                      <a:lnTo>
                        <a:pt x="183" y="96"/>
                      </a:lnTo>
                      <a:lnTo>
                        <a:pt x="140" y="15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pic>
            <p:nvPicPr>
              <p:cNvPr id="12" name="Picture 144" descr="BS00554_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0" y="0"/>
                <a:ext cx="2112" cy="1842"/>
              </a:xfrm>
              <a:prstGeom prst="rect">
                <a:avLst/>
              </a:prstGeom>
              <a:noFill/>
            </p:spPr>
          </p:pic>
          <p:sp>
            <p:nvSpPr>
              <p:cNvPr id="13" name="AutoShape 145"/>
              <p:cNvSpPr>
                <a:spLocks noChangeArrowheads="1"/>
              </p:cNvSpPr>
              <p:nvPr/>
            </p:nvSpPr>
            <p:spPr bwMode="auto">
              <a:xfrm>
                <a:off x="2160" y="912"/>
                <a:ext cx="3120" cy="3264"/>
              </a:xfrm>
              <a:prstGeom prst="curvedLeftArrow">
                <a:avLst>
                  <a:gd name="adj1" fmla="val 20923"/>
                  <a:gd name="adj2" fmla="val 41846"/>
                  <a:gd name="adj3" fmla="val 33333"/>
                </a:avLst>
              </a:prstGeom>
              <a:gradFill rotWithShape="0">
                <a:gsLst>
                  <a:gs pos="0">
                    <a:srgbClr val="99FF99"/>
                  </a:gs>
                  <a:gs pos="50000">
                    <a:srgbClr val="FFCC99"/>
                  </a:gs>
                  <a:gs pos="100000">
                    <a:srgbClr val="99FF99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AutoShape 146"/>
              <p:cNvSpPr>
                <a:spLocks noChangeArrowheads="1"/>
              </p:cNvSpPr>
              <p:nvPr/>
            </p:nvSpPr>
            <p:spPr bwMode="auto">
              <a:xfrm>
                <a:off x="192" y="1248"/>
                <a:ext cx="1200" cy="3072"/>
              </a:xfrm>
              <a:prstGeom prst="curvedRightArrow">
                <a:avLst>
                  <a:gd name="adj1" fmla="val 51200"/>
                  <a:gd name="adj2" fmla="val 102400"/>
                  <a:gd name="adj3" fmla="val 33333"/>
                </a:avLst>
              </a:prstGeom>
              <a:gradFill rotWithShape="0">
                <a:gsLst>
                  <a:gs pos="0">
                    <a:srgbClr val="55261C"/>
                  </a:gs>
                  <a:gs pos="3000">
                    <a:srgbClr val="EBDAD4"/>
                  </a:gs>
                  <a:gs pos="14500">
                    <a:srgbClr val="C0524E"/>
                  </a:gs>
                  <a:gs pos="21000">
                    <a:srgbClr val="80302D"/>
                  </a:gs>
                  <a:gs pos="22000">
                    <a:srgbClr val="9C6563"/>
                  </a:gs>
                  <a:gs pos="24000">
                    <a:srgbClr val="FFFFFF"/>
                  </a:gs>
                  <a:gs pos="39500">
                    <a:srgbClr val="83A7C3"/>
                  </a:gs>
                  <a:gs pos="43500">
                    <a:srgbClr val="768FB9"/>
                  </a:gs>
                  <a:gs pos="46000">
                    <a:srgbClr val="83A7C3"/>
                  </a:gs>
                  <a:gs pos="50000">
                    <a:srgbClr val="DCEBF5"/>
                  </a:gs>
                  <a:gs pos="54000">
                    <a:srgbClr val="83A7C3"/>
                  </a:gs>
                  <a:gs pos="56500">
                    <a:srgbClr val="768FB9"/>
                  </a:gs>
                  <a:gs pos="60501">
                    <a:srgbClr val="83A7C3"/>
                  </a:gs>
                  <a:gs pos="76000">
                    <a:srgbClr val="FFFFFF"/>
                  </a:gs>
                  <a:gs pos="78000">
                    <a:srgbClr val="9C6563"/>
                  </a:gs>
                  <a:gs pos="79000">
                    <a:srgbClr val="80302D"/>
                  </a:gs>
                  <a:gs pos="85501">
                    <a:srgbClr val="C0524E"/>
                  </a:gs>
                  <a:gs pos="97000">
                    <a:srgbClr val="EBDAD4"/>
                  </a:gs>
                  <a:gs pos="100000">
                    <a:srgbClr val="55261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AutoShape 147"/>
              <p:cNvSpPr>
                <a:spLocks noChangeArrowheads="1"/>
              </p:cNvSpPr>
              <p:nvPr/>
            </p:nvSpPr>
            <p:spPr bwMode="auto">
              <a:xfrm>
                <a:off x="4176" y="2400"/>
                <a:ext cx="1392" cy="1728"/>
              </a:xfrm>
              <a:prstGeom prst="irregularSeal2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66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AutoShape 148"/>
              <p:cNvSpPr>
                <a:spLocks noChangeArrowheads="1"/>
              </p:cNvSpPr>
              <p:nvPr/>
            </p:nvSpPr>
            <p:spPr bwMode="auto">
              <a:xfrm>
                <a:off x="1968" y="384"/>
                <a:ext cx="3408" cy="1872"/>
              </a:xfrm>
              <a:custGeom>
                <a:avLst/>
                <a:gdLst>
                  <a:gd name="G0" fmla="+- 1548 0 0"/>
                  <a:gd name="G1" fmla="+- 21600 0 1548"/>
                  <a:gd name="G2" fmla="+- 21600 0 154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548" y="10800"/>
                    </a:moveTo>
                    <a:cubicBezTo>
                      <a:pt x="1548" y="15910"/>
                      <a:pt x="5690" y="20052"/>
                      <a:pt x="10800" y="20052"/>
                    </a:cubicBezTo>
                    <a:cubicBezTo>
                      <a:pt x="15910" y="20052"/>
                      <a:pt x="20052" y="15910"/>
                      <a:pt x="20052" y="10800"/>
                    </a:cubicBezTo>
                    <a:cubicBezTo>
                      <a:pt x="20052" y="5690"/>
                      <a:pt x="15910" y="1548"/>
                      <a:pt x="10800" y="1548"/>
                    </a:cubicBezTo>
                    <a:cubicBezTo>
                      <a:pt x="5690" y="1548"/>
                      <a:pt x="1548" y="5690"/>
                      <a:pt x="1548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149"/>
              <p:cNvSpPr>
                <a:spLocks noChangeArrowheads="1"/>
              </p:cNvSpPr>
              <p:nvPr/>
            </p:nvSpPr>
            <p:spPr bwMode="auto">
              <a:xfrm rot="1600984">
                <a:off x="414" y="1790"/>
                <a:ext cx="4656" cy="1872"/>
              </a:xfrm>
              <a:custGeom>
                <a:avLst/>
                <a:gdLst>
                  <a:gd name="G0" fmla="+- 1548 0 0"/>
                  <a:gd name="G1" fmla="+- 21600 0 1548"/>
                  <a:gd name="G2" fmla="+- 21600 0 154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548" y="10800"/>
                    </a:moveTo>
                    <a:cubicBezTo>
                      <a:pt x="1548" y="15910"/>
                      <a:pt x="5690" y="20052"/>
                      <a:pt x="10800" y="20052"/>
                    </a:cubicBezTo>
                    <a:cubicBezTo>
                      <a:pt x="15910" y="20052"/>
                      <a:pt x="20052" y="15910"/>
                      <a:pt x="20052" y="10800"/>
                    </a:cubicBezTo>
                    <a:cubicBezTo>
                      <a:pt x="20052" y="5690"/>
                      <a:pt x="15910" y="1548"/>
                      <a:pt x="10800" y="1548"/>
                    </a:cubicBezTo>
                    <a:cubicBezTo>
                      <a:pt x="5690" y="1548"/>
                      <a:pt x="1548" y="5690"/>
                      <a:pt x="1548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7631"/>
                  </a:gs>
                  <a:gs pos="100000">
                    <a:srgbClr val="FFFF99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64" name="Picture 2" descr="D:\Мои документы\презентация школы материалы\Новая папка (2)\PICT0072.JPG"/>
          <p:cNvPicPr>
            <a:picLocks noChangeAspect="1" noChangeArrowheads="1"/>
          </p:cNvPicPr>
          <p:nvPr/>
        </p:nvPicPr>
        <p:blipFill>
          <a:blip r:embed="rId5" cstate="screen">
            <a:lum bright="20000" contrast="10000"/>
          </a:blip>
          <a:srcRect/>
          <a:stretch>
            <a:fillRect/>
          </a:stretch>
        </p:blipFill>
        <p:spPr bwMode="auto">
          <a:xfrm>
            <a:off x="285720" y="3357562"/>
            <a:ext cx="4034343" cy="2928958"/>
          </a:xfrm>
          <a:prstGeom prst="rect">
            <a:avLst/>
          </a:prstGeom>
          <a:noFill/>
        </p:spPr>
      </p:pic>
      <p:sp>
        <p:nvSpPr>
          <p:cNvPr id="65" name="Прямоугольник 64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общеобразовательное учреждение средняя общеобразовательная школа № 7 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110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623050"/>
            <a:ext cx="9144000" cy="234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общеобразовательное учреждение средняя общеобразовательная школа № 7 </a:t>
            </a:r>
          </a:p>
        </p:txBody>
      </p:sp>
      <p:pic>
        <p:nvPicPr>
          <p:cNvPr id="5" name="Picture 7" descr="D:\Мои документы\фото 2010г\1 а класс зима2011г\100SSCAM\SDC13088.JPG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357158" y="3429000"/>
            <a:ext cx="4143404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C:\Documents and Settings\Елена\Рабочий стол\презентация школы материалы\фото школа\фото Березовская\DSC00710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643438" y="2071678"/>
            <a:ext cx="4286280" cy="30539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2615" y="500042"/>
            <a:ext cx="35473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во внеклассной </a:t>
            </a:r>
          </a:p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работе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:\фото сентябрь школа общие\100_2786.JPG"/>
          <p:cNvPicPr>
            <a:picLocks noChangeAspect="1" noChangeArrowheads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>
            <a:off x="357158" y="285728"/>
            <a:ext cx="4071966" cy="3016875"/>
          </a:xfrm>
          <a:prstGeom prst="rect">
            <a:avLst/>
          </a:prstGeom>
          <a:noFill/>
        </p:spPr>
      </p:pic>
      <p:pic>
        <p:nvPicPr>
          <p:cNvPr id="9" name="Picture 7" descr="D:\Мои документы\МОИ ДОКУМЕНТЫ\МОИ РИСУНКИ\Мои рисунки\картинки 1\HELP.H1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00760" y="5357802"/>
            <a:ext cx="1499142" cy="1500198"/>
          </a:xfrm>
          <a:prstGeom prst="rect">
            <a:avLst/>
          </a:prstGeom>
          <a:noFill/>
        </p:spPr>
      </p:pic>
    </p:spTree>
  </p:cSld>
  <p:clrMapOvr>
    <a:masterClrMapping/>
  </p:clrMapOvr>
  <p:transition advTm="3891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Мои документы\МОИ ДОКУМЕНТЫ\МОИ РИСУНКИ\Мои рисунки\Зима\Рисунок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43834" y="1428736"/>
            <a:ext cx="1333058" cy="1330323"/>
          </a:xfrm>
          <a:prstGeom prst="rect">
            <a:avLst/>
          </a:prstGeom>
          <a:noFill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23850" y="0"/>
            <a:ext cx="882015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0000CC"/>
                </a:solidFill>
              </a:rPr>
              <a:t>БИБЛИОТЕКА  </a:t>
            </a:r>
            <a:r>
              <a:rPr lang="ru-RU" sz="3600" dirty="0" smtClean="0">
                <a:solidFill>
                  <a:srgbClr val="0000CC"/>
                </a:solidFill>
              </a:rPr>
              <a:t>МОУ СОШ </a:t>
            </a:r>
            <a:r>
              <a:rPr lang="ru-RU" sz="3600" dirty="0">
                <a:solidFill>
                  <a:srgbClr val="0000CC"/>
                </a:solidFill>
              </a:rPr>
              <a:t>№7 - это: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CC"/>
                </a:solidFill>
              </a:rPr>
              <a:t>Читателей - </a:t>
            </a:r>
            <a:r>
              <a:rPr lang="ru-RU" b="1" dirty="0" smtClean="0">
                <a:solidFill>
                  <a:srgbClr val="0000CC"/>
                </a:solidFill>
              </a:rPr>
              <a:t>867;    </a:t>
            </a:r>
            <a:r>
              <a:rPr lang="ru-RU" b="1" dirty="0">
                <a:solidFill>
                  <a:srgbClr val="0000CC"/>
                </a:solidFill>
              </a:rPr>
              <a:t>обеспеченность библиотечного фонда </a:t>
            </a:r>
            <a:r>
              <a:rPr lang="ru-RU" b="1" dirty="0" smtClean="0">
                <a:solidFill>
                  <a:srgbClr val="0000CC"/>
                </a:solidFill>
              </a:rPr>
              <a:t>– 8850 экз.; обеспеченность </a:t>
            </a:r>
            <a:r>
              <a:rPr lang="ru-RU" b="1" dirty="0">
                <a:solidFill>
                  <a:srgbClr val="0000CC"/>
                </a:solidFill>
              </a:rPr>
              <a:t>учебного фонда </a:t>
            </a:r>
            <a:r>
              <a:rPr lang="ru-RU" b="1" dirty="0" smtClean="0">
                <a:solidFill>
                  <a:srgbClr val="0000CC"/>
                </a:solidFill>
              </a:rPr>
              <a:t>– 7680 </a:t>
            </a:r>
            <a:r>
              <a:rPr lang="ru-RU" b="1" dirty="0" err="1" smtClean="0">
                <a:solidFill>
                  <a:srgbClr val="0000CC"/>
                </a:solidFill>
              </a:rPr>
              <a:t>уч</a:t>
            </a:r>
            <a:r>
              <a:rPr lang="ru-RU" b="1" dirty="0" smtClean="0">
                <a:solidFill>
                  <a:srgbClr val="0000CC"/>
                </a:solidFill>
              </a:rPr>
              <a:t>.; </a:t>
            </a:r>
            <a:r>
              <a:rPr lang="ru-RU" b="1" dirty="0" err="1">
                <a:solidFill>
                  <a:srgbClr val="0000CC"/>
                </a:solidFill>
              </a:rPr>
              <a:t>книгообеспеченность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smtClean="0">
                <a:solidFill>
                  <a:srgbClr val="0000CC"/>
                </a:solidFill>
              </a:rPr>
              <a:t>– 87%;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57158" y="1357298"/>
            <a:ext cx="80645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CC"/>
                </a:solidFill>
              </a:rPr>
              <a:t>Одна из передовых библиотек района, здесь есть все: телевизор, видео-, </a:t>
            </a:r>
            <a:r>
              <a:rPr lang="en-US" b="1" dirty="0">
                <a:solidFill>
                  <a:srgbClr val="0000CC"/>
                </a:solidFill>
              </a:rPr>
              <a:t>DVD</a:t>
            </a:r>
            <a:r>
              <a:rPr lang="ru-RU" b="1" dirty="0">
                <a:solidFill>
                  <a:srgbClr val="0000CC"/>
                </a:solidFill>
              </a:rPr>
              <a:t>- проигрыватель, весь мультимедийный набор, возможность выхода в </a:t>
            </a:r>
            <a:r>
              <a:rPr lang="ru-RU" b="1" dirty="0" smtClean="0">
                <a:solidFill>
                  <a:srgbClr val="0000CC"/>
                </a:solidFill>
              </a:rPr>
              <a:t>Интернет. Это центр творческих идей и задумок , поисков научных открытий, решения самых различных  проблем, да и просто любимое место в школе  как для учащихся, так и для учителей</a:t>
            </a:r>
          </a:p>
          <a:p>
            <a:pPr>
              <a:spcBef>
                <a:spcPct val="50000"/>
              </a:spcBef>
            </a:pPr>
            <a:endParaRPr lang="ru-RU" sz="2000" b="1" dirty="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endParaRPr lang="ru-RU" sz="2000" b="1" dirty="0">
              <a:solidFill>
                <a:srgbClr val="F0F50F"/>
              </a:solidFill>
            </a:endParaRPr>
          </a:p>
        </p:txBody>
      </p:sp>
      <p:pic>
        <p:nvPicPr>
          <p:cNvPr id="27651" name="Picture 3" descr="C:\Documents and Settings\Елена\Рабочий стол\презентация школы материалы\школьные\DCIM\100SSCAM\SDC132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3357562"/>
            <a:ext cx="4100330" cy="3180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357222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общеобразовательное учреждение средняя общеобразовательная школа № 7 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357562"/>
            <a:ext cx="392909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4063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581001"/>
            <a:ext cx="8858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общеобразовательное учреждение средняя общеобразовательная школа № 7 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 bwMode="auto">
          <a:xfrm>
            <a:off x="214282" y="0"/>
            <a:ext cx="4286280" cy="2473464"/>
          </a:xfrm>
          <a:prstGeom prst="flowChartMultidocument">
            <a:avLst/>
          </a:prstGeom>
          <a:solidFill>
            <a:srgbClr val="FF0000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НАШИ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ПОБЕДЫ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Елена\Рабочий стол\презентация школы материалы\школьные\100SSCAM\SDC1317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857232"/>
            <a:ext cx="3743107" cy="2500330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643570" y="0"/>
            <a:ext cx="3224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99FF"/>
                    </a:gs>
                    <a:gs pos="100000">
                      <a:srgbClr val="6699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cs typeface="Arial"/>
              </a:rPr>
              <a:t>Школьный мир: </a:t>
            </a:r>
          </a:p>
          <a:p>
            <a:pPr algn="ctr"/>
            <a:r>
              <a:rPr lang="ru-RU" sz="24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99FF"/>
                    </a:gs>
                    <a:gs pos="100000">
                      <a:srgbClr val="6699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cs typeface="Arial"/>
              </a:rPr>
              <a:t>на пороге будущего</a:t>
            </a:r>
            <a:endParaRPr lang="ru-RU" sz="2400" b="1" dirty="0"/>
          </a:p>
        </p:txBody>
      </p:sp>
      <p:pic>
        <p:nvPicPr>
          <p:cNvPr id="10" name="Picture 3" descr="C:\Documents and Settings\Елена\Рабочий стол\презентация школы материалы\школьные\100SSCAM\SDC13183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 l="-1"/>
          <a:stretch>
            <a:fillRect/>
          </a:stretch>
        </p:blipFill>
        <p:spPr bwMode="auto">
          <a:xfrm>
            <a:off x="285720" y="2714620"/>
            <a:ext cx="4659956" cy="3786214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70" descr="GOALS01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0042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942" y="3500438"/>
            <a:ext cx="3643338" cy="3019425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ransition advTm="6125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43063" y="6642100"/>
            <a:ext cx="7072312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общеобразовательное учреждение средняя общеобразовательная школа № 7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313" y="214313"/>
            <a:ext cx="1287462" cy="377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71480"/>
            <a:ext cx="29289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352190, Россия, </a:t>
            </a:r>
            <a:r>
              <a:rPr lang="ru-RU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Краснодарский край</a:t>
            </a:r>
            <a:r>
              <a:rPr lang="ru-RU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Гулькевичи</a:t>
            </a:r>
            <a:r>
              <a:rPr lang="ru-RU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ул.Кирова №78.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571612"/>
            <a:ext cx="1071562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Сайт:</a:t>
            </a:r>
            <a:endParaRPr lang="ru-RU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571744"/>
            <a:ext cx="2590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ru-RU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7@ </a:t>
            </a:r>
            <a:r>
              <a:rPr lang="en-US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gul</a:t>
            </a:r>
            <a:r>
              <a:rPr lang="ru-RU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kubannet</a:t>
            </a:r>
            <a:r>
              <a:rPr lang="ru-RU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</a:t>
            </a:r>
            <a:endParaRPr lang="ru-RU" sz="1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1928802"/>
            <a:ext cx="2423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www.gul </a:t>
            </a:r>
            <a:r>
              <a:rPr lang="en-US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7school</a:t>
            </a:r>
            <a:r>
              <a:rPr lang="ru-RU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ucoz</a:t>
            </a:r>
            <a:r>
              <a:rPr lang="ru-RU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</a:t>
            </a:r>
            <a:endParaRPr lang="ru-RU" sz="1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2214554"/>
            <a:ext cx="1266693" cy="378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</a:t>
            </a:r>
            <a:endParaRPr lang="ru-RU" sz="2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title"/>
          </p:nvPr>
        </p:nvSpPr>
        <p:spPr>
          <a:xfrm>
            <a:off x="1714500" y="357188"/>
            <a:ext cx="7191375" cy="473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900" dirty="0" smtClean="0">
                <a:solidFill>
                  <a:schemeClr val="hlink"/>
                </a:solidFill>
              </a:rPr>
              <a:t>         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ШКОЛЫ</a:t>
            </a:r>
            <a:r>
              <a:rPr lang="ru-RU" sz="3800" dirty="0">
                <a:solidFill>
                  <a:srgbClr val="0033CC"/>
                </a:solidFill>
              </a:rPr>
              <a:t/>
            </a:r>
            <a:br>
              <a:rPr lang="ru-RU" sz="3800" dirty="0">
                <a:solidFill>
                  <a:srgbClr val="0033CC"/>
                </a:solidFill>
              </a:rPr>
            </a:br>
            <a:r>
              <a:rPr lang="ru-RU" sz="3800" dirty="0" smtClean="0"/>
              <a:t>  </a:t>
            </a:r>
            <a:endParaRPr lang="ru-RU" sz="3800" dirty="0"/>
          </a:p>
        </p:txBody>
      </p:sp>
      <p:sp>
        <p:nvSpPr>
          <p:cNvPr id="20" name="Rectangle 8"/>
          <p:cNvSpPr txBox="1">
            <a:spLocks noChangeArrowheads="1"/>
          </p:cNvSpPr>
          <p:nvPr/>
        </p:nvSpPr>
        <p:spPr bwMode="auto">
          <a:xfrm>
            <a:off x="1952625" y="1071563"/>
            <a:ext cx="71913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3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38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419" name="TextBox 20"/>
          <p:cNvSpPr txBox="1">
            <a:spLocks noChangeArrowheads="1"/>
          </p:cNvSpPr>
          <p:nvPr/>
        </p:nvSpPr>
        <p:spPr bwMode="auto">
          <a:xfrm>
            <a:off x="2786050" y="500042"/>
            <a:ext cx="606182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C0066"/>
                </a:solidFill>
              </a:rPr>
              <a:t>Школа была открыта 1 сентября 1967 года.</a:t>
            </a:r>
          </a:p>
          <a:p>
            <a:r>
              <a:rPr lang="ru-RU" sz="2000" b="1" dirty="0">
                <a:solidFill>
                  <a:srgbClr val="CC0066"/>
                </a:solidFill>
              </a:rPr>
              <a:t>2007г торжественно отпраздновала своё </a:t>
            </a:r>
          </a:p>
          <a:p>
            <a:r>
              <a:rPr lang="ru-RU" sz="2000" b="1" dirty="0" smtClean="0">
                <a:solidFill>
                  <a:srgbClr val="CC0066"/>
                </a:solidFill>
              </a:rPr>
              <a:t>сорокалетие.</a:t>
            </a:r>
            <a:endParaRPr lang="ru-RU" sz="2000" b="1" dirty="0">
              <a:solidFill>
                <a:srgbClr val="CC0066"/>
              </a:solidFill>
            </a:endParaRPr>
          </a:p>
          <a:p>
            <a:endParaRPr lang="ru-RU" dirty="0">
              <a:solidFill>
                <a:srgbClr val="993366"/>
              </a:solidFill>
            </a:endParaRPr>
          </a:p>
        </p:txBody>
      </p:sp>
      <p:sp>
        <p:nvSpPr>
          <p:cNvPr id="17424" name="Прямоугольник 20"/>
          <p:cNvSpPr>
            <a:spLocks noChangeArrowheads="1"/>
          </p:cNvSpPr>
          <p:nvPr/>
        </p:nvSpPr>
        <p:spPr bwMode="auto">
          <a:xfrm>
            <a:off x="2571736" y="1571612"/>
            <a:ext cx="56435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 dirty="0" smtClean="0">
                <a:solidFill>
                  <a:srgbClr val="CC0066"/>
                </a:solidFill>
              </a:rPr>
              <a:t>МОУ СОШ №7</a:t>
            </a:r>
            <a:r>
              <a:rPr lang="ru-RU" b="1" dirty="0" smtClean="0">
                <a:solidFill>
                  <a:srgbClr val="CC0066"/>
                </a:solidFill>
              </a:rPr>
              <a:t> -  победитель Всероссийского конкурса среди общеобразовательных учреждений, внедряющих передовые </a:t>
            </a:r>
            <a:r>
              <a:rPr lang="ru-RU" b="1" dirty="0" err="1" smtClean="0">
                <a:solidFill>
                  <a:srgbClr val="CC0066"/>
                </a:solidFill>
              </a:rPr>
              <a:t>педтехнологии</a:t>
            </a:r>
            <a:r>
              <a:rPr lang="ru-RU" b="1" dirty="0" smtClean="0">
                <a:solidFill>
                  <a:srgbClr val="CC0066"/>
                </a:solidFill>
              </a:rPr>
              <a:t> (2007г).</a:t>
            </a:r>
          </a:p>
        </p:txBody>
      </p:sp>
      <p:sp>
        <p:nvSpPr>
          <p:cNvPr id="17426" name="TextBox 21"/>
          <p:cNvSpPr txBox="1">
            <a:spLocks noChangeArrowheads="1"/>
          </p:cNvSpPr>
          <p:nvPr/>
        </p:nvSpPr>
        <p:spPr bwMode="auto">
          <a:xfrm>
            <a:off x="500034" y="4500570"/>
            <a:ext cx="793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1968г</a:t>
            </a:r>
          </a:p>
        </p:txBody>
      </p:sp>
      <p:sp>
        <p:nvSpPr>
          <p:cNvPr id="17427" name="TextBox 23"/>
          <p:cNvSpPr txBox="1">
            <a:spLocks noChangeArrowheads="1"/>
          </p:cNvSpPr>
          <p:nvPr/>
        </p:nvSpPr>
        <p:spPr bwMode="auto">
          <a:xfrm>
            <a:off x="4572000" y="4357694"/>
            <a:ext cx="793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2008г</a:t>
            </a:r>
          </a:p>
        </p:txBody>
      </p:sp>
      <p:pic>
        <p:nvPicPr>
          <p:cNvPr id="17428" name="Picture 20" descr="C:\Documents and Settings\Елена\Рабочий стол\презентация школы материалы\mail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1688" y="207168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5715008" y="2571744"/>
            <a:ext cx="3000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 dirty="0" smtClean="0">
                <a:solidFill>
                  <a:srgbClr val="CC0066"/>
                </a:solidFill>
              </a:rPr>
              <a:t>МОУ СОШ №7</a:t>
            </a:r>
            <a:r>
              <a:rPr lang="ru-RU" b="1" dirty="0" smtClean="0">
                <a:solidFill>
                  <a:srgbClr val="CC0066"/>
                </a:solidFill>
              </a:rPr>
              <a:t> победитель краевого конкурса среди общеобразовательных учреждений на лучшую постановку спортивно-массовой работы (2007г, 2009г).</a:t>
            </a:r>
            <a:endParaRPr lang="ru-RU" b="1" dirty="0">
              <a:solidFill>
                <a:srgbClr val="CC0066"/>
              </a:solidFill>
            </a:endParaRPr>
          </a:p>
        </p:txBody>
      </p:sp>
      <p:pic>
        <p:nvPicPr>
          <p:cNvPr id="24" name="Picture 2" descr="C:\Documents and Settings\user\Рабочий стол\Учителя\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43306" y="3071810"/>
            <a:ext cx="164307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3214678" y="5572140"/>
            <a:ext cx="2428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</a:rPr>
              <a:t>Директор МОУ СОШ № 7</a:t>
            </a:r>
          </a:p>
          <a:p>
            <a:pPr algn="ctr"/>
            <a:r>
              <a:rPr lang="ru-RU" sz="1200" b="1" dirty="0" smtClean="0">
                <a:solidFill>
                  <a:srgbClr val="0000FF"/>
                </a:solidFill>
              </a:rPr>
              <a:t>Кушнарев </a:t>
            </a:r>
          </a:p>
          <a:p>
            <a:pPr algn="ctr"/>
            <a:r>
              <a:rPr lang="ru-RU" sz="1200" b="1" dirty="0" smtClean="0">
                <a:solidFill>
                  <a:srgbClr val="0000FF"/>
                </a:solidFill>
              </a:rPr>
              <a:t>Геннадий Юрьевич</a:t>
            </a:r>
            <a:endParaRPr lang="ru-RU" sz="1200" b="1" dirty="0">
              <a:solidFill>
                <a:srgbClr val="0000FF"/>
              </a:solidFill>
            </a:endParaRPr>
          </a:p>
        </p:txBody>
      </p:sp>
      <p:pic>
        <p:nvPicPr>
          <p:cNvPr id="28" name="Picture 2" descr="H:\МОУ СОШ №7 г. Гулькевичи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3000372"/>
            <a:ext cx="2952707" cy="2214530"/>
          </a:xfrm>
          <a:prstGeom prst="rect">
            <a:avLst/>
          </a:prstGeom>
          <a:noFill/>
        </p:spPr>
      </p:pic>
      <p:pic>
        <p:nvPicPr>
          <p:cNvPr id="22" name="Picture 3" descr="D:\Мои документы\мои рисунки\1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4137" y="1142984"/>
            <a:ext cx="1439863" cy="1398587"/>
          </a:xfrm>
          <a:prstGeom prst="rect">
            <a:avLst/>
          </a:prstGeom>
          <a:noFill/>
        </p:spPr>
      </p:pic>
    </p:spTree>
  </p:cSld>
  <p:clrMapOvr>
    <a:masterClrMapping/>
  </p:clrMapOvr>
  <p:transition advTm="11891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11" grpId="0"/>
      <p:bldP spid="20" grpId="0"/>
      <p:bldP spid="17419" grpId="0"/>
      <p:bldP spid="17426" grpId="0"/>
      <p:bldP spid="17427" grpId="0"/>
      <p:bldP spid="23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357158" y="1714488"/>
            <a:ext cx="85010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ru-RU" sz="2000" b="1" dirty="0" smtClean="0">
                <a:solidFill>
                  <a:srgbClr val="3333FF"/>
                </a:solidFill>
              </a:rPr>
              <a:t>Почетный </a:t>
            </a:r>
            <a:r>
              <a:rPr lang="ru-RU" sz="2000" b="1" dirty="0">
                <a:solidFill>
                  <a:srgbClr val="3333FF"/>
                </a:solidFill>
              </a:rPr>
              <a:t>работник образования РФ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ru-RU" sz="2000" b="1" dirty="0" smtClean="0">
                <a:solidFill>
                  <a:srgbClr val="3333FF"/>
                </a:solidFill>
              </a:rPr>
              <a:t>– 7 чел.</a:t>
            </a:r>
            <a:endParaRPr lang="ru-RU" sz="2000" b="1" dirty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ru-RU" sz="2000" b="1" dirty="0">
                <a:solidFill>
                  <a:srgbClr val="3333FF"/>
                </a:solidFill>
              </a:rPr>
              <a:t>Отличник народного просвещения </a:t>
            </a:r>
            <a:r>
              <a:rPr lang="ru-RU" sz="2000" b="1" dirty="0" smtClean="0">
                <a:solidFill>
                  <a:srgbClr val="3333FF"/>
                </a:solidFill>
              </a:rPr>
              <a:t>–1 чел.</a:t>
            </a:r>
            <a:r>
              <a:rPr lang="en-US" sz="2000" b="1" dirty="0">
                <a:solidFill>
                  <a:srgbClr val="3333FF"/>
                </a:solidFill>
              </a:rPr>
              <a:t>	</a:t>
            </a:r>
            <a:r>
              <a:rPr lang="ru-RU" sz="2000" b="1" dirty="0" smtClean="0">
                <a:solidFill>
                  <a:srgbClr val="3333FF"/>
                </a:solidFill>
              </a:rPr>
              <a:t> </a:t>
            </a:r>
            <a:endParaRPr lang="ru-RU" sz="2000" b="1" dirty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ru-RU" sz="2000" b="1" dirty="0">
                <a:solidFill>
                  <a:srgbClr val="3333FF"/>
                </a:solidFill>
              </a:rPr>
              <a:t>Победители ПНПО «</a:t>
            </a:r>
            <a:r>
              <a:rPr lang="ru-RU" sz="2000" b="1" dirty="0" smtClean="0">
                <a:solidFill>
                  <a:srgbClr val="3333FF"/>
                </a:solidFill>
              </a:rPr>
              <a:t>Образование» - </a:t>
            </a:r>
            <a:r>
              <a:rPr lang="ru-RU" sz="2000" b="1" dirty="0">
                <a:solidFill>
                  <a:srgbClr val="3333FF"/>
                </a:solidFill>
              </a:rPr>
              <a:t>7</a:t>
            </a:r>
            <a:r>
              <a:rPr lang="ru-RU" sz="2000" b="1" dirty="0" smtClean="0">
                <a:solidFill>
                  <a:srgbClr val="3333FF"/>
                </a:solidFill>
              </a:rPr>
              <a:t> </a:t>
            </a:r>
            <a:r>
              <a:rPr lang="ru-RU" sz="2000" b="1" dirty="0">
                <a:solidFill>
                  <a:srgbClr val="3333FF"/>
                </a:solidFill>
              </a:rPr>
              <a:t>чел.</a:t>
            </a:r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ru-RU" sz="2000" b="1" dirty="0" smtClean="0">
                <a:solidFill>
                  <a:srgbClr val="3333FF"/>
                </a:solidFill>
              </a:rPr>
              <a:t>Почетный работник физической культуры-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3333FF"/>
                </a:solidFill>
              </a:rPr>
              <a:t>1 </a:t>
            </a:r>
            <a:r>
              <a:rPr lang="ru-RU" sz="2000" b="1" dirty="0">
                <a:solidFill>
                  <a:srgbClr val="3333FF"/>
                </a:solidFill>
              </a:rPr>
              <a:t>чел.</a:t>
            </a:r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ru-RU" sz="2000" b="1" dirty="0">
                <a:solidFill>
                  <a:srgbClr val="3333FF"/>
                </a:solidFill>
              </a:rPr>
              <a:t>Высшая категория </a:t>
            </a:r>
            <a:r>
              <a:rPr lang="ru-RU" sz="2000" b="1" dirty="0" smtClean="0">
                <a:solidFill>
                  <a:srgbClr val="3333FF"/>
                </a:solidFill>
              </a:rPr>
              <a:t>– 21 </a:t>
            </a:r>
            <a:r>
              <a:rPr lang="ru-RU" sz="2000" b="1" dirty="0">
                <a:solidFill>
                  <a:srgbClr val="3333FF"/>
                </a:solidFill>
              </a:rPr>
              <a:t>чел. </a:t>
            </a:r>
            <a:r>
              <a:rPr lang="ru-RU" sz="2000" b="1" dirty="0" smtClean="0">
                <a:solidFill>
                  <a:srgbClr val="3333FF"/>
                </a:solidFill>
              </a:rPr>
              <a:t>( 45 %)</a:t>
            </a:r>
            <a:endParaRPr lang="ru-RU" sz="2000" b="1" dirty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ru-RU" sz="2000" b="1" dirty="0">
                <a:solidFill>
                  <a:srgbClr val="3333FF"/>
                </a:solidFill>
              </a:rPr>
              <a:t>Первая категория </a:t>
            </a:r>
            <a:r>
              <a:rPr lang="ru-RU" sz="2000" b="1" dirty="0" smtClean="0">
                <a:solidFill>
                  <a:srgbClr val="3333FF"/>
                </a:solidFill>
              </a:rPr>
              <a:t>–10 </a:t>
            </a:r>
            <a:r>
              <a:rPr lang="ru-RU" sz="2000" b="1" dirty="0">
                <a:solidFill>
                  <a:srgbClr val="3333FF"/>
                </a:solidFill>
              </a:rPr>
              <a:t>чел. </a:t>
            </a:r>
            <a:r>
              <a:rPr lang="ru-RU" sz="2000" b="1" dirty="0" smtClean="0">
                <a:solidFill>
                  <a:srgbClr val="3333FF"/>
                </a:solidFill>
              </a:rPr>
              <a:t>( 16%)</a:t>
            </a:r>
            <a:endParaRPr lang="ru-RU" sz="2000" b="1" dirty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ru-RU" sz="2000" b="1" dirty="0" smtClean="0">
                <a:solidFill>
                  <a:srgbClr val="3333FF"/>
                </a:solidFill>
              </a:rPr>
              <a:t>Средний </a:t>
            </a:r>
            <a:r>
              <a:rPr lang="ru-RU" sz="2000" b="1" dirty="0">
                <a:solidFill>
                  <a:srgbClr val="3333FF"/>
                </a:solidFill>
              </a:rPr>
              <a:t>возраст педагогов </a:t>
            </a:r>
            <a:r>
              <a:rPr lang="ru-RU" sz="2000" b="1" dirty="0" smtClean="0">
                <a:solidFill>
                  <a:srgbClr val="3333FF"/>
                </a:solidFill>
              </a:rPr>
              <a:t>– 41 </a:t>
            </a:r>
            <a:r>
              <a:rPr lang="ru-RU" sz="2000" b="1" dirty="0">
                <a:solidFill>
                  <a:srgbClr val="3333FF"/>
                </a:solidFill>
              </a:rPr>
              <a:t>год</a:t>
            </a:r>
            <a:r>
              <a:rPr lang="ru-RU" sz="2000" b="1" dirty="0" smtClean="0">
                <a:solidFill>
                  <a:srgbClr val="3333FF"/>
                </a:solidFill>
              </a:rPr>
              <a:t>.</a:t>
            </a:r>
            <a:endParaRPr lang="ru-RU" sz="2000" b="1" dirty="0">
              <a:solidFill>
                <a:srgbClr val="3333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23050"/>
            <a:ext cx="9144000" cy="234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общеобразовательное учреждение средняя общеобразовательная школа № 7 </a:t>
            </a:r>
          </a:p>
        </p:txBody>
      </p:sp>
      <p:pic>
        <p:nvPicPr>
          <p:cNvPr id="19464" name="Picture 8" descr="D:\Мои документы\МОИ ДОКУМЕНТЫ\ФОТО\Синянский В.Н\SDC11451.JPG"/>
          <p:cNvPicPr>
            <a:picLocks noChangeAspect="1" noChangeArrowheads="1"/>
          </p:cNvPicPr>
          <p:nvPr/>
        </p:nvPicPr>
        <p:blipFill>
          <a:blip r:embed="rId3" cstate="screen">
            <a:lum bright="10000" contrast="30000"/>
          </a:blip>
          <a:srcRect/>
          <a:stretch>
            <a:fillRect/>
          </a:stretch>
        </p:blipFill>
        <p:spPr bwMode="auto">
          <a:xfrm>
            <a:off x="285720" y="4214818"/>
            <a:ext cx="2071702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8"/>
          <p:cNvSpPr>
            <a:spLocks noGrp="1" noChangeArrowheads="1"/>
          </p:cNvSpPr>
          <p:nvPr>
            <p:ph type="title"/>
          </p:nvPr>
        </p:nvSpPr>
        <p:spPr>
          <a:xfrm>
            <a:off x="-642974" y="0"/>
            <a:ext cx="7191376" cy="830263"/>
          </a:xfrm>
        </p:spPr>
        <p:txBody>
          <a:bodyPr/>
          <a:lstStyle/>
          <a:p>
            <a:pPr eaLnBrk="1" hangingPunct="1">
              <a:defRPr/>
            </a:pPr>
            <a:r>
              <a:rPr lang="ru-RU" sz="2900" dirty="0" smtClean="0">
                <a:solidFill>
                  <a:schemeClr val="hlink"/>
                </a:solidFill>
              </a:rPr>
              <a:t>         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УЧИТЕЛЬСКАЯ СЛАВА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5" name="Picture 9" descr="PA040058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6429388" y="2285992"/>
            <a:ext cx="2500330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3" descr="Сканировать1"/>
          <p:cNvPicPr>
            <a:picLocks noChangeAspect="1" noChangeArrowheads="1"/>
          </p:cNvPicPr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>
            <a:off x="6429388" y="214290"/>
            <a:ext cx="2495550" cy="19288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/>
          <p:nvPr/>
        </p:nvPicPr>
        <p:blipFill>
          <a:blip r:embed="rId6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4429124" y="4214818"/>
            <a:ext cx="1928826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Прямоугольник 14"/>
          <p:cNvSpPr/>
          <p:nvPr/>
        </p:nvSpPr>
        <p:spPr>
          <a:xfrm>
            <a:off x="214282" y="785794"/>
            <a:ext cx="7143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Педагогический коллектив –  47 человек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:</a:t>
            </a: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	- 98% имеют высшее образование;</a:t>
            </a: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	- 40% являются выпускниками школы.</a:t>
            </a:r>
            <a:endParaRPr lang="ru-RU" dirty="0" smtClean="0">
              <a:latin typeface="Arial" pitchFamily="34" charset="0"/>
            </a:endParaRPr>
          </a:p>
        </p:txBody>
      </p:sp>
      <p:pic>
        <p:nvPicPr>
          <p:cNvPr id="16" name="Рисунок 15" descr="PICT0200.JPG"/>
          <p:cNvPicPr>
            <a:picLocks noChangeAspect="1"/>
          </p:cNvPicPr>
          <p:nvPr/>
        </p:nvPicPr>
        <p:blipFill>
          <a:blip r:embed="rId7" cstate="screen">
            <a:lum bright="10000" contrast="10000"/>
          </a:blip>
          <a:stretch>
            <a:fillRect/>
          </a:stretch>
        </p:blipFill>
        <p:spPr>
          <a:xfrm>
            <a:off x="6429388" y="4643446"/>
            <a:ext cx="2524111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 descr="SDC10460.JPG"/>
          <p:cNvPicPr>
            <a:picLocks noChangeAspect="1"/>
          </p:cNvPicPr>
          <p:nvPr/>
        </p:nvPicPr>
        <p:blipFill>
          <a:blip r:embed="rId8" cstate="screen">
            <a:lum contrast="10000"/>
          </a:blip>
          <a:stretch>
            <a:fillRect/>
          </a:stretch>
        </p:blipFill>
        <p:spPr>
          <a:xfrm>
            <a:off x="2500298" y="4214818"/>
            <a:ext cx="1821650" cy="23574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9922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2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2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-357222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МАТЕРИАЛЬНО-ТЕХНИЧЕСКИЕ УСЛОВИЯ И ОСНАЩЕНИЕ УЧЕБНОГО ПРОЦЕССА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285720" y="1000108"/>
            <a:ext cx="478634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Общая площадь –  </a:t>
            </a:r>
            <a:r>
              <a:rPr lang="ru-RU" sz="2000" b="1" dirty="0" smtClean="0">
                <a:solidFill>
                  <a:srgbClr val="C00000"/>
                </a:solidFill>
              </a:rPr>
              <a:t>4328 </a:t>
            </a:r>
            <a:r>
              <a:rPr lang="ru-RU" sz="2000" b="1" dirty="0">
                <a:solidFill>
                  <a:srgbClr val="C00000"/>
                </a:solidFill>
              </a:rPr>
              <a:t>м</a:t>
            </a:r>
            <a:r>
              <a:rPr lang="ru-RU" sz="2000" b="1" baseline="30000" dirty="0">
                <a:solidFill>
                  <a:srgbClr val="C00000"/>
                </a:solidFill>
              </a:rPr>
              <a:t>2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Количество аудиторий – </a:t>
            </a:r>
            <a:r>
              <a:rPr lang="ru-RU" sz="2000" b="1" dirty="0" smtClean="0">
                <a:solidFill>
                  <a:srgbClr val="C00000"/>
                </a:solidFill>
              </a:rPr>
              <a:t>27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Из них лаборатории – </a:t>
            </a:r>
            <a:r>
              <a:rPr lang="ru-RU" sz="2000" b="1" dirty="0" smtClean="0">
                <a:solidFill>
                  <a:srgbClr val="C00000"/>
                </a:solidFill>
              </a:rPr>
              <a:t>3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Спортзал  </a:t>
            </a:r>
            <a:r>
              <a:rPr lang="ru-RU" sz="2000" b="1" dirty="0">
                <a:solidFill>
                  <a:srgbClr val="C00000"/>
                </a:solidFill>
              </a:rPr>
              <a:t>–  </a:t>
            </a:r>
            <a:r>
              <a:rPr lang="ru-RU" sz="2000" b="1" dirty="0" smtClean="0">
                <a:solidFill>
                  <a:srgbClr val="C00000"/>
                </a:solidFill>
              </a:rPr>
              <a:t>2</a:t>
            </a:r>
            <a:endParaRPr lang="ru-RU" sz="2000" b="1" baseline="300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Гимнастический </a:t>
            </a:r>
            <a:r>
              <a:rPr lang="ru-RU" sz="2000" b="1" dirty="0">
                <a:solidFill>
                  <a:srgbClr val="C00000"/>
                </a:solidFill>
              </a:rPr>
              <a:t>зал  </a:t>
            </a:r>
            <a:r>
              <a:rPr lang="ru-RU" sz="2000" b="1" dirty="0" smtClean="0">
                <a:solidFill>
                  <a:srgbClr val="C00000"/>
                </a:solidFill>
              </a:rPr>
              <a:t>– 1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Медкабинет – 1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Процедурный кабинет – 1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Стоматологический кабинет </a:t>
            </a:r>
            <a:r>
              <a:rPr lang="ru-RU" sz="2000" b="1" dirty="0" smtClean="0">
                <a:solidFill>
                  <a:srgbClr val="C00000"/>
                </a:solidFill>
              </a:rPr>
              <a:t>– 1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Швейный цех </a:t>
            </a:r>
            <a:r>
              <a:rPr lang="ru-RU" sz="2000" b="1" dirty="0" smtClean="0">
                <a:solidFill>
                  <a:srgbClr val="C00000"/>
                </a:solidFill>
              </a:rPr>
              <a:t>– 1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Кабинет обслуживающего труда - 1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Столярная мастерская </a:t>
            </a:r>
            <a:r>
              <a:rPr lang="ru-RU" sz="2000" b="1" dirty="0" smtClean="0">
                <a:solidFill>
                  <a:srgbClr val="C00000"/>
                </a:solidFill>
              </a:rPr>
              <a:t>– 1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Слесарная мастерская </a:t>
            </a:r>
            <a:r>
              <a:rPr lang="ru-RU" sz="2000" b="1" dirty="0" smtClean="0">
                <a:solidFill>
                  <a:srgbClr val="C00000"/>
                </a:solidFill>
              </a:rPr>
              <a:t>– 1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Библиотека -  </a:t>
            </a:r>
            <a:r>
              <a:rPr lang="ru-RU" sz="2000" b="1" dirty="0" smtClean="0">
                <a:solidFill>
                  <a:srgbClr val="C00000"/>
                </a:solidFill>
              </a:rPr>
              <a:t>1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Актовый зал – </a:t>
            </a:r>
            <a:r>
              <a:rPr lang="ru-RU" sz="2000" b="1" dirty="0" smtClean="0">
                <a:solidFill>
                  <a:srgbClr val="C00000"/>
                </a:solidFill>
              </a:rPr>
              <a:t>1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Столовая – </a:t>
            </a:r>
            <a:r>
              <a:rPr lang="ru-RU" sz="2000" b="1" dirty="0" smtClean="0">
                <a:solidFill>
                  <a:srgbClr val="C00000"/>
                </a:solidFill>
              </a:rPr>
              <a:t>80 </a:t>
            </a:r>
            <a:r>
              <a:rPr lang="ru-RU" sz="2000" b="1" dirty="0">
                <a:solidFill>
                  <a:srgbClr val="C00000"/>
                </a:solidFill>
              </a:rPr>
              <a:t>посадочных мест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Буфет – </a:t>
            </a:r>
            <a:r>
              <a:rPr lang="ru-RU" sz="2000" b="1" dirty="0" smtClean="0">
                <a:solidFill>
                  <a:srgbClr val="C00000"/>
                </a:solidFill>
              </a:rPr>
              <a:t> 1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Стрелковый тир – 1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Типовой спортивный комплекс – 1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Автодром – 1</a:t>
            </a:r>
          </a:p>
          <a:p>
            <a:pPr>
              <a:lnSpc>
                <a:spcPct val="90000"/>
              </a:lnSpc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endParaRPr lang="ru-RU" sz="2000" dirty="0" smtClean="0"/>
          </a:p>
          <a:p>
            <a:pPr>
              <a:lnSpc>
                <a:spcPct val="90000"/>
              </a:lnSpc>
            </a:pPr>
            <a:endParaRPr lang="ru-RU" sz="2000" dirty="0"/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4857752" y="979468"/>
            <a:ext cx="407193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Компьютеров в школе – 52 шт.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Количество компьютерных классов – 1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Используются в учебных целях - 45 шт.</a:t>
            </a:r>
          </a:p>
          <a:p>
            <a:pPr lvl="0"/>
            <a:r>
              <a:rPr lang="ru-RU" sz="2000" b="1" dirty="0" err="1" smtClean="0">
                <a:solidFill>
                  <a:srgbClr val="C00000"/>
                </a:solidFill>
              </a:rPr>
              <a:t>Мультимедийных</a:t>
            </a:r>
            <a:r>
              <a:rPr lang="ru-RU" sz="2000" b="1" dirty="0" smtClean="0">
                <a:solidFill>
                  <a:srgbClr val="C00000"/>
                </a:solidFill>
              </a:rPr>
              <a:t> проекторов  – 15  шт.</a:t>
            </a:r>
            <a:r>
              <a:rPr lang="ru-RU" sz="2000" b="1" i="1" u="sng" dirty="0" smtClean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Цифровая видеокамера - 1 шт. Фотоаппаратов - 3 шт.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Телевизоров – 8 шт.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DVD проигрывателей – 7 шт.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Сканеров  - 8 шт. 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Принтеров – 27 шт.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Интерактивных  досок </a:t>
            </a:r>
            <a:r>
              <a:rPr lang="ru-RU" sz="2000" b="1" smtClean="0">
                <a:solidFill>
                  <a:srgbClr val="C00000"/>
                </a:solidFill>
              </a:rPr>
              <a:t>– 7 </a:t>
            </a:r>
            <a:r>
              <a:rPr lang="ru-RU" sz="2000" b="1" dirty="0" smtClean="0">
                <a:solidFill>
                  <a:srgbClr val="C00000"/>
                </a:solidFill>
              </a:rPr>
              <a:t>шт.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Оснащенность учебных кабинетов компьютерной техникой – 100 %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Выход в Интернет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Локальная сеть</a:t>
            </a:r>
          </a:p>
          <a:p>
            <a:pPr>
              <a:lnSpc>
                <a:spcPct val="90000"/>
              </a:lnSpc>
            </a:pP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63" y="6642100"/>
            <a:ext cx="7072312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общеобразовательное учреждение средняя общеобразовательная школа № 7 </a:t>
            </a:r>
          </a:p>
        </p:txBody>
      </p:sp>
      <p:pic>
        <p:nvPicPr>
          <p:cNvPr id="6" name="Picture 27" descr="j019538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169181" y="0"/>
            <a:ext cx="974819" cy="1071571"/>
          </a:xfrm>
          <a:prstGeom prst="rect">
            <a:avLst/>
          </a:prstGeom>
        </p:spPr>
      </p:pic>
      <p:pic>
        <p:nvPicPr>
          <p:cNvPr id="8" name="Picture 8" descr="OPERCON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460" y="5705460"/>
            <a:ext cx="1152540" cy="1152540"/>
          </a:xfrm>
          <a:prstGeom prst="rect">
            <a:avLst/>
          </a:prstGeom>
          <a:noFill/>
        </p:spPr>
      </p:pic>
      <p:pic>
        <p:nvPicPr>
          <p:cNvPr id="9" name="Picture 9" descr="digicam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28" y="5786454"/>
            <a:ext cx="571472" cy="571472"/>
          </a:xfrm>
          <a:prstGeom prst="rect">
            <a:avLst/>
          </a:prstGeom>
          <a:noFill/>
        </p:spPr>
      </p:pic>
    </p:spTree>
  </p:cSld>
  <p:clrMapOvr>
    <a:masterClrMapping/>
  </p:clrMapOvr>
  <p:transition advTm="1532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>
            <a:prstTxWarp prst="textChevron">
              <a:avLst/>
            </a:prstTxWarp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 smtClean="0">
                <a:solidFill>
                  <a:srgbClr val="000099"/>
                </a:solidFill>
              </a:rPr>
              <a:t>Программа развития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57232"/>
            <a:ext cx="9144000" cy="1384995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МЕТОДИЧЕСКАЯ ТЕМА ШКОЛЫ: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Формирование компетентной, физически и духовно здоровой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 личности, способной к самоопределению в обществе через взаимодействие с субъектами внешней среды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214554"/>
            <a:ext cx="864399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 2004 -2005 </a:t>
            </a:r>
            <a:r>
              <a:rPr lang="ru-RU" sz="2000" b="1" dirty="0" err="1" smtClean="0">
                <a:solidFill>
                  <a:srgbClr val="C00000"/>
                </a:solidFill>
              </a:rPr>
              <a:t>уч</a:t>
            </a:r>
            <a:r>
              <a:rPr lang="ru-RU" sz="2000" b="1" dirty="0" smtClean="0">
                <a:solidFill>
                  <a:srgbClr val="C00000"/>
                </a:solidFill>
              </a:rPr>
              <a:t>. года школа реализует </a:t>
            </a:r>
            <a:r>
              <a:rPr lang="ru-RU" sz="2000" b="1" dirty="0" err="1" smtClean="0">
                <a:solidFill>
                  <a:srgbClr val="C00000"/>
                </a:solidFill>
              </a:rPr>
              <a:t>предпрофильное</a:t>
            </a:r>
            <a:r>
              <a:rPr lang="ru-RU" sz="2000" b="1" dirty="0" smtClean="0">
                <a:solidFill>
                  <a:srgbClr val="C00000"/>
                </a:solidFill>
              </a:rPr>
              <a:t> и профильное обучение по </a:t>
            </a:r>
            <a:r>
              <a:rPr lang="ru-RU" sz="2000" b="1" dirty="0" err="1" smtClean="0">
                <a:solidFill>
                  <a:srgbClr val="C00000"/>
                </a:solidFill>
              </a:rPr>
              <a:t>направлениям:социально</a:t>
            </a:r>
            <a:r>
              <a:rPr lang="ru-RU" sz="2000" b="1" dirty="0" smtClean="0">
                <a:solidFill>
                  <a:srgbClr val="C00000"/>
                </a:solidFill>
              </a:rPr>
              <a:t> -</a:t>
            </a:r>
          </a:p>
          <a:p>
            <a:r>
              <a:rPr lang="ru-RU" sz="2000" b="1" dirty="0" err="1" smtClean="0">
                <a:solidFill>
                  <a:srgbClr val="C00000"/>
                </a:solidFill>
              </a:rPr>
              <a:t>информационное;естественно</a:t>
            </a:r>
            <a:r>
              <a:rPr lang="ru-RU" sz="2000" b="1" dirty="0" smtClean="0">
                <a:solidFill>
                  <a:srgbClr val="C00000"/>
                </a:solidFill>
              </a:rPr>
              <a:t>–</a:t>
            </a:r>
            <a:r>
              <a:rPr lang="ru-RU" sz="2000" b="1" dirty="0" err="1" smtClean="0">
                <a:solidFill>
                  <a:srgbClr val="C00000"/>
                </a:solidFill>
              </a:rPr>
              <a:t>научное;социально-гуманитарное</a:t>
            </a:r>
            <a:r>
              <a:rPr lang="ru-RU" sz="2000" b="1" dirty="0" smtClean="0">
                <a:solidFill>
                  <a:srgbClr val="C00000"/>
                </a:solidFill>
              </a:rPr>
              <a:t> с углублённым изучением предметов истории, обществознания, информатики и ИКТ, химии, биологии, физики, географии, технологии.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 2005 -2006 </a:t>
            </a:r>
            <a:r>
              <a:rPr lang="ru-RU" sz="2000" b="1" dirty="0" err="1" smtClean="0">
                <a:solidFill>
                  <a:srgbClr val="C00000"/>
                </a:solidFill>
              </a:rPr>
              <a:t>уч</a:t>
            </a:r>
            <a:r>
              <a:rPr lang="ru-RU" sz="2000" b="1" dirty="0" smtClean="0">
                <a:solidFill>
                  <a:srgbClr val="C00000"/>
                </a:solidFill>
              </a:rPr>
              <a:t>. года школа реализует целевые программы:</a:t>
            </a:r>
          </a:p>
          <a:p>
            <a:pPr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rgbClr val="3366FF"/>
                </a:solidFill>
              </a:rPr>
              <a:t>« Спорт в каждый класс, в каждую семью»</a:t>
            </a:r>
          </a:p>
          <a:p>
            <a:pPr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rgbClr val="3366FF"/>
                </a:solidFill>
              </a:rPr>
              <a:t>« Одарённые дети – ведущие маяки образовательного процесса»</a:t>
            </a:r>
          </a:p>
          <a:p>
            <a:pPr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rgbClr val="3366FF"/>
                </a:solidFill>
              </a:rPr>
              <a:t>« Здоровье»</a:t>
            </a:r>
          </a:p>
          <a:p>
            <a:pPr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rgbClr val="3366FF"/>
                </a:solidFill>
              </a:rPr>
              <a:t>« Милосердие»</a:t>
            </a:r>
          </a:p>
          <a:p>
            <a:pPr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rgbClr val="3366FF"/>
                </a:solidFill>
              </a:rPr>
              <a:t>« Основы православной культуры»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Главное направление программы развития: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«Здоровье ребенка – залог успешной учебы»</a:t>
            </a:r>
            <a:endParaRPr lang="en-GB" sz="2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общеобразовательное учреждение средняя общеобразовательная школа № 7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ransition advTm="6547"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14282" y="1071546"/>
            <a:ext cx="3143272" cy="273921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200" dirty="0">
                <a:solidFill>
                  <a:srgbClr val="B00047"/>
                </a:solidFill>
                <a:latin typeface="Impact" pitchFamily="34" charset="0"/>
              </a:rPr>
              <a:t>1 ступень</a:t>
            </a:r>
          </a:p>
          <a:p>
            <a:pPr algn="ctr"/>
            <a:r>
              <a:rPr lang="ru-RU" sz="2200" dirty="0">
                <a:solidFill>
                  <a:srgbClr val="0000FF"/>
                </a:solidFill>
                <a:latin typeface="Impact" pitchFamily="34" charset="0"/>
              </a:rPr>
              <a:t>начальное общее </a:t>
            </a:r>
          </a:p>
          <a:p>
            <a:pPr algn="ctr"/>
            <a:r>
              <a:rPr lang="ru-RU" sz="2200" dirty="0">
                <a:solidFill>
                  <a:srgbClr val="0000FF"/>
                </a:solidFill>
                <a:latin typeface="Impact" pitchFamily="34" charset="0"/>
              </a:rPr>
              <a:t>образование </a:t>
            </a:r>
          </a:p>
          <a:p>
            <a:pPr algn="ctr"/>
            <a:r>
              <a:rPr lang="ru-RU" sz="2200" dirty="0">
                <a:solidFill>
                  <a:srgbClr val="0000FF"/>
                </a:solidFill>
                <a:latin typeface="Impact" pitchFamily="34" charset="0"/>
              </a:rPr>
              <a:t>1-4 классы</a:t>
            </a:r>
          </a:p>
          <a:p>
            <a:pPr algn="ctr"/>
            <a:endParaRPr lang="ru-RU" sz="2200" dirty="0">
              <a:solidFill>
                <a:srgbClr val="0000FF"/>
              </a:solidFill>
              <a:latin typeface="Impact" pitchFamily="34" charset="0"/>
            </a:endParaRPr>
          </a:p>
          <a:p>
            <a:pPr algn="ctr"/>
            <a:r>
              <a:rPr lang="ru-RU" sz="2200" dirty="0">
                <a:latin typeface="Impact" pitchFamily="34" charset="0"/>
              </a:rPr>
              <a:t>Общеобразовательные </a:t>
            </a:r>
          </a:p>
          <a:p>
            <a:pPr algn="ctr"/>
            <a:r>
              <a:rPr lang="ru-RU" sz="2200" dirty="0" smtClean="0">
                <a:latin typeface="Impact" pitchFamily="34" charset="0"/>
              </a:rPr>
              <a:t>классы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Impact" pitchFamily="34" charset="0"/>
              </a:rPr>
              <a:t>313 учащихся</a:t>
            </a:r>
            <a:endParaRPr lang="ru-RU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419205" y="3978245"/>
            <a:ext cx="4100803" cy="286232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200" dirty="0">
                <a:solidFill>
                  <a:srgbClr val="B00047"/>
                </a:solidFill>
                <a:latin typeface="Impact" pitchFamily="34" charset="0"/>
              </a:rPr>
              <a:t>2 ступень</a:t>
            </a:r>
          </a:p>
          <a:p>
            <a:pPr algn="ctr"/>
            <a:r>
              <a:rPr lang="ru-RU" sz="2200" dirty="0">
                <a:solidFill>
                  <a:srgbClr val="0000FF"/>
                </a:solidFill>
                <a:latin typeface="Impact" pitchFamily="34" charset="0"/>
              </a:rPr>
              <a:t>основное общее</a:t>
            </a:r>
          </a:p>
          <a:p>
            <a:pPr algn="ctr"/>
            <a:r>
              <a:rPr lang="ru-RU" sz="2200" dirty="0">
                <a:solidFill>
                  <a:srgbClr val="0000FF"/>
                </a:solidFill>
                <a:latin typeface="Impact" pitchFamily="34" charset="0"/>
              </a:rPr>
              <a:t>образование </a:t>
            </a:r>
          </a:p>
          <a:p>
            <a:pPr algn="ctr"/>
            <a:r>
              <a:rPr lang="ru-RU" sz="2200" dirty="0">
                <a:solidFill>
                  <a:srgbClr val="0000FF"/>
                </a:solidFill>
                <a:latin typeface="Impact" pitchFamily="34" charset="0"/>
              </a:rPr>
              <a:t>5-9 классы</a:t>
            </a:r>
          </a:p>
          <a:p>
            <a:pPr algn="ctr"/>
            <a:endParaRPr lang="ru-RU" dirty="0">
              <a:solidFill>
                <a:srgbClr val="0000FF"/>
              </a:solidFill>
              <a:latin typeface="Impact" pitchFamily="34" charset="0"/>
            </a:endParaRPr>
          </a:p>
          <a:p>
            <a:pPr algn="ctr"/>
            <a:r>
              <a:rPr lang="ru-RU" sz="2200" dirty="0" smtClean="0">
                <a:latin typeface="Impact" pitchFamily="34" charset="0"/>
              </a:rPr>
              <a:t>Общеобразовательные классы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Impact" pitchFamily="34" charset="0"/>
              </a:rPr>
              <a:t>322 учащихся</a:t>
            </a:r>
          </a:p>
          <a:p>
            <a:pPr algn="ctr"/>
            <a:endParaRPr lang="ru-RU" sz="800" dirty="0" smtClean="0">
              <a:latin typeface="Impact" pitchFamily="34" charset="0"/>
            </a:endParaRPr>
          </a:p>
          <a:p>
            <a:pPr algn="ctr"/>
            <a:endParaRPr lang="ru-RU" sz="2200" dirty="0" smtClean="0">
              <a:latin typeface="Impact" pitchFamily="34" charset="0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6072198" y="899799"/>
            <a:ext cx="2774422" cy="281495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200" dirty="0">
                <a:solidFill>
                  <a:srgbClr val="B00047"/>
                </a:solidFill>
                <a:latin typeface="Impact" pitchFamily="34" charset="0"/>
              </a:rPr>
              <a:t>3 ступень</a:t>
            </a:r>
          </a:p>
          <a:p>
            <a:pPr algn="ctr"/>
            <a:r>
              <a:rPr lang="ru-RU" sz="2200" dirty="0">
                <a:solidFill>
                  <a:srgbClr val="0000FF"/>
                </a:solidFill>
                <a:latin typeface="Impact" pitchFamily="34" charset="0"/>
              </a:rPr>
              <a:t>среднее (полное)</a:t>
            </a:r>
          </a:p>
          <a:p>
            <a:pPr algn="ctr"/>
            <a:r>
              <a:rPr lang="ru-RU" sz="2200" dirty="0">
                <a:solidFill>
                  <a:srgbClr val="0000FF"/>
                </a:solidFill>
                <a:latin typeface="Impact" pitchFamily="34" charset="0"/>
              </a:rPr>
              <a:t> общее образование</a:t>
            </a:r>
          </a:p>
          <a:p>
            <a:pPr algn="ctr"/>
            <a:r>
              <a:rPr lang="ru-RU" sz="2200" dirty="0">
                <a:solidFill>
                  <a:srgbClr val="0000FF"/>
                </a:solidFill>
                <a:latin typeface="Impact" pitchFamily="34" charset="0"/>
              </a:rPr>
              <a:t>10-11 классы</a:t>
            </a:r>
          </a:p>
          <a:p>
            <a:pPr algn="ctr"/>
            <a:endParaRPr lang="ru-RU" sz="2200" dirty="0">
              <a:solidFill>
                <a:srgbClr val="0000FF"/>
              </a:solidFill>
              <a:latin typeface="Impact" pitchFamily="34" charset="0"/>
            </a:endParaRPr>
          </a:p>
          <a:p>
            <a:pPr algn="ctr"/>
            <a:r>
              <a:rPr lang="ru-RU" sz="2200" dirty="0">
                <a:latin typeface="Impact" pitchFamily="34" charset="0"/>
              </a:rPr>
              <a:t>Профильные </a:t>
            </a:r>
            <a:endParaRPr lang="ru-RU" sz="2200" dirty="0" smtClean="0">
              <a:latin typeface="Impact" pitchFamily="34" charset="0"/>
            </a:endParaRPr>
          </a:p>
          <a:p>
            <a:pPr algn="ctr"/>
            <a:r>
              <a:rPr lang="ru-RU" sz="2200" dirty="0" smtClean="0">
                <a:latin typeface="Impact" pitchFamily="34" charset="0"/>
              </a:rPr>
              <a:t>классы, группы</a:t>
            </a:r>
            <a:endParaRPr lang="ru-RU" sz="2200" dirty="0">
              <a:latin typeface="Impact" pitchFamily="34" charset="0"/>
            </a:endParaRPr>
          </a:p>
          <a:p>
            <a:pPr algn="ctr"/>
            <a:r>
              <a:rPr lang="ru-RU" sz="2200" dirty="0">
                <a:solidFill>
                  <a:srgbClr val="0000FF"/>
                </a:solidFill>
                <a:latin typeface="Impact" pitchFamily="34" charset="0"/>
              </a:rPr>
              <a:t>Профили</a:t>
            </a:r>
          </a:p>
        </p:txBody>
      </p:sp>
      <p:sp>
        <p:nvSpPr>
          <p:cNvPr id="12293" name="WordArt 6" descr="ALLl-137-20x30"/>
          <p:cNvSpPr>
            <a:spLocks noChangeArrowheads="1" noChangeShapeType="1" noTextEdit="1"/>
          </p:cNvSpPr>
          <p:nvPr/>
        </p:nvSpPr>
        <p:spPr bwMode="auto">
          <a:xfrm>
            <a:off x="1295400" y="77788"/>
            <a:ext cx="6781800" cy="608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Организация образовательного процесса </a:t>
            </a:r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 flipH="1">
            <a:off x="2786050" y="1142985"/>
            <a:ext cx="428628" cy="28575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4572000" y="1285860"/>
            <a:ext cx="11112" cy="271462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6072198" y="1142984"/>
            <a:ext cx="357190" cy="35719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4929190" y="3857628"/>
            <a:ext cx="2848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Impact" pitchFamily="34" charset="0"/>
              </a:rPr>
              <a:t>Социально-гуманитарный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6670246" y="4286256"/>
            <a:ext cx="2473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Естественно - научный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12299" name="Line 12"/>
          <p:cNvSpPr>
            <a:spLocks noChangeShapeType="1"/>
          </p:cNvSpPr>
          <p:nvPr/>
        </p:nvSpPr>
        <p:spPr bwMode="auto">
          <a:xfrm flipH="1">
            <a:off x="6143636" y="3429000"/>
            <a:ext cx="714380" cy="5000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>
            <a:off x="8072462" y="3500438"/>
            <a:ext cx="723896" cy="766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714356"/>
            <a:ext cx="2778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Всего: 711 учащихся</a:t>
            </a: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768" y="4929198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Impact" pitchFamily="34" charset="0"/>
              </a:rPr>
              <a:t> 76 учащихся</a:t>
            </a:r>
            <a:endParaRPr lang="ru-RU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15" name="Picture 2" descr="D:\Мои документы\МОИ ДОКУМЕНТЫ\МОИ РИСУНКИ\Мои рисунки\анимация\roditeli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000504"/>
            <a:ext cx="1428750" cy="1905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85720" y="6357958"/>
            <a:ext cx="8858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общеобразовательное учреждение средняя общеобразовательная школа № 7 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875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6000761" y="1341438"/>
            <a:ext cx="2786081" cy="1230306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0033CC"/>
                </a:solidFill>
                <a:cs typeface="Times New Roman" pitchFamily="18" charset="0"/>
              </a:rPr>
              <a:t>Изучение иностранного</a:t>
            </a:r>
            <a:endParaRPr lang="ru-RU" b="1" dirty="0">
              <a:solidFill>
                <a:srgbClr val="0033C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0033CC"/>
                </a:solidFill>
                <a:cs typeface="Times New Roman" pitchFamily="18" charset="0"/>
              </a:rPr>
              <a:t>языка со 2-го класса</a:t>
            </a:r>
            <a:endParaRPr lang="ru-RU" b="1" dirty="0">
              <a:solidFill>
                <a:srgbClr val="0033C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0033CC"/>
                </a:solidFill>
                <a:cs typeface="Times New Roman" pitchFamily="18" charset="0"/>
              </a:rPr>
              <a:t>(англ. язык, нем. </a:t>
            </a:r>
            <a:r>
              <a:rPr lang="ru-RU" sz="1600" b="1" dirty="0">
                <a:solidFill>
                  <a:srgbClr val="0033CC"/>
                </a:solidFill>
                <a:cs typeface="Times New Roman" pitchFamily="18" charset="0"/>
              </a:rPr>
              <a:t>язык)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5940425" y="2924174"/>
            <a:ext cx="2879725" cy="1004891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Система развивающего обучения Л.В. Занкова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71472" y="1285860"/>
            <a:ext cx="2085977" cy="1214446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УМК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</a:rPr>
              <a:t>« Школа 2100»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714480" y="4857760"/>
            <a:ext cx="2127279" cy="922349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0033CC"/>
                </a:solidFill>
                <a:cs typeface="Times New Roman" pitchFamily="18" charset="0"/>
              </a:rPr>
              <a:t>Психолог школы </a:t>
            </a:r>
            <a:endParaRPr lang="ru-RU" b="1" dirty="0">
              <a:solidFill>
                <a:srgbClr val="0033C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0033CC"/>
                </a:solidFill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rgbClr val="0033CC"/>
                </a:solidFill>
                <a:cs typeface="Times New Roman" pitchFamily="18" charset="0"/>
              </a:rPr>
              <a:t>ступени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285719" y="2928934"/>
            <a:ext cx="2571769" cy="1000132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 dirty="0" smtClean="0">
              <a:solidFill>
                <a:srgbClr val="0033CC"/>
              </a:solidFill>
            </a:endParaRPr>
          </a:p>
          <a:p>
            <a:pPr algn="ctr"/>
            <a:r>
              <a:rPr lang="ru-RU" b="1" dirty="0" smtClean="0">
                <a:solidFill>
                  <a:srgbClr val="0033CC"/>
                </a:solidFill>
              </a:rPr>
              <a:t>ФГОС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5286380" y="4857760"/>
            <a:ext cx="2819390" cy="863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Изучение информатики со</a:t>
            </a:r>
            <a:r>
              <a:rPr lang="en-US" b="1" dirty="0" smtClean="0">
                <a:solidFill>
                  <a:srgbClr val="0033CC"/>
                </a:solidFill>
              </a:rPr>
              <a:t> 2</a:t>
            </a:r>
            <a:r>
              <a:rPr lang="ru-RU" b="1" dirty="0" smtClean="0">
                <a:solidFill>
                  <a:srgbClr val="0033CC"/>
                </a:solidFill>
              </a:rPr>
              <a:t>-го класса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5795963" y="3284538"/>
            <a:ext cx="1444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5219700" y="4005263"/>
            <a:ext cx="647700" cy="2873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3203575" y="981075"/>
            <a:ext cx="2232025" cy="64770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0033CC"/>
                </a:solidFill>
                <a:cs typeface="Times New Roman" pitchFamily="18" charset="0"/>
              </a:rPr>
              <a:t>УМК</a:t>
            </a:r>
            <a:endParaRPr lang="ru-RU" b="1" dirty="0">
              <a:solidFill>
                <a:srgbClr val="0033CC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rgbClr val="0033CC"/>
                </a:solidFill>
                <a:cs typeface="Times New Roman" pitchFamily="18" charset="0"/>
              </a:rPr>
              <a:t>«Гармония»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76821" name="Line 21"/>
          <p:cNvSpPr>
            <a:spLocks noChangeShapeType="1"/>
          </p:cNvSpPr>
          <p:nvPr/>
        </p:nvSpPr>
        <p:spPr bwMode="auto">
          <a:xfrm flipV="1">
            <a:off x="4140200" y="1628775"/>
            <a:ext cx="114300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6824" name="Rectangle 24"/>
          <p:cNvSpPr>
            <a:spLocks noChangeArrowheads="1"/>
          </p:cNvSpPr>
          <p:nvPr/>
        </p:nvSpPr>
        <p:spPr bwMode="auto">
          <a:xfrm>
            <a:off x="214282" y="240029"/>
            <a:ext cx="87154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D60904"/>
                </a:solidFill>
                <a:cs typeface="Times New Roman" pitchFamily="18" charset="0"/>
              </a:rPr>
              <a:t>Образовательная среда школы </a:t>
            </a:r>
            <a:r>
              <a:rPr lang="en-US" sz="2800" b="1" dirty="0">
                <a:solidFill>
                  <a:srgbClr val="D60904"/>
                </a:solidFill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rgbClr val="D60904"/>
                </a:solidFill>
                <a:cs typeface="Times New Roman" pitchFamily="18" charset="0"/>
              </a:rPr>
              <a:t> ступени</a:t>
            </a:r>
            <a:endParaRPr lang="ru-RU" sz="2800" b="1" dirty="0">
              <a:solidFill>
                <a:srgbClr val="D60904"/>
              </a:solidFill>
            </a:endParaRPr>
          </a:p>
        </p:txBody>
      </p:sp>
      <p:pic>
        <p:nvPicPr>
          <p:cNvPr id="23" name="Picture 8" descr="pic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928802"/>
            <a:ext cx="1943102" cy="264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трелка вправо 25"/>
          <p:cNvSpPr/>
          <p:nvPr/>
        </p:nvSpPr>
        <p:spPr bwMode="auto">
          <a:xfrm rot="19766159">
            <a:off x="4961197" y="2546012"/>
            <a:ext cx="978408" cy="358742"/>
          </a:xfrm>
          <a:prstGeom prst="righ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Стрелка вправо 26"/>
          <p:cNvSpPr/>
          <p:nvPr/>
        </p:nvSpPr>
        <p:spPr bwMode="auto">
          <a:xfrm rot="17190303">
            <a:off x="4533344" y="1798653"/>
            <a:ext cx="726215" cy="383063"/>
          </a:xfrm>
          <a:prstGeom prst="righ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Стрелка вправо 27"/>
          <p:cNvSpPr/>
          <p:nvPr/>
        </p:nvSpPr>
        <p:spPr bwMode="auto">
          <a:xfrm>
            <a:off x="4905179" y="3214686"/>
            <a:ext cx="978408" cy="394092"/>
          </a:xfrm>
          <a:prstGeom prst="righ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Стрелка вправо 32"/>
          <p:cNvSpPr/>
          <p:nvPr/>
        </p:nvSpPr>
        <p:spPr bwMode="auto">
          <a:xfrm rot="1802878">
            <a:off x="4981925" y="4189973"/>
            <a:ext cx="835556" cy="432508"/>
          </a:xfrm>
          <a:prstGeom prst="righ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Стрелка влево 38"/>
          <p:cNvSpPr/>
          <p:nvPr/>
        </p:nvSpPr>
        <p:spPr bwMode="auto">
          <a:xfrm rot="1481529">
            <a:off x="2690051" y="2041014"/>
            <a:ext cx="978408" cy="367044"/>
          </a:xfrm>
          <a:prstGeom prst="lef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Стрелка влево 40"/>
          <p:cNvSpPr/>
          <p:nvPr/>
        </p:nvSpPr>
        <p:spPr bwMode="auto">
          <a:xfrm>
            <a:off x="2857488" y="3143248"/>
            <a:ext cx="835532" cy="413194"/>
          </a:xfrm>
          <a:prstGeom prst="lef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Стрелка влево 41"/>
          <p:cNvSpPr/>
          <p:nvPr/>
        </p:nvSpPr>
        <p:spPr bwMode="auto">
          <a:xfrm rot="19368629">
            <a:off x="2821778" y="4196999"/>
            <a:ext cx="847427" cy="468238"/>
          </a:xfrm>
          <a:prstGeom prst="lef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635795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общеобразовательное учреждение средняя общеобразовательная школа № 7 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7781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6000760" y="2643182"/>
            <a:ext cx="3143240" cy="1373182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Предпрофильные классы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</a:rPr>
              <a:t>( 9 - е кл.)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0" y="2643182"/>
            <a:ext cx="2571768" cy="1214446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Экспериментальные классы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</a:rPr>
              <a:t>( спортивные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</a:rPr>
              <a:t>6а, 8б кл.)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285852" y="5000636"/>
            <a:ext cx="2127279" cy="922349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cs typeface="Times New Roman" pitchFamily="18" charset="0"/>
              </a:rPr>
              <a:t>Психолог школы </a:t>
            </a:r>
            <a:endParaRPr lang="ru-RU" b="1" dirty="0" smtClean="0">
              <a:solidFill>
                <a:srgbClr val="0033CC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rgbClr val="0033CC"/>
                </a:solidFill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0033CC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0033CC"/>
                </a:solidFill>
                <a:cs typeface="Times New Roman" pitchFamily="18" charset="0"/>
              </a:rPr>
              <a:t> ступени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5572132" y="5000636"/>
            <a:ext cx="2643206" cy="857256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 dirty="0" smtClean="0">
              <a:solidFill>
                <a:srgbClr val="0033CC"/>
              </a:solidFill>
            </a:endParaRPr>
          </a:p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ГИА</a:t>
            </a:r>
          </a:p>
          <a:p>
            <a:pPr algn="ctr"/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 flipH="1" flipV="1">
            <a:off x="2555875" y="3213100"/>
            <a:ext cx="3603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 flipH="1">
            <a:off x="2619375" y="3716338"/>
            <a:ext cx="512763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 flipH="1">
            <a:off x="3276600" y="4221163"/>
            <a:ext cx="1150938" cy="10080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5795963" y="3284538"/>
            <a:ext cx="1444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5219700" y="4005263"/>
            <a:ext cx="647700" cy="2873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2928926" y="981075"/>
            <a:ext cx="2928957" cy="64770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Общеобразовательные классы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76821" name="Line 21"/>
          <p:cNvSpPr>
            <a:spLocks noChangeShapeType="1"/>
          </p:cNvSpPr>
          <p:nvPr/>
        </p:nvSpPr>
        <p:spPr bwMode="auto">
          <a:xfrm flipV="1">
            <a:off x="4140200" y="1628775"/>
            <a:ext cx="114300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6824" name="Rectangle 24"/>
          <p:cNvSpPr>
            <a:spLocks noChangeArrowheads="1"/>
          </p:cNvSpPr>
          <p:nvPr/>
        </p:nvSpPr>
        <p:spPr bwMode="auto">
          <a:xfrm>
            <a:off x="214282" y="240029"/>
            <a:ext cx="87154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D60904"/>
                </a:solidFill>
                <a:cs typeface="Times New Roman" pitchFamily="18" charset="0"/>
              </a:rPr>
              <a:t>Образовательная среда школы </a:t>
            </a:r>
            <a:r>
              <a:rPr lang="en-US" sz="2800" b="1" dirty="0" smtClean="0">
                <a:solidFill>
                  <a:srgbClr val="D60904"/>
                </a:solidFill>
                <a:cs typeface="Times New Roman" pitchFamily="18" charset="0"/>
              </a:rPr>
              <a:t>II</a:t>
            </a:r>
            <a:r>
              <a:rPr lang="ru-RU" sz="2800" b="1" dirty="0" smtClean="0">
                <a:solidFill>
                  <a:srgbClr val="D60904"/>
                </a:solidFill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D60904"/>
                </a:solidFill>
                <a:cs typeface="Times New Roman" pitchFamily="18" charset="0"/>
              </a:rPr>
              <a:t>ступени</a:t>
            </a:r>
            <a:endParaRPr lang="ru-RU" sz="2800" b="1" dirty="0">
              <a:solidFill>
                <a:srgbClr val="D60904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 bwMode="auto">
          <a:xfrm rot="16200000">
            <a:off x="3794873" y="1920111"/>
            <a:ext cx="816080" cy="404834"/>
          </a:xfrm>
          <a:prstGeom prst="righ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Стрелка вправо 27"/>
          <p:cNvSpPr/>
          <p:nvPr/>
        </p:nvSpPr>
        <p:spPr bwMode="auto">
          <a:xfrm>
            <a:off x="5000628" y="3214686"/>
            <a:ext cx="978408" cy="394092"/>
          </a:xfrm>
          <a:prstGeom prst="righ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Стрелка влево 38"/>
          <p:cNvSpPr/>
          <p:nvPr/>
        </p:nvSpPr>
        <p:spPr bwMode="auto">
          <a:xfrm rot="13663512">
            <a:off x="4761983" y="4373848"/>
            <a:ext cx="978408" cy="367044"/>
          </a:xfrm>
          <a:prstGeom prst="lef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Стрелка влево 40"/>
          <p:cNvSpPr/>
          <p:nvPr/>
        </p:nvSpPr>
        <p:spPr bwMode="auto">
          <a:xfrm>
            <a:off x="2571736" y="3143248"/>
            <a:ext cx="978408" cy="413194"/>
          </a:xfrm>
          <a:prstGeom prst="lef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Стрелка влево 41"/>
          <p:cNvSpPr/>
          <p:nvPr/>
        </p:nvSpPr>
        <p:spPr bwMode="auto">
          <a:xfrm rot="19105884">
            <a:off x="2890974" y="4395668"/>
            <a:ext cx="978408" cy="371873"/>
          </a:xfrm>
          <a:prstGeom prst="lef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642939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общеобразовательное учреждение средняя общеобразовательная школа № 7 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8" descr="D:\Мои документы\МОИ ДОКУМЕНТЫ\МОИ РИСУНКИ\Мои рисунки\картинки 1\мальчик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74AAD8"/>
              </a:clrFrom>
              <a:clrTo>
                <a:srgbClr val="74AA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2571744"/>
            <a:ext cx="2269495" cy="1585912"/>
          </a:xfrm>
          <a:prstGeom prst="ellipse">
            <a:avLst/>
          </a:prstGeom>
          <a:noFill/>
        </p:spPr>
      </p:pic>
      <p:pic>
        <p:nvPicPr>
          <p:cNvPr id="36" name="Picture 3" descr="D:\Мои документы\МОИ ДОКУМЕНТЫ\МОИ РИСУНКИ\Мои рисунки\Зима\pic6.gif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6324" y="428604"/>
            <a:ext cx="1987676" cy="2238374"/>
          </a:xfrm>
          <a:prstGeom prst="rect">
            <a:avLst/>
          </a:prstGeom>
          <a:noFill/>
        </p:spPr>
      </p:pic>
    </p:spTree>
  </p:cSld>
  <p:clrMapOvr>
    <a:masterClrMapping/>
  </p:clrMapOvr>
  <p:transition advTm="3766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6072198" y="1928802"/>
            <a:ext cx="2786081" cy="1357322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Профильные классы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(естественно – научный )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85720" y="2071678"/>
            <a:ext cx="2300291" cy="142876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Профильные группы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</a:rPr>
              <a:t>(социально –гуманитарный)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857224" y="4714884"/>
            <a:ext cx="2000264" cy="107157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cs typeface="Times New Roman" pitchFamily="18" charset="0"/>
              </a:rPr>
              <a:t>Психолог школы </a:t>
            </a:r>
            <a:endParaRPr lang="ru-RU" b="1" dirty="0" smtClean="0">
              <a:solidFill>
                <a:srgbClr val="0033CC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rgbClr val="0033CC"/>
                </a:solidFill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0033CC"/>
                </a:solidFill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rgbClr val="0033CC"/>
                </a:solidFill>
                <a:cs typeface="Times New Roman" pitchFamily="18" charset="0"/>
              </a:rPr>
              <a:t> ступени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5214942" y="4714884"/>
            <a:ext cx="2214578" cy="107157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Социально –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педагогическое сопровождение</a:t>
            </a:r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 flipH="1" flipV="1">
            <a:off x="2555875" y="1844675"/>
            <a:ext cx="792163" cy="5048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 flipH="1" flipV="1">
            <a:off x="2555875" y="3213100"/>
            <a:ext cx="3603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 flipH="1">
            <a:off x="2619375" y="3716338"/>
            <a:ext cx="512763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5795963" y="3284538"/>
            <a:ext cx="1444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5219700" y="4005263"/>
            <a:ext cx="647700" cy="2873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3203575" y="981075"/>
            <a:ext cx="2232025" cy="64770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ЕГЭ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76821" name="Line 21"/>
          <p:cNvSpPr>
            <a:spLocks noChangeShapeType="1"/>
          </p:cNvSpPr>
          <p:nvPr/>
        </p:nvSpPr>
        <p:spPr bwMode="auto">
          <a:xfrm flipV="1">
            <a:off x="4140200" y="1628775"/>
            <a:ext cx="114300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6824" name="Rectangle 24"/>
          <p:cNvSpPr>
            <a:spLocks noChangeArrowheads="1"/>
          </p:cNvSpPr>
          <p:nvPr/>
        </p:nvSpPr>
        <p:spPr bwMode="auto">
          <a:xfrm>
            <a:off x="214282" y="240029"/>
            <a:ext cx="87154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D60904"/>
                </a:solidFill>
                <a:cs typeface="Times New Roman" pitchFamily="18" charset="0"/>
              </a:rPr>
              <a:t>Образовательная среда школы </a:t>
            </a:r>
            <a:r>
              <a:rPr lang="en-US" sz="2800" b="1" dirty="0" smtClean="0">
                <a:solidFill>
                  <a:srgbClr val="D60904"/>
                </a:solidFill>
                <a:cs typeface="Times New Roman" pitchFamily="18" charset="0"/>
              </a:rPr>
              <a:t>III</a:t>
            </a:r>
            <a:r>
              <a:rPr lang="ru-RU" sz="2800" b="1" dirty="0" smtClean="0">
                <a:solidFill>
                  <a:srgbClr val="D60904"/>
                </a:solidFill>
                <a:cs typeface="Times New Roman" pitchFamily="18" charset="0"/>
              </a:rPr>
              <a:t>ступени</a:t>
            </a:r>
            <a:endParaRPr lang="ru-RU" sz="2800" b="1" dirty="0">
              <a:solidFill>
                <a:srgbClr val="D60904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 bwMode="auto">
          <a:xfrm rot="16200000">
            <a:off x="3775397" y="1868148"/>
            <a:ext cx="855031" cy="404834"/>
          </a:xfrm>
          <a:prstGeom prst="righ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Стрелка вправо 27"/>
          <p:cNvSpPr/>
          <p:nvPr/>
        </p:nvSpPr>
        <p:spPr bwMode="auto">
          <a:xfrm rot="19856383">
            <a:off x="4905179" y="3214686"/>
            <a:ext cx="978408" cy="394092"/>
          </a:xfrm>
          <a:prstGeom prst="righ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Стрелка вправо 32"/>
          <p:cNvSpPr/>
          <p:nvPr/>
        </p:nvSpPr>
        <p:spPr bwMode="auto">
          <a:xfrm rot="2245618">
            <a:off x="4798435" y="4119968"/>
            <a:ext cx="990481" cy="375413"/>
          </a:xfrm>
          <a:prstGeom prst="righ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Стрелка влево 40"/>
          <p:cNvSpPr/>
          <p:nvPr/>
        </p:nvSpPr>
        <p:spPr bwMode="auto">
          <a:xfrm rot="1190202">
            <a:off x="2674751" y="3136278"/>
            <a:ext cx="1019487" cy="413194"/>
          </a:xfrm>
          <a:prstGeom prst="lef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Стрелка влево 41"/>
          <p:cNvSpPr/>
          <p:nvPr/>
        </p:nvSpPr>
        <p:spPr bwMode="auto">
          <a:xfrm rot="18827356">
            <a:off x="2798759" y="4076888"/>
            <a:ext cx="781260" cy="407359"/>
          </a:xfrm>
          <a:prstGeom prst="lef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общеобразовательное учреждение средняя общеобразовательная школа № 7 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6" descr="D:\Мои документы\МОИ ДОКУМЕНТЫ\МОИ РИСУНКИ\Мои рисунки\картинки 1\image005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7554" y="2500306"/>
            <a:ext cx="1703153" cy="1800224"/>
          </a:xfrm>
          <a:prstGeom prst="rect">
            <a:avLst/>
          </a:prstGeom>
          <a:noFill/>
        </p:spPr>
      </p:pic>
      <p:pic>
        <p:nvPicPr>
          <p:cNvPr id="32" name="Picture 2" descr="D:\Мои документы\МОИ ДОКУМЕНТЫ\МОИ РИСУНКИ\Коллекция картинок\Коллекция картинок (Microsoft)\j0088928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6163" y="3429000"/>
            <a:ext cx="1747837" cy="1795463"/>
          </a:xfrm>
          <a:prstGeom prst="rect">
            <a:avLst/>
          </a:prstGeom>
          <a:noFill/>
        </p:spPr>
      </p:pic>
    </p:spTree>
  </p:cSld>
  <p:clrMapOvr>
    <a:masterClrMapping/>
  </p:clrMapOvr>
  <p:transition advTm="3468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5113</TotalTime>
  <Words>1170</Words>
  <Application>Microsoft Office PowerPoint</Application>
  <PresentationFormat>Экран (4:3)</PresentationFormat>
  <Paragraphs>292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Презентация1</vt:lpstr>
      <vt:lpstr>Специальное оформление</vt:lpstr>
      <vt:lpstr>Слайд 1</vt:lpstr>
      <vt:lpstr>         ИСТОРИЯ ШКОЛЫ   </vt:lpstr>
      <vt:lpstr>         УЧИТЕЛЬСКАЯ СЛАВА</vt:lpstr>
      <vt:lpstr>Слайд 4</vt:lpstr>
      <vt:lpstr>Программа развития</vt:lpstr>
      <vt:lpstr>Слайд 6</vt:lpstr>
      <vt:lpstr>Слайд 7</vt:lpstr>
      <vt:lpstr>Слайд 8</vt:lpstr>
      <vt:lpstr>Слайд 9</vt:lpstr>
      <vt:lpstr>Педагогические технологии, используемые в практике работы школы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511</cp:revision>
  <dcterms:created xsi:type="dcterms:W3CDTF">2011-01-31T17:28:46Z</dcterms:created>
  <dcterms:modified xsi:type="dcterms:W3CDTF">2011-11-03T04:27:53Z</dcterms:modified>
</cp:coreProperties>
</file>