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Default Extension="sldx" ContentType="application/vnd.openxmlformats-officedocument.presentationml.slide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7" r:id="rId3"/>
    <p:sldId id="258" r:id="rId4"/>
    <p:sldId id="269" r:id="rId5"/>
    <p:sldId id="270" r:id="rId6"/>
    <p:sldId id="271" r:id="rId7"/>
    <p:sldId id="273" r:id="rId8"/>
    <p:sldId id="266" r:id="rId9"/>
    <p:sldId id="263" r:id="rId10"/>
    <p:sldId id="272" r:id="rId11"/>
    <p:sldId id="264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13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ru-RU"/>
              <a:t>Группа "Школы адаптации"</a:t>
            </a:r>
          </a:p>
        </c:rich>
      </c:tx>
      <c:layout>
        <c:manualLayout>
          <c:xMode val="edge"/>
          <c:yMode val="edge"/>
          <c:x val="0"/>
          <c:y val="2.7237354085603158E-2"/>
        </c:manualLayout>
      </c:layout>
      <c:spPr>
        <a:noFill/>
        <a:ln w="22119">
          <a:noFill/>
        </a:ln>
      </c:spPr>
    </c:title>
    <c:plotArea>
      <c:layout>
        <c:manualLayout>
          <c:layoutTarget val="inner"/>
          <c:xMode val="edge"/>
          <c:yMode val="edge"/>
          <c:x val="0.18309859154929595"/>
          <c:y val="0.25677616782453161"/>
          <c:w val="0.715962441314554"/>
          <c:h val="0.28797086370843733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сен.08</c:v>
                </c:pt>
              </c:strCache>
            </c:strRef>
          </c:tx>
          <c:spPr>
            <a:solidFill>
              <a:schemeClr val="accent1"/>
            </a:solidFill>
            <a:ln w="11059">
              <a:solidFill>
                <a:schemeClr val="tx1"/>
              </a:solidFill>
              <a:prstDash val="solid"/>
            </a:ln>
          </c:spPr>
          <c:dLbls>
            <c:spPr>
              <a:noFill/>
              <a:ln w="22119">
                <a:noFill/>
              </a:ln>
            </c:spPr>
            <c:txPr>
              <a:bodyPr/>
              <a:lstStyle/>
              <a:p>
                <a:pPr>
                  <a:defRPr sz="174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3"/>
                <c:pt idx="0">
                  <c:v>Мотивация</c:v>
                </c:pt>
                <c:pt idx="2">
                  <c:v>Тревожность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78</c:v>
                </c:pt>
                <c:pt idx="2">
                  <c:v>21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май.09</c:v>
                </c:pt>
              </c:strCache>
            </c:strRef>
          </c:tx>
          <c:spPr>
            <a:solidFill>
              <a:schemeClr val="accent2"/>
            </a:solidFill>
            <a:ln w="11059">
              <a:solidFill>
                <a:schemeClr val="tx1"/>
              </a:solidFill>
              <a:prstDash val="solid"/>
            </a:ln>
          </c:spPr>
          <c:dLbls>
            <c:spPr>
              <a:noFill/>
              <a:ln w="22119">
                <a:noFill/>
              </a:ln>
            </c:spPr>
            <c:txPr>
              <a:bodyPr/>
              <a:lstStyle/>
              <a:p>
                <a:pPr>
                  <a:defRPr sz="174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3"/>
                <c:pt idx="0">
                  <c:v>Мотивация</c:v>
                </c:pt>
                <c:pt idx="2">
                  <c:v>Тревожность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100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1059">
              <a:solidFill>
                <a:schemeClr val="tx1"/>
              </a:solidFill>
              <a:prstDash val="solid"/>
            </a:ln>
          </c:spPr>
          <c:dLbls>
            <c:spPr>
              <a:noFill/>
              <a:ln w="22119">
                <a:noFill/>
              </a:ln>
            </c:spPr>
            <c:txPr>
              <a:bodyPr/>
              <a:lstStyle/>
              <a:p>
                <a:pPr>
                  <a:defRPr sz="174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3"/>
                <c:pt idx="0">
                  <c:v>Мотивация</c:v>
                </c:pt>
                <c:pt idx="2">
                  <c:v>Тревожность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</c:numCache>
            </c:numRef>
          </c:val>
        </c:ser>
        <c:dLbls>
          <c:showVal val="1"/>
        </c:dLbls>
        <c:axId val="87628416"/>
        <c:axId val="87642496"/>
      </c:barChart>
      <c:catAx>
        <c:axId val="87628416"/>
        <c:scaling>
          <c:orientation val="minMax"/>
        </c:scaling>
        <c:axPos val="b"/>
        <c:numFmt formatCode="General" sourceLinked="1"/>
        <c:tickLblPos val="nextTo"/>
        <c:spPr>
          <a:ln w="276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74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7642496"/>
        <c:crosses val="autoZero"/>
        <c:auto val="1"/>
        <c:lblAlgn val="ctr"/>
        <c:lblOffset val="100"/>
        <c:tickLblSkip val="2"/>
        <c:tickMarkSkip val="1"/>
      </c:catAx>
      <c:valAx>
        <c:axId val="87642496"/>
        <c:scaling>
          <c:orientation val="minMax"/>
        </c:scaling>
        <c:axPos val="l"/>
        <c:majorGridlines>
          <c:spPr>
            <a:ln w="2765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27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4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7628416"/>
        <c:crosses val="autoZero"/>
        <c:crossBetween val="between"/>
      </c:valAx>
      <c:spPr>
        <a:noFill/>
        <a:ln w="11059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0657276995305157"/>
          <c:y val="0.91050583657587625"/>
          <c:w val="0.67605633802816933"/>
          <c:h val="8.1712062256809423E-2"/>
        </c:manualLayout>
      </c:layout>
      <c:spPr>
        <a:noFill/>
        <a:ln w="2765">
          <a:solidFill>
            <a:schemeClr val="tx1"/>
          </a:solidFill>
          <a:prstDash val="solid"/>
        </a:ln>
      </c:spPr>
      <c:txPr>
        <a:bodyPr/>
        <a:lstStyle/>
        <a:p>
          <a:pPr>
            <a:defRPr sz="160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4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1073;&#1072;&#1089;&#1085;&#1103;.docx" TargetMode="External"/><Relationship Id="rId2" Type="http://schemas.openxmlformats.org/officeDocument/2006/relationships/hyperlink" Target="&#1048;&#1085;&#1090;&#1077;&#1075;&#1088;&#1080;&#1088;&#1086;&#1074;&#1072;&#1085;&#1085;&#1072;&#1103;%20&#1087;&#1088;&#1086;&#1075;&#1088;&#1072;&#1084;&#1084;&#1072;.docx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Office_PowerPoint2.sld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685800"/>
            <a:ext cx="8229600" cy="4191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Варианты использования различных моделей интеграции в начальной школе.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304801"/>
            <a:ext cx="8458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FFFF00"/>
                </a:solidFill>
              </a:rPr>
              <a:t>Интеграция основного и дополнительного образования.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133600"/>
            <a:ext cx="78486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Реализация </a:t>
            </a:r>
            <a:r>
              <a:rPr lang="ru-RU" sz="2400" dirty="0" err="1" smtClean="0"/>
              <a:t>эколого</a:t>
            </a:r>
            <a:r>
              <a:rPr lang="ru-RU" sz="2400" dirty="0" smtClean="0"/>
              <a:t> -  </a:t>
            </a:r>
            <a:r>
              <a:rPr lang="ru-RU" sz="2400" dirty="0" err="1" smtClean="0"/>
              <a:t>валеологического</a:t>
            </a:r>
            <a:r>
              <a:rPr lang="ru-RU" sz="2400" dirty="0" smtClean="0"/>
              <a:t> направления работы школы.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1.Экологический театр « Азбука природы»  ( Программа творческого и экологического развития детей)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2. </a:t>
            </a:r>
            <a:r>
              <a:rPr lang="ru-RU" sz="2400" dirty="0" err="1" smtClean="0"/>
              <a:t>Валеологический</a:t>
            </a:r>
            <a:r>
              <a:rPr lang="ru-RU" sz="2400" dirty="0" smtClean="0"/>
              <a:t> кружок «Здоровье»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609600" y="270359"/>
            <a:ext cx="77724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Интегрирование на уроке может быть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Вертикальным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Изучаемая тема может быть связана с другими темами учебного предмета, изученными ранее или теми, что будут изучаться позже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 action="ppaction://hlinkfile"/>
              </a:rPr>
              <a:t>Интегрированная программа.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 action="ppaction://hlinkfile"/>
              </a:rPr>
              <a:t>docx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Горизонтальным</a:t>
            </a:r>
            <a:endParaRPr kumimoji="0" lang="ru-RU" sz="2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Изучаемая тема связана с различными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темами других дисциплин учебного плана начальной школы, изучаемыми в данный момент.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 action="ppaction://hlinkfile"/>
              </a:rPr>
              <a:t>басня.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 action="ppaction://hlinkfile"/>
              </a:rPr>
              <a:t>docx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Таким образом в изученной теме могут действовать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внутрипредметные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внутрикурсовые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межпредметные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связи одновременно.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225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225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2000"/>
                                        <p:tgtEl>
                                          <p:spTgt spid="225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4419600" y="3124200"/>
          <a:ext cx="4572000" cy="3429000"/>
        </p:xfrm>
        <a:graphic>
          <a:graphicData uri="http://schemas.openxmlformats.org/presentationml/2006/ole">
            <p:oleObj spid="_x0000_s16385" name="Слайд" r:id="rId3" imgW="4570541" imgH="3427323" progId="PowerPoint.Slide.12">
              <p:embed/>
            </p:oleObj>
          </a:graphicData>
        </a:graphic>
      </p:graphicFrame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533400" y="457200"/>
            <a:ext cx="81534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2.Сообщение темы и целей урока.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-Сегодня на уроке мы будем не только закреплять умения решать задачи разных видов, решать  приемы сложения, вычитания, умножения, деления, но и отправимся в путешествие по сказке и поможем ее героям победить зло. Для этого вы должны быть очень внимательными, аккуратными, дружными.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Устный счет. Математический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диктант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-Решите примеры и раскодируйте имя и фамилию автора этой сказки.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Слайд 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2042093"/>
            <a:ext cx="44958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Запишите число, в котором 2дес.6ед.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 сколько 31 больше 30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Число, в котором 8ед. 1дес.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Сумма чисел 9 и 4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Число, в котором 3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дес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., а единиц на 3 меньше.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Разность чисел 27 и 10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Частное чисел 12 и 2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Произведение чисел 9 и 2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Число, в котором 1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дес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., а единиц на 7 больше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 сколько надо увеличить 1, чтобы получить 17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Ответ: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26, 1, 18, 13,30         17, 6, 18,18,16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   а 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л 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П   е 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о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638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66800" y="228601"/>
            <a:ext cx="708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FFFF00"/>
                </a:solidFill>
              </a:rPr>
              <a:t>Особенности </a:t>
            </a:r>
            <a:r>
              <a:rPr lang="ru-RU" sz="2400" dirty="0" smtClean="0">
                <a:solidFill>
                  <a:srgbClr val="FFFF00"/>
                </a:solidFill>
              </a:rPr>
              <a:t>проявления педагогической интеграции в рамках начального образования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1000" y="1158939"/>
            <a:ext cx="82296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тносительную готовность учителя, ведущего большинство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учебных,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определенный </a:t>
            </a:r>
            <a:r>
              <a:rPr lang="ru-RU" sz="2000" dirty="0" err="1" smtClean="0">
                <a:ea typeface="Times New Roman" pitchFamily="18" charset="0"/>
                <a:cs typeface="Arial" pitchFamily="34" charset="0"/>
              </a:rPr>
              <a:t>опыпредметовт</a:t>
            </a:r>
            <a:r>
              <a:rPr lang="ru-RU" sz="20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преподавания интегрированных уроков природоведения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8000FF"/>
                </a:solidFill>
                <a:effectLst/>
                <a:ea typeface="Times New Roman" pitchFamily="18" charset="0"/>
                <a:cs typeface="Arial" pitchFamily="34" charset="0"/>
              </a:rPr>
              <a:t>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000" dirty="0" smtClean="0"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аличие потенциальных возможностей в развитии идеи интеграции в практике начального обучения.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cs typeface="Arial" pitchFamily="34" charset="0"/>
              </a:rPr>
              <a:t>Высвобождение времени.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2000" dirty="0" smtClean="0"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cs typeface="Arial" pitchFamily="34" charset="0"/>
              </a:rPr>
              <a:t>Целостность восприятия детьми изучаемого материала.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Дополнительным фактором можно считать тенденцию многих педагогических вузов, училищ, колледжей давать своим выпускникам интегрированные специальности (учитель-воспитатель, учитель начальных классов и иностранного языка, учитель начальных классов и художественного творчества и т.п.).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3048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Необходимо учитывать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57200" y="1850952"/>
            <a:ext cx="8229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 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некоторых детей не сформированы базовые навыки,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которыми должны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владеть дети 6-летнего возраста.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AutoNum type="arabicParenR"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Трудность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изложения интегрированных курсов (понятность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доступность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сохранение интереса).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Несформированность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у детей таких логических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приемов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мышления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как анализ и синтез.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3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8382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381000"/>
            <a:ext cx="81534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Варианты использования различных моделей интеграции в начальной школе.</a:t>
            </a:r>
          </a:p>
          <a:p>
            <a:pPr algn="ctr"/>
            <a:endParaRPr lang="ru-RU" dirty="0" smtClean="0"/>
          </a:p>
          <a:p>
            <a:r>
              <a:rPr lang="ru-RU" sz="2400" dirty="0" smtClean="0"/>
              <a:t>1.Интеграция </a:t>
            </a:r>
            <a:r>
              <a:rPr lang="ru-RU" sz="2400" dirty="0" err="1" smtClean="0"/>
              <a:t>предшкольного</a:t>
            </a:r>
            <a:r>
              <a:rPr lang="ru-RU" sz="2400" dirty="0" smtClean="0"/>
              <a:t>  и начального школьного  образования в работе  «Школы адаптации»</a:t>
            </a:r>
          </a:p>
          <a:p>
            <a:endParaRPr lang="ru-RU" sz="2400" dirty="0" smtClean="0"/>
          </a:p>
          <a:p>
            <a:pPr lvl="0"/>
            <a:r>
              <a:rPr lang="ru-RU" sz="2400" dirty="0" smtClean="0"/>
              <a:t>2. Ведение интегрированных курсов «Математика и конструирование» и «Программа уроков по английскому и русскому языкам по обеспечению преемственности в изучении грамматических тем во 2-4классах в рамках начальной школы.»</a:t>
            </a:r>
          </a:p>
          <a:p>
            <a:endParaRPr lang="ru-RU" sz="2400" dirty="0" smtClean="0"/>
          </a:p>
          <a:p>
            <a:r>
              <a:rPr lang="ru-RU" sz="2400" dirty="0" smtClean="0"/>
              <a:t>3. Интеграция основного и дополнительного образования.</a:t>
            </a:r>
          </a:p>
          <a:p>
            <a:endParaRPr lang="ru-RU" sz="2400" dirty="0" smtClean="0"/>
          </a:p>
          <a:p>
            <a:r>
              <a:rPr lang="ru-RU" sz="2400" dirty="0" smtClean="0"/>
              <a:t>4. </a:t>
            </a:r>
            <a:r>
              <a:rPr lang="ru-RU" sz="2400" dirty="0" err="1" smtClean="0">
                <a:ea typeface="Times New Roman" pitchFamily="18" charset="0"/>
                <a:cs typeface="Arial" pitchFamily="34" charset="0"/>
              </a:rPr>
              <a:t>Внутрипредметные</a:t>
            </a: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, </a:t>
            </a:r>
            <a:r>
              <a:rPr lang="ru-RU" sz="2400" dirty="0" err="1" smtClean="0">
                <a:ea typeface="Times New Roman" pitchFamily="18" charset="0"/>
                <a:cs typeface="Arial" pitchFamily="34" charset="0"/>
              </a:rPr>
              <a:t>внутрикурсовые</a:t>
            </a: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 и </a:t>
            </a:r>
            <a:r>
              <a:rPr lang="ru-RU" sz="2400" dirty="0" err="1" smtClean="0">
                <a:ea typeface="Times New Roman" pitchFamily="18" charset="0"/>
                <a:cs typeface="Arial" pitchFamily="34" charset="0"/>
              </a:rPr>
              <a:t>межпредметные</a:t>
            </a: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 связи на уроках в начальной  школе.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457201"/>
            <a:ext cx="8153400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3200" dirty="0" smtClean="0">
                <a:solidFill>
                  <a:srgbClr val="FFFF00"/>
                </a:solidFill>
              </a:rPr>
              <a:t>ШКОЛА АДАПТАЦИИ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Цели:</a:t>
            </a:r>
          </a:p>
          <a:p>
            <a:pPr>
              <a:lnSpc>
                <a:spcPct val="90000"/>
              </a:lnSpc>
            </a:pPr>
            <a:r>
              <a:rPr lang="ru-RU" sz="3200" dirty="0" smtClean="0"/>
              <a:t>Предупреждение психологического дискомфорта и боязни перед школой, стресса у ребенка при попадании в новую среду</a:t>
            </a:r>
          </a:p>
          <a:p>
            <a:pPr>
              <a:lnSpc>
                <a:spcPct val="90000"/>
              </a:lnSpc>
            </a:pPr>
            <a:endParaRPr lang="ru-RU" sz="3200" dirty="0" smtClean="0"/>
          </a:p>
          <a:p>
            <a:pPr>
              <a:lnSpc>
                <a:spcPct val="90000"/>
              </a:lnSpc>
            </a:pPr>
            <a:r>
              <a:rPr lang="ru-RU" sz="3200" dirty="0" smtClean="0"/>
              <a:t>Выработка устойчивой положительной мотивации к обучению в школе</a:t>
            </a:r>
          </a:p>
          <a:p>
            <a:pPr>
              <a:lnSpc>
                <a:spcPct val="90000"/>
              </a:lnSpc>
            </a:pPr>
            <a:endParaRPr lang="ru-RU" sz="3200" dirty="0" smtClean="0"/>
          </a:p>
          <a:p>
            <a:pPr>
              <a:lnSpc>
                <a:spcPct val="90000"/>
              </a:lnSpc>
            </a:pPr>
            <a:r>
              <a:rPr lang="ru-RU" sz="3200" dirty="0" smtClean="0"/>
              <a:t>Коррекция начальных учебных навыков (чтение, счет, письмо)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1" y="152400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Планирование учебного процесса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2400" y="914400"/>
            <a:ext cx="8686800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3200" dirty="0" smtClean="0"/>
              <a:t>Диагностика </a:t>
            </a:r>
            <a:r>
              <a:rPr lang="ru-RU" sz="3200" dirty="0" err="1" smtClean="0"/>
              <a:t>психо-физического</a:t>
            </a:r>
            <a:r>
              <a:rPr lang="ru-RU" sz="3200" dirty="0" smtClean="0"/>
              <a:t> состояния детей  (психолог, логопед, врач)  </a:t>
            </a:r>
          </a:p>
          <a:p>
            <a:pPr>
              <a:lnSpc>
                <a:spcPct val="90000"/>
              </a:lnSpc>
            </a:pPr>
            <a:r>
              <a:rPr lang="ru-RU" sz="3200" dirty="0" smtClean="0"/>
              <a:t>Учебные занятия, развивающие эмоционально-волевую, познавательную, коммуникативную, личностную сферу (учитель, психолог)</a:t>
            </a:r>
          </a:p>
          <a:p>
            <a:pPr>
              <a:lnSpc>
                <a:spcPct val="90000"/>
              </a:lnSpc>
            </a:pPr>
            <a:r>
              <a:rPr lang="ru-RU" sz="3200" dirty="0" smtClean="0"/>
              <a:t>Занятия, формирующие эстетический вкус (педагоги доп. образования)</a:t>
            </a:r>
          </a:p>
          <a:p>
            <a:pPr>
              <a:lnSpc>
                <a:spcPct val="90000"/>
              </a:lnSpc>
            </a:pPr>
            <a:r>
              <a:rPr lang="ru-RU" sz="3200" dirty="0" smtClean="0"/>
              <a:t>Спортивные игры, упражнения (учитель физкультуры)</a:t>
            </a:r>
          </a:p>
          <a:p>
            <a:pPr>
              <a:lnSpc>
                <a:spcPct val="90000"/>
              </a:lnSpc>
            </a:pPr>
            <a:r>
              <a:rPr lang="ru-RU" sz="3200" dirty="0" smtClean="0"/>
              <a:t>Лектории и индивидуальные консультации для родителей (учитель)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Исследования психолога (данные по учащимся 1 классов за 2008-2009г)</a:t>
            </a:r>
          </a:p>
        </p:txBody>
      </p:sp>
      <p:graphicFrame>
        <p:nvGraphicFramePr>
          <p:cNvPr id="5" name="Object 8"/>
          <p:cNvGraphicFramePr>
            <a:graphicFrameLocks noGrp="1" noChangeAspect="1"/>
          </p:cNvGraphicFramePr>
          <p:nvPr>
            <p:ph sz="half" idx="1"/>
          </p:nvPr>
        </p:nvGraphicFramePr>
        <p:xfrm>
          <a:off x="431800" y="1524000"/>
          <a:ext cx="3514725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50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4999038" y="1600200"/>
          <a:ext cx="3032125" cy="4953000"/>
        </p:xfrm>
        <a:graphic>
          <a:graphicData uri="http://schemas.openxmlformats.org/presentationml/2006/ole">
            <p:oleObj spid="_x0000_s35843" name="Диаграмма" r:id="rId4" imgW="4152770" imgH="5219706" progId="MSGraph.Chart.8">
              <p:embed followColorScheme="full"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FFFF00"/>
                </a:solidFill>
              </a:rPr>
              <a:t>Предпосылки создания курса «Математика и конструирование»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/>
              <a:t>Несоответствие между уровнем подачи геометрического материала в учебниках математики и теми знаниями, умениями и навыками, которые требовались от учащихся на уроках технологии как в начальной школе, так и в среднем звене</a:t>
            </a:r>
            <a:r>
              <a:rPr lang="ru-RU" sz="2000" dirty="0" smtClean="0"/>
              <a:t>.</a:t>
            </a:r>
          </a:p>
          <a:p>
            <a:pPr>
              <a:lnSpc>
                <a:spcPct val="80000"/>
              </a:lnSpc>
            </a:pPr>
            <a:endParaRPr lang="ru-RU" sz="2000" dirty="0"/>
          </a:p>
          <a:p>
            <a:pPr>
              <a:lnSpc>
                <a:spcPct val="80000"/>
              </a:lnSpc>
            </a:pPr>
            <a:r>
              <a:rPr lang="ru-RU" sz="2000" dirty="0"/>
              <a:t>Отсутствие должной преемственности курса математики начальной школы с курсом математики средней школы в изучении геометрического материала</a:t>
            </a:r>
            <a:r>
              <a:rPr lang="ru-RU" sz="2000" dirty="0" smtClean="0"/>
              <a:t>.</a:t>
            </a:r>
          </a:p>
          <a:p>
            <a:pPr>
              <a:lnSpc>
                <a:spcPct val="80000"/>
              </a:lnSpc>
            </a:pPr>
            <a:endParaRPr lang="ru-RU" sz="2000" dirty="0"/>
          </a:p>
          <a:p>
            <a:pPr>
              <a:lnSpc>
                <a:spcPct val="80000"/>
              </a:lnSpc>
            </a:pPr>
            <a:r>
              <a:rPr lang="ru-RU" sz="2000" dirty="0"/>
              <a:t>Традиционный для нашей основной школы курс геометрии (изучающийся с </a:t>
            </a:r>
            <a:r>
              <a:rPr lang="en-US" sz="2000" dirty="0"/>
              <a:t>VII</a:t>
            </a:r>
            <a:r>
              <a:rPr lang="ru-RU" sz="2000" dirty="0"/>
              <a:t> класса) носит дедуктивный характер. </a:t>
            </a:r>
            <a:r>
              <a:rPr lang="ru-RU" sz="2000" dirty="0" smtClean="0"/>
              <a:t>Следовательно</a:t>
            </a:r>
            <a:r>
              <a:rPr lang="ru-RU" sz="2000" dirty="0"/>
              <a:t>, очевидные, непосредственно рассматриваемые факты или свойства геометрических фигур должны быть знакомы детям задолго до изучения систематического курса геометрии</a:t>
            </a:r>
          </a:p>
        </p:txBody>
      </p:sp>
      <p:sp>
        <p:nvSpPr>
          <p:cNvPr id="418820" name="Rectangle 4"/>
          <p:cNvSpPr>
            <a:spLocks noChangeArrowheads="1"/>
          </p:cNvSpPr>
          <p:nvPr/>
        </p:nvSpPr>
        <p:spPr bwMode="auto">
          <a:xfrm>
            <a:off x="2286000" y="2193925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8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1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09600" y="483862"/>
            <a:ext cx="7772400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Основные положения курса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МиК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преемственность с традиционным построением начального курса математики;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существенное усиление геометрического содержания начального курса математики;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значительное усиление графической линии курса трудового обучения;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расширение содержания курса за счет привлечения  дополнительного    материала, связанного с  идеей интеграции двух  учебных предметов.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3641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2000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</TotalTime>
  <Words>710</Words>
  <Application>Microsoft Office PowerPoint</Application>
  <PresentationFormat>Экран (4:3)</PresentationFormat>
  <Paragraphs>90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Апекс</vt:lpstr>
      <vt:lpstr>Диаграмма</vt:lpstr>
      <vt:lpstr>Слайд</vt:lpstr>
      <vt:lpstr>Варианты использования различных моделей интеграции в начальной школе.</vt:lpstr>
      <vt:lpstr>Слайд 2</vt:lpstr>
      <vt:lpstr>Слайд 3</vt:lpstr>
      <vt:lpstr>Слайд 4</vt:lpstr>
      <vt:lpstr>Слайд 5</vt:lpstr>
      <vt:lpstr>Слайд 6</vt:lpstr>
      <vt:lpstr>Исследования психолога (данные по учащимся 1 классов за 2008-2009г)</vt:lpstr>
      <vt:lpstr>Предпосылки создания курса «Математика и конструирование»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Бурлакова</cp:lastModifiedBy>
  <cp:revision>56</cp:revision>
  <dcterms:created xsi:type="dcterms:W3CDTF">2010-11-10T15:57:11Z</dcterms:created>
  <dcterms:modified xsi:type="dcterms:W3CDTF">2010-12-14T19:38:24Z</dcterms:modified>
</cp:coreProperties>
</file>