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0" r:id="rId4"/>
    <p:sldId id="259" r:id="rId5"/>
    <p:sldId id="257" r:id="rId6"/>
    <p:sldId id="263" r:id="rId7"/>
    <p:sldId id="262" r:id="rId8"/>
    <p:sldId id="261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>
      <p:cViewPr varScale="1">
        <p:scale>
          <a:sx n="48" d="100"/>
          <a:sy n="48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6DDE3D3-B9F5-4A7C-AE95-08285E84E59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DE3D3-B9F5-4A7C-AE95-08285E84E59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6DDE3D3-B9F5-4A7C-AE95-08285E84E59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6DDE3D3-B9F5-4A7C-AE95-08285E84E595}" type="datetimeFigureOut">
              <a:rPr lang="ru-RU" smtClean="0"/>
              <a:pPr/>
              <a:t>15.11.2011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D0BDCB8-3A10-4DC5-97C8-08005B859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7958166" cy="578647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Нормативно-правовые акты, гарантирующие право получения детям с ограниченными возможностями здоровья адекватного их возможностям образования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357298"/>
            <a:ext cx="807249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      </a:t>
            </a:r>
            <a:r>
              <a:rPr lang="ru-RU" sz="2800" b="1" dirty="0"/>
              <a:t>Семейный кодекс РФ ст. 63</a:t>
            </a:r>
            <a:r>
              <a:rPr lang="ru-RU" sz="2800" dirty="0"/>
              <a:t> «Родители обязаны обеспечить получение детьми основного общего образования…Родители … имеют право выбора образовательного учреждения и формы получения образования детьми»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792961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Постановление </a:t>
            </a:r>
            <a:r>
              <a:rPr lang="ru-RU" sz="2800" dirty="0"/>
              <a:t>Правительства РФ от 4 октября 2000 г. </a:t>
            </a:r>
            <a:r>
              <a:rPr lang="ru-RU" sz="2800" b="1" dirty="0"/>
              <a:t>«О национальной доктрине образования в Российской Федерации»</a:t>
            </a:r>
            <a:r>
              <a:rPr lang="ru-RU" sz="2800" dirty="0"/>
              <a:t>. </a:t>
            </a:r>
            <a:r>
              <a:rPr lang="ru-RU" sz="2800" dirty="0" smtClean="0"/>
              <a:t>Доктрина предусматривает </a:t>
            </a:r>
            <a:r>
              <a:rPr lang="ru-RU" sz="2800" dirty="0"/>
              <a:t>многообразие типов и видов образовательных учреждений и вариативность образовательных программ, обеспечивающих индивидуализацию образования, личностно-ориентированное обучение и воспитание</a:t>
            </a:r>
            <a:r>
              <a:rPr lang="ru-RU" sz="2800" dirty="0" smtClean="0"/>
              <a:t>.</a:t>
            </a:r>
            <a:r>
              <a:rPr lang="ru-RU" sz="2800" dirty="0"/>
              <a:t> Лицам с ограниченными возможностями здоровья гарантируется общедоступное и бесплатное специальное образование, а также бесплатное среднее и высшее профессиональное образование.</a:t>
            </a:r>
          </a:p>
          <a:p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56138"/>
            <a:ext cx="8429684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   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Вопросы, связанные с обучением детей с ОВЗ в специальных (коррекционных) учреждениях регулируют следующие нормативно-правовые акты: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«Типовое положение о специальном (коррекционном) общеобразовательном учреждении для обучающихся, воспитанников с отклонениями в развитии»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утвержденное Постановлением Правительства РФ от 12.03.1997 г. № 288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Письмо Минобразования РФ от 04.09.1997 г. № 48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«О специфике деятельности специальных (коррекционных) общеобразовательных учреждений 1-8 видов»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Ряд писем, приказов федерального уровня, регионального уровня, местного уровня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Приказы, положения и другие документы того или иного образовательного учреждения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596" y="1015660"/>
            <a:ext cx="7786742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Постановление Правительства Российской Федерации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«Об утверждении порядка воспитания и обучения детей-инвалидов на дому и в негосударственных образовательных учреждениях»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от 18 июля 1996 г. № 861 определяет организацию обучения в домашних условиях в случае, если ребенок не в состоянии посещать специальное (коррекционное) образовательное учреждение.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85794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/>
              <a:t>«Об использовании дистанционных образовательных технологий" </a:t>
            </a:r>
            <a:r>
              <a:rPr lang="ru-RU" sz="2800" dirty="0" smtClean="0"/>
              <a:t>(приказ </a:t>
            </a:r>
            <a:r>
              <a:rPr lang="ru-RU" sz="2800" dirty="0" err="1" smtClean="0"/>
              <a:t>Минобрнауки</a:t>
            </a:r>
            <a:r>
              <a:rPr lang="ru-RU" sz="2800" dirty="0" smtClean="0"/>
              <a:t> России от 6 мая 2005 г. N 137),</a:t>
            </a:r>
            <a:r>
              <a:rPr lang="ru-RU" sz="2800" b="1" dirty="0" smtClean="0"/>
              <a:t> «</a:t>
            </a:r>
            <a:r>
              <a:rPr lang="ru-RU" sz="2800" dirty="0" smtClean="0"/>
              <a:t>Рекомендации</a:t>
            </a:r>
            <a:r>
              <a:rPr lang="ru-RU" sz="2800" b="1" dirty="0" smtClean="0"/>
              <a:t> </a:t>
            </a:r>
            <a:r>
              <a:rPr lang="ru-RU" sz="2800" dirty="0" smtClean="0"/>
              <a:t>по организации деятельности по созданию условий для дистанционного обучения детей-инвалидов, нуждающихся в обучении</a:t>
            </a:r>
            <a:r>
              <a:rPr lang="ru-RU" sz="2800" b="1" dirty="0" smtClean="0"/>
              <a:t> </a:t>
            </a:r>
            <a:r>
              <a:rPr lang="ru-RU" sz="2800" dirty="0" smtClean="0"/>
              <a:t>на дому, в субъекте Российской Федерации» (письмо </a:t>
            </a:r>
            <a:r>
              <a:rPr lang="ru-RU" sz="2800" dirty="0" err="1" smtClean="0"/>
              <a:t>Минобрнауки</a:t>
            </a:r>
            <a:r>
              <a:rPr lang="ru-RU" sz="2800" dirty="0" smtClean="0"/>
              <a:t> России N 06-1254 от 30.09.2009).</a:t>
            </a:r>
            <a:r>
              <a:rPr lang="ru-RU" sz="2800" dirty="0"/>
              <a:t> Этими нормативными документами регламентируется дистанционное образование детей с ОВЗ и инвалидов</a:t>
            </a:r>
            <a:endParaRPr lang="ru-RU" sz="28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28596" y="642918"/>
            <a:ext cx="7715304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</a:pPr>
            <a:r>
              <a:rPr lang="ru-RU" sz="2800" dirty="0"/>
              <a:t>В марте 2009 года появилось новое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Положение о ПМПК (Приказ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Минобрнауки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России от 24 марта 2009 г. N 95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"Об утверждении Положения о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психолого-медико-педагогической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комиссии"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).</a:t>
            </a:r>
            <a:r>
              <a:rPr lang="ru-RU" sz="2800" dirty="0"/>
              <a:t> </a:t>
            </a:r>
            <a:r>
              <a:rPr lang="ru-RU" sz="2400" dirty="0"/>
              <a:t>Формирование контингента учащихся специальных (коррекционных) учреждений происходит только через ПМПК.</a:t>
            </a:r>
            <a:r>
              <a:rPr lang="ru-RU" sz="2400" dirty="0" smtClean="0"/>
              <a:t> Комиссия </a:t>
            </a:r>
            <a:r>
              <a:rPr lang="ru-RU" sz="2400" dirty="0"/>
              <a:t>создается в целях выявления детей с ограниченными возможностями здоровья и (или) отклонениями в поведении, проведения их комплексного обследования и подготовки рекомендаций по оказанию детям </a:t>
            </a:r>
            <a:r>
              <a:rPr lang="ru-RU" sz="2400" dirty="0" err="1"/>
              <a:t>психолого-медико-педагогической</a:t>
            </a:r>
            <a:r>
              <a:rPr lang="ru-RU" sz="2400" dirty="0"/>
              <a:t> помощи и организации их обучения и воспитания.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550432" cy="4643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Таким образом, образование лиц с ограниченными возможностями здоровья в России в настоящее время опирается на многоуровневую нормативно-правовую базу, которая нуждается в комплексной актуализации.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642918"/>
            <a:ext cx="78581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smtClean="0"/>
          </a:p>
          <a:p>
            <a:pPr algn="ctr"/>
            <a:r>
              <a:rPr lang="ru-RU" sz="2800" smtClean="0"/>
              <a:t>Составитель </a:t>
            </a:r>
            <a:r>
              <a:rPr lang="ru-RU" sz="2800" dirty="0" smtClean="0"/>
              <a:t>презентации: </a:t>
            </a:r>
            <a:endParaRPr lang="ru-RU" sz="2800" dirty="0" smtClean="0"/>
          </a:p>
          <a:p>
            <a:pPr algn="ctr"/>
            <a:r>
              <a:rPr lang="ru-RU" sz="2800" b="1" dirty="0" err="1" smtClean="0"/>
              <a:t>Скрипина</a:t>
            </a:r>
            <a:r>
              <a:rPr lang="ru-RU" sz="2800" b="1" dirty="0" smtClean="0"/>
              <a:t> </a:t>
            </a:r>
            <a:r>
              <a:rPr lang="ru-RU" sz="2800" b="1" dirty="0" smtClean="0"/>
              <a:t>Елена Валерьевна</a:t>
            </a:r>
            <a:r>
              <a:rPr lang="ru-RU" sz="2800" dirty="0" smtClean="0"/>
              <a:t>,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 smtClean="0"/>
              <a:t>учитель СБО </a:t>
            </a:r>
            <a:endParaRPr lang="ru-RU" sz="2800" dirty="0" smtClean="0"/>
          </a:p>
          <a:p>
            <a:pPr algn="ctr"/>
            <a:r>
              <a:rPr lang="ru-RU" sz="2800" dirty="0" smtClean="0"/>
              <a:t>высшей </a:t>
            </a:r>
            <a:r>
              <a:rPr lang="ru-RU" sz="2800" dirty="0" smtClean="0"/>
              <a:t>квалификационной категории </a:t>
            </a:r>
            <a:endParaRPr lang="ru-RU" sz="2800" dirty="0" smtClean="0"/>
          </a:p>
          <a:p>
            <a:pPr algn="ctr"/>
            <a:r>
              <a:rPr lang="ru-RU" sz="2800" dirty="0" smtClean="0"/>
              <a:t>МСКОУ </a:t>
            </a:r>
            <a:r>
              <a:rPr lang="ru-RU" sz="2800" dirty="0" err="1" smtClean="0"/>
              <a:t>Дмитровской</a:t>
            </a:r>
            <a:r>
              <a:rPr lang="ru-RU" sz="2800" dirty="0" smtClean="0"/>
              <a:t> специальной (коррекционной) общеобразовательной школы-интерната </a:t>
            </a:r>
            <a:r>
              <a:rPr lang="en-US" sz="2800" dirty="0" smtClean="0"/>
              <a:t>VIII </a:t>
            </a:r>
            <a:r>
              <a:rPr lang="ru-RU" sz="2800" dirty="0" smtClean="0"/>
              <a:t>вида </a:t>
            </a:r>
            <a:endParaRPr lang="ru-RU" sz="2800" dirty="0" smtClean="0"/>
          </a:p>
          <a:p>
            <a:pPr algn="ctr"/>
            <a:r>
              <a:rPr lang="ru-RU" sz="2800" dirty="0" smtClean="0"/>
              <a:t>Московской области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4" y="428604"/>
            <a:ext cx="9144064" cy="200026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Международные документы в области зашиты прав и свобод ребенка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3071810"/>
            <a:ext cx="8162762" cy="302723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Ст. 26</a:t>
            </a:r>
            <a:r>
              <a:rPr lang="ru-RU" sz="2800" dirty="0" smtClean="0"/>
              <a:t> </a:t>
            </a:r>
            <a:r>
              <a:rPr lang="ru-RU" sz="2800" b="1" dirty="0" smtClean="0"/>
              <a:t>Всеобщей декларации прав человека 1948 г</a:t>
            </a:r>
            <a:r>
              <a:rPr lang="ru-RU" sz="2800" dirty="0" smtClean="0"/>
              <a:t>. провозглашает право каждого человека на образование.</a:t>
            </a:r>
            <a:br>
              <a:rPr lang="ru-RU" sz="2800" dirty="0" smtClean="0"/>
            </a:br>
            <a:r>
              <a:rPr lang="ru-RU" sz="2800" dirty="0" smtClean="0"/>
              <a:t>      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010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Декларация прав ребенка ООН от 20.11.1959 г.</a:t>
            </a:r>
            <a:r>
              <a:rPr lang="ru-RU" sz="2400" dirty="0" smtClean="0"/>
              <a:t> Принцип 7 «</a:t>
            </a:r>
            <a:r>
              <a:rPr lang="ru-RU" sz="2400" b="1" i="1" dirty="0" smtClean="0"/>
              <a:t>Ребенок имеет право на получение образования…</a:t>
            </a:r>
            <a:r>
              <a:rPr lang="ru-RU" sz="2400" dirty="0" smtClean="0"/>
              <a:t>»</a:t>
            </a:r>
            <a:br>
              <a:rPr lang="ru-RU" sz="2400" dirty="0" smtClean="0"/>
            </a:br>
            <a:r>
              <a:rPr lang="ru-RU" sz="2400" dirty="0" smtClean="0"/>
              <a:t>       Данное право конкретизировано в отношении детей-инвалидов в </a:t>
            </a:r>
            <a:r>
              <a:rPr lang="ru-RU" sz="2400" b="1" dirty="0" smtClean="0"/>
              <a:t>Конвенции о правах ребенка 1989 г. Согласно ст. 23</a:t>
            </a:r>
            <a:r>
              <a:rPr lang="ru-RU" sz="2400" dirty="0" smtClean="0"/>
              <a:t>, признается, что неполноценный в умственном или физическом отношении ребенок должен вести полноценную и достойную жизнь в условиях, которые обеспечивают его достоинство, способствуют его уверенности в себе и облегчают его активное участие в жизни общества. Согласно </a:t>
            </a:r>
            <a:r>
              <a:rPr lang="ru-RU" sz="2400" b="1" dirty="0" smtClean="0"/>
              <a:t>ст. 28</a:t>
            </a:r>
            <a:r>
              <a:rPr lang="ru-RU" sz="2400" dirty="0" smtClean="0"/>
              <a:t> этой Конвенции, признается право ребенка на образование. </a:t>
            </a:r>
            <a:r>
              <a:rPr lang="ru-RU" sz="2400" b="1" dirty="0" smtClean="0"/>
              <a:t>Ст. 29</a:t>
            </a:r>
            <a:r>
              <a:rPr lang="ru-RU" sz="2400" dirty="0" smtClean="0"/>
              <a:t> регулирует принципы образования.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928670"/>
            <a:ext cx="81439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Конвенция о борьбе с дискриминацией в области образования</a:t>
            </a:r>
            <a:r>
              <a:rPr lang="ru-RU" sz="2800" dirty="0"/>
              <a:t> принята 14 декабря 1960 года </a:t>
            </a:r>
            <a:r>
              <a:rPr lang="ru-RU" sz="2800" b="1" dirty="0"/>
              <a:t>Генеральной конференцией </a:t>
            </a:r>
            <a:r>
              <a:rPr lang="ru-RU" sz="2800" b="1" dirty="0" smtClean="0"/>
              <a:t>ООН</a:t>
            </a:r>
          </a:p>
          <a:p>
            <a:endParaRPr lang="ru-RU" sz="2800" b="1" dirty="0"/>
          </a:p>
          <a:p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857496"/>
            <a:ext cx="82868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     </a:t>
            </a:r>
            <a:r>
              <a:rPr lang="ru-RU" sz="2800" b="1" dirty="0"/>
              <a:t>Декларация о правах умственно отсталых лиц </a:t>
            </a:r>
            <a:r>
              <a:rPr lang="ru-RU" sz="2800" dirty="0"/>
              <a:t>принята резолюцией 2856 (XXVI) Генеральной Ассамблеи от 20 декабря 1971 года </a:t>
            </a:r>
            <a:r>
              <a:rPr lang="ru-RU" sz="2800" i="1" dirty="0"/>
              <a:t>«Умственно отсталое лицо имеет право на образование, обучение»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2153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/>
              <a:t>Саламанкская</a:t>
            </a:r>
            <a:r>
              <a:rPr lang="ru-RU" sz="2800" b="1" dirty="0"/>
              <a:t> декларация</a:t>
            </a:r>
            <a:r>
              <a:rPr lang="ru-RU" sz="2800" dirty="0"/>
              <a:t> лиц с особыми потребностями (принята </a:t>
            </a:r>
            <a:r>
              <a:rPr lang="ru-RU" sz="2800" b="1" dirty="0"/>
              <a:t>Всемирной Конференцией</a:t>
            </a:r>
            <a:r>
              <a:rPr lang="ru-RU" sz="2800" dirty="0"/>
              <a:t> по образованию лиц с особыми потребностями 7-10 июня 1994 г</a:t>
            </a:r>
            <a:r>
              <a:rPr lang="ru-RU" sz="2800" dirty="0" smtClean="0"/>
              <a:t>.) </a:t>
            </a:r>
            <a:r>
              <a:rPr lang="ru-RU" sz="2800" dirty="0" err="1"/>
              <a:t>Саламанкская</a:t>
            </a:r>
            <a:r>
              <a:rPr lang="ru-RU" sz="2800" dirty="0"/>
              <a:t> декларация о принципах, политике и практической деятельности в сфере образования лиц с особыми потребностями 1994 г. провозгласила, что лица, имеющие особые потребности в области образования, должны имеет доступ к обучению в обычных школах. Обычные школы с инклюзивной ориентацией являются средством борьбы с </a:t>
            </a:r>
            <a:r>
              <a:rPr lang="ru-RU" sz="2800" dirty="0" smtClean="0"/>
              <a:t>дискриминацией.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77276" cy="107157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Нормативно-правовые основы Российской Федерации в области защиты прав детей с ОВЗ и детей-инвалидов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8377076" cy="4313122"/>
          </a:xfrm>
        </p:spPr>
        <p:txBody>
          <a:bodyPr>
            <a:normAutofit fontScale="92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В настоящее время решение вопросов, связанных с реализацией прав граждан на образование строится с учетом существования 4 уровней:</a:t>
            </a:r>
            <a:endParaRPr lang="ru-RU" sz="28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Федеральный уровень</a:t>
            </a:r>
            <a:endParaRPr lang="ru-RU" sz="2800" dirty="0" smtClean="0"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Региональный уровень</a:t>
            </a:r>
            <a:endParaRPr lang="ru-RU" sz="2800" dirty="0" smtClean="0"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Местный уровень</a:t>
            </a:r>
            <a:endParaRPr lang="ru-RU" sz="2800" dirty="0" smtClean="0"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sz="2800" dirty="0" smtClean="0">
                <a:ea typeface="Times New Roman" pitchFamily="18" charset="0"/>
                <a:cs typeface="Times New Roman" pitchFamily="18" charset="0"/>
              </a:rPr>
              <a:t>Уровень того или иного образовательного учреждения</a:t>
            </a:r>
            <a:endParaRPr lang="ru-RU" sz="28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ea typeface="Times New Roman" pitchFamily="18" charset="0"/>
              </a:rPr>
              <a:t>       Каждый уровень издает нормативные документы в пределах своей компетентности.</a:t>
            </a:r>
            <a:br>
              <a:rPr lang="ru-RU" sz="2800" dirty="0" smtClean="0">
                <a:ea typeface="Times New Roman" pitchFamily="18" charset="0"/>
              </a:rPr>
            </a:br>
            <a:r>
              <a:rPr lang="ru-RU" sz="2800" dirty="0" smtClean="0">
                <a:ea typeface="Times New Roman" pitchFamily="18" charset="0"/>
              </a:rPr>
              <a:t/>
            </a:r>
            <a:br>
              <a:rPr lang="ru-RU" sz="2800" dirty="0" smtClean="0">
                <a:ea typeface="Times New Roman" pitchFamily="18" charset="0"/>
              </a:rPr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357166"/>
            <a:ext cx="892971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/>
              <a:t>     </a:t>
            </a:r>
            <a:r>
              <a:rPr lang="ru-RU" sz="2800" dirty="0"/>
              <a:t>  Федеральный закон № 3266-1-ФЗ «</a:t>
            </a:r>
            <a:r>
              <a:rPr lang="ru-RU" sz="2800" b="1" dirty="0"/>
              <a:t>Об образовании»</a:t>
            </a:r>
            <a:r>
              <a:rPr lang="ru-RU" sz="2800" dirty="0"/>
              <a:t> имеет общий характер и регулирует вопросы образования в </a:t>
            </a:r>
            <a:r>
              <a:rPr lang="ru-RU" sz="2800" dirty="0" smtClean="0"/>
              <a:t>целом. В </a:t>
            </a:r>
            <a:r>
              <a:rPr lang="ru-RU" sz="2800" dirty="0"/>
              <a:t>частности, статья 50 (п. 10) предусматривает создание для детей и подростков с отклонениями в развитии специальных (коррекционных) образовательных учреждений (классов, групп), обеспечивающих их воспитание, обучение, лечение, социальную адаптацию и интеграцию в общество. Согласно закону эти дети обладают дополнительными образовательными правами, на особые педагогические подходы и специальные образовательные условия, закрепленными в статьях 2, 5,16, 29, 31.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14356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    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142984"/>
            <a:ext cx="80010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Федеральный закон №181-ФЗ от 24.11.1995 г. </a:t>
            </a:r>
            <a:r>
              <a:rPr lang="ru-RU" sz="2800" b="1" dirty="0"/>
              <a:t>«О социальной защите инвалидов» </a:t>
            </a:r>
            <a:r>
              <a:rPr lang="ru-RU" sz="2800" dirty="0"/>
              <a:t>от 12.07.1992 г. </a:t>
            </a:r>
            <a:r>
              <a:rPr lang="ru-RU" sz="2800" b="1" dirty="0"/>
              <a:t>Ст. 18,19</a:t>
            </a:r>
            <a:r>
              <a:rPr lang="ru-RU" sz="2800" dirty="0"/>
              <a:t> данного закона содержат положения, касающиеся образования инвалидов. Государство гарантирует инвалидам необходимые условия для получения образования </a:t>
            </a:r>
            <a:r>
              <a:rPr lang="ru-RU" sz="2800" dirty="0" smtClean="0"/>
              <a:t>и профессиональной </a:t>
            </a:r>
            <a:r>
              <a:rPr lang="ru-RU" sz="2800" dirty="0"/>
              <a:t>подготовки.</a:t>
            </a:r>
            <a:br>
              <a:rPr lang="ru-RU" sz="2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778674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  </a:t>
            </a:r>
            <a:r>
              <a:rPr lang="ru-RU" sz="2800" dirty="0"/>
              <a:t>    Федеральный закон от 24 июля 1998 г. N 124-ФЗ</a:t>
            </a:r>
            <a:r>
              <a:rPr lang="ru-RU" sz="2800" b="1" dirty="0"/>
              <a:t> "Об основных гарантиях прав ребенка в Российской </a:t>
            </a:r>
            <a:r>
              <a:rPr lang="ru-RU" sz="2800" b="1" dirty="0" smtClean="0"/>
              <a:t>Федерации».</a:t>
            </a:r>
            <a:r>
              <a:rPr lang="ru-RU" sz="2800" dirty="0" smtClean="0"/>
              <a:t> </a:t>
            </a:r>
            <a:r>
              <a:rPr lang="ru-RU" sz="2800" dirty="0"/>
              <a:t>В законе выделены основные направления обеспечения прав ребенка в Российской Федерации, организационные основы гарантий прав ребенка, представлены государственные минимальные социальные стандарты основных показателей качества жизни детей, меры по защите прав ребенка на охрану здоровья, на отдых, на профессиональную подготовку и др.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540</Words>
  <Application>Microsoft Office PowerPoint</Application>
  <PresentationFormat>Экран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Нормативно-правовые акты, гарантирующие право получения детям с ограниченными возможностями здоровья адекватного их возможностям образования</vt:lpstr>
      <vt:lpstr>Международные документы в области зашиты прав и свобод ребенка </vt:lpstr>
      <vt:lpstr>Слайд 3</vt:lpstr>
      <vt:lpstr>Слайд 4</vt:lpstr>
      <vt:lpstr>Слайд 5</vt:lpstr>
      <vt:lpstr>Нормативно-правовые основы Российской Федерации в области защиты прав детей с ОВЗ и детей-инвалидов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Таким образом, образование лиц с ограниченными возможностями здоровья в России в настоящее время опирается на многоуровневую нормативно-правовую базу, которая нуждается в комплексной актуализации. 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Нормативно-правовые акты, гарантирующие право получения детям с ограниченными возможностями здоровья адекватного их возможностям образования</dc:title>
  <dc:creator>User</dc:creator>
  <cp:lastModifiedBy>User</cp:lastModifiedBy>
  <cp:revision>19</cp:revision>
  <dcterms:created xsi:type="dcterms:W3CDTF">2011-10-11T13:54:51Z</dcterms:created>
  <dcterms:modified xsi:type="dcterms:W3CDTF">2011-11-15T16:41:42Z</dcterms:modified>
</cp:coreProperties>
</file>