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3300"/>
    <a:srgbClr val="66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59AB58-B48A-4ED4-A3EA-0615D9508929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CE89F-B82D-48D6-A428-DECC2A6C65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AD7BE8-562F-433A-8004-E98B89F5BFEA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1E38E8-40D5-4432-9900-79460E629B3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94D4DDD-FF9B-4CCC-B61E-57D89DAD57D6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A5FF46-8FD1-4768-872F-DD7788443D26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920DD-0044-4909-8F49-1E376B8158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2A1AE-4941-49EC-9354-64099E74BA42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2539A-5A2D-4E73-BFDD-53CAB45A5C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7995E9-3F8C-45E7-B864-60F5B136F727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D06B6-E6A6-4255-84AF-7AB38F1902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66F0C-144D-4535-B65C-CFF6F4CD3B90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A2F7D-C8ED-4E0A-8BF4-638BFF9DBD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5207BD-4086-4287-976C-6DE99F3CD099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5CCA0-4B56-483F-BD42-EF2C886EAB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446987-7BC6-425A-8D4C-8E5F5ABC8BD4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AD789-995A-4234-958D-B6EFB7C657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B331B8-C330-4B65-9E84-528D9F4F9C20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62E5D-EEAC-4345-9FCD-14B3728B9A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9F580-3DA7-4235-9A59-E46BF4AEBFF0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3C039-9990-4681-8A10-A11EE0E720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68D0E5-7ADF-4936-94C7-FC9E961B29BC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A889B-9699-46FB-B932-214512CBD8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EA094C-9516-4D92-A7F5-29EB6CAE6A4C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1127-AC94-4CF2-9D7F-DCC9384AD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9E8D82-72EA-4A98-8F42-10E6890A8907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E3652-7AE2-4759-BEC7-2A467D68FC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DA74ABE-7527-412B-8F14-F2D29E15EC19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05FA11-3CA7-4BE2-86CB-6A55868A611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0"/>
            <a:ext cx="8424862" cy="4768862"/>
          </a:xfrm>
        </p:spPr>
        <p:txBody>
          <a:bodyPr/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Анализ работы начальной школы за 2010-2011 учебный год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26" y="5429264"/>
            <a:ext cx="5832475" cy="83820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Заместитель директора по УВР </a:t>
            </a:r>
            <a:r>
              <a:rPr lang="ru-RU" sz="2800" dirty="0" err="1" smtClean="0">
                <a:solidFill>
                  <a:srgbClr val="FF0000"/>
                </a:solidFill>
              </a:rPr>
              <a:t>Шиншалиева</a:t>
            </a:r>
            <a:r>
              <a:rPr lang="ru-RU" sz="2800" dirty="0" smtClean="0">
                <a:solidFill>
                  <a:srgbClr val="FF0000"/>
                </a:solidFill>
              </a:rPr>
              <a:t> Г.В.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6C92-6E8F-4A89-BED3-4990E96DBF41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Проблемы</a:t>
            </a:r>
            <a:r>
              <a:rPr lang="ru-RU" sz="2400" dirty="0" smtClean="0"/>
              <a:t>, существующие  в начальной школе и требующие разрешения касаются:</a:t>
            </a:r>
            <a:br>
              <a:rPr lang="ru-RU" sz="2400" dirty="0" smtClean="0"/>
            </a:b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/>
            <a:r>
              <a:rPr lang="ru-RU" sz="2000" dirty="0" smtClean="0"/>
              <a:t>вопросов психолого-педагогического сопровождения, особенно в областях знаний,  требующих высокого уровня усвоения, которые остаются недостаточно нерешёнными, поскольку с каждым годом всё больше приходит в школу детей, которым такая помощь крайне необходима для того, чтобы эти дети могли стать в дальнейшем успешными;</a:t>
            </a:r>
          </a:p>
          <a:p>
            <a:pPr lvl="0"/>
            <a:r>
              <a:rPr lang="ru-RU" sz="2000" dirty="0" smtClean="0"/>
              <a:t>условий изучения учителями  педагогического опыта своих коллег через семинары, открытые уроки, выступления на МО, обобщение и распространение </a:t>
            </a:r>
            <a:r>
              <a:rPr lang="ru-RU" sz="2000" dirty="0" smtClean="0"/>
              <a:t>опыта;</a:t>
            </a:r>
          </a:p>
          <a:p>
            <a:pPr lvl="0"/>
            <a:r>
              <a:rPr lang="ru-RU" sz="2000" b="1" dirty="0" smtClean="0"/>
              <a:t>т</a:t>
            </a:r>
            <a:r>
              <a:rPr lang="ru-RU" sz="2000" b="1" dirty="0" smtClean="0"/>
              <a:t>рудности  в изучении нормативной базы ФГОС.</a:t>
            </a:r>
          </a:p>
          <a:p>
            <a:pPr lvl="0"/>
            <a:endParaRPr lang="ru-RU" sz="2000" b="1" dirty="0" smtClean="0"/>
          </a:p>
          <a:p>
            <a:pPr lvl="0">
              <a:buNone/>
            </a:pPr>
            <a:endParaRPr lang="ru-RU" sz="2000" dirty="0" smtClean="0"/>
          </a:p>
          <a:p>
            <a:pPr>
              <a:buFontTx/>
              <a:buNone/>
            </a:pPr>
            <a:endParaRPr lang="ru-RU" sz="2000" dirty="0">
              <a:solidFill>
                <a:srgbClr val="003300"/>
              </a:solidFill>
            </a:endParaRPr>
          </a:p>
        </p:txBody>
      </p:sp>
      <p:pic>
        <p:nvPicPr>
          <p:cNvPr id="11269" name="Picture 5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88913"/>
            <a:ext cx="649287" cy="90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C382-2EE8-4D1C-BF4F-F071BB394F78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pPr lvl="0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Цели  на </a:t>
            </a:r>
            <a:r>
              <a:rPr lang="ru-RU" sz="3200" dirty="0" smtClean="0"/>
              <a:t>2011 – 2012 учебный год.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Эффективно начать работу по ФГОС второго поколения, новому УМК «Перспективная начальная школа».</a:t>
            </a:r>
          </a:p>
          <a:p>
            <a:pPr marL="514350" indent="-514350">
              <a:buNone/>
            </a:pPr>
            <a:r>
              <a:rPr lang="ru-RU" dirty="0" smtClean="0"/>
              <a:t>2. Продолжить </a:t>
            </a:r>
            <a:r>
              <a:rPr lang="ru-RU" dirty="0" smtClean="0"/>
              <a:t>индивидуальную работу с одаренными </a:t>
            </a:r>
            <a:r>
              <a:rPr lang="ru-RU" dirty="0" smtClean="0"/>
              <a:t>учащимися.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Продолжить </a:t>
            </a:r>
            <a:r>
              <a:rPr lang="ru-RU" dirty="0" smtClean="0"/>
              <a:t>работу по самообучению и повышению квалификации учителями начальных классов.</a:t>
            </a: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12292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428625" cy="792163"/>
          </a:xfrm>
          <a:prstGeom prst="rect">
            <a:avLst/>
          </a:prstGeom>
          <a:noFill/>
        </p:spPr>
      </p:pic>
      <p:pic>
        <p:nvPicPr>
          <p:cNvPr id="12293" name="Picture 5" descr="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260350"/>
            <a:ext cx="579438" cy="830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5DC7-E549-4AE6-B1C5-B7EFF8685D4B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ЦЕЛЬ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Профессиональное 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развитие педагогов. Аттестация </a:t>
            </a:r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учителей. Создание 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условий для развития и реализации детьми своих возможностей</a:t>
            </a: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3076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428625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854C-D0CC-49E6-9C6F-F7B74EA1575E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Задачи 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Активное применение ИКТ в начальной школе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Обучение учителей современным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пед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технологиям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Аттестация учителей</a:t>
            </a:r>
          </a:p>
          <a:p>
            <a:r>
              <a:rPr lang="ru-RU" sz="2800" dirty="0" smtClean="0"/>
              <a:t>4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Продолжать работу по созданию развивающей образовательной среды</a:t>
            </a:r>
          </a:p>
          <a:p>
            <a:r>
              <a:rPr lang="ru-RU" sz="2800" dirty="0" smtClean="0"/>
              <a:t>5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Организация внеклассной работы с детьми</a:t>
            </a:r>
          </a:p>
          <a:p>
            <a:r>
              <a:rPr lang="ru-RU" sz="2800" dirty="0" smtClean="0"/>
              <a:t>6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Внедрение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ФГОС второго поколения.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4101" name="Picture 5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60350"/>
            <a:ext cx="542925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C330-3AC8-40A0-B874-25B8E94077CC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pPr lvl="0"/>
            <a:r>
              <a:rPr lang="ru-RU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Реализация цели и задач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1.Применение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ИКТ в начальной школе.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2.Обучение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учителей современным </a:t>
            </a:r>
            <a:r>
              <a:rPr lang="ru-RU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пед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b="1" dirty="0"/>
              <a:t>т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ехнологиям.</a:t>
            </a:r>
          </a:p>
          <a:p>
            <a:pPr>
              <a:buNone/>
            </a:pPr>
            <a:r>
              <a:rPr lang="ru-RU" b="1" dirty="0" smtClean="0"/>
              <a:t>3.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Работа по созданию развивающей образовательной среды.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4.Организация 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внеклассной работы с детьми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r>
              <a:rPr lang="ru-RU" b="1" dirty="0" smtClean="0"/>
              <a:t>5.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Внедрение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ФГОС второго поколения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5125" name="Picture 5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713" y="260350"/>
            <a:ext cx="549275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C3F7-61B5-4CC4-A447-480938853F0D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endParaRPr lang="ru-RU" b="1">
              <a:solidFill>
                <a:srgbClr val="0033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buNone/>
            </a:pP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2010/11 учебном году начальная школа работала в режиме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6-дн.рабочей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недели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(5-дн-1 классы).Всего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начальной школе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классов - комплектов, в которых обучалось </a:t>
            </a:r>
            <a:r>
              <a:rPr lang="ru-RU" sz="2800" b="1" dirty="0" smtClean="0"/>
              <a:t>323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учащихся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Учащиеся 1-х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классов(108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человек) не </a:t>
            </a:r>
            <a:r>
              <a:rPr lang="ru-RU" sz="28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аттестовывались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Качество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обучения составляет – </a:t>
            </a:r>
            <a:r>
              <a:rPr lang="ru-RU" sz="2800" b="1" dirty="0" smtClean="0"/>
              <a:t>57,6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%,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результативность – 100 %. Отличников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ru-RU" sz="2800" b="1" dirty="0" smtClean="0"/>
              <a:t>16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человек,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«4» и « 5»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-108 </a:t>
            </a:r>
            <a:r>
              <a:rPr lang="ru-RU" sz="28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учащихся,с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одной тройкой- 13 учащихся. 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6149" name="Picture 5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88913"/>
            <a:ext cx="636587" cy="86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F053-BC3E-4B16-A7AF-39C3DCF38C17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7173" name="Picture 5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600075" cy="86995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274638"/>
            <a:ext cx="5923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Качество знаний по параллелям</a:t>
            </a:r>
            <a:endParaRPr kumimoji="0" lang="ru-RU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0" y="1643049"/>
          <a:ext cx="8072495" cy="485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2191481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Результативность </a:t>
                      </a:r>
                      <a:endParaRPr lang="ru-RU" dirty="0"/>
                    </a:p>
                  </a:txBody>
                  <a:tcPr/>
                </a:tc>
              </a:tr>
              <a:tr h="888768">
                <a:tc>
                  <a:txBody>
                    <a:bodyPr/>
                    <a:lstStyle/>
                    <a:p>
                      <a:r>
                        <a:rPr lang="ru-RU" dirty="0" smtClean="0"/>
                        <a:t>2-а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Талалаева</a:t>
                      </a:r>
                      <a:r>
                        <a:rPr lang="ru-RU" baseline="0" dirty="0" smtClean="0"/>
                        <a:t> Л.А.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888768">
                <a:tc>
                  <a:txBody>
                    <a:bodyPr/>
                    <a:lstStyle/>
                    <a:p>
                      <a:r>
                        <a:rPr lang="ru-RU" dirty="0" smtClean="0"/>
                        <a:t>2-б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Кондрашина</a:t>
                      </a:r>
                      <a:r>
                        <a:rPr lang="ru-RU" dirty="0" smtClean="0"/>
                        <a:t> И.В.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54,2 %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88768">
                <a:tc>
                  <a:txBody>
                    <a:bodyPr/>
                    <a:lstStyle/>
                    <a:p>
                      <a:r>
                        <a:rPr lang="ru-RU" dirty="0" smtClean="0"/>
                        <a:t>2-в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Шустова Е.В.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17BD-896F-4AB1-A3FF-6C0999A2D13B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6119813" cy="777875"/>
          </a:xfrm>
        </p:spPr>
        <p:txBody>
          <a:bodyPr/>
          <a:lstStyle/>
          <a:p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Качество знаний по параллелям</a:t>
            </a:r>
            <a:endParaRPr lang="ru-RU" sz="2800" b="1" dirty="0">
              <a:solidFill>
                <a:srgbClr val="0033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8197" name="Picture 5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8913"/>
            <a:ext cx="606425" cy="86360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3" y="1643049"/>
          <a:ext cx="8215370" cy="4857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  <a:gridCol w="1643074"/>
              </a:tblGrid>
              <a:tr h="1567027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Результативность </a:t>
                      </a:r>
                      <a:endParaRPr lang="ru-RU" dirty="0"/>
                    </a:p>
                  </a:txBody>
                  <a:tcPr/>
                </a:tc>
              </a:tr>
              <a:tr h="1096919">
                <a:tc>
                  <a:txBody>
                    <a:bodyPr/>
                    <a:lstStyle/>
                    <a:p>
                      <a:r>
                        <a:rPr lang="ru-RU" dirty="0" smtClean="0"/>
                        <a:t>3-а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Кузьмичева Н.В.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65,5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1096919">
                <a:tc>
                  <a:txBody>
                    <a:bodyPr/>
                    <a:lstStyle/>
                    <a:p>
                      <a:r>
                        <a:rPr lang="ru-RU" dirty="0" smtClean="0"/>
                        <a:t>3-б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Филиппова  Р.Н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60,7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100%</a:t>
                      </a:r>
                    </a:p>
                  </a:txBody>
                  <a:tcPr/>
                </a:tc>
              </a:tr>
              <a:tr h="1096919">
                <a:tc>
                  <a:txBody>
                    <a:bodyPr/>
                    <a:lstStyle/>
                    <a:p>
                      <a:r>
                        <a:rPr lang="ru-RU" dirty="0" smtClean="0"/>
                        <a:t>3-в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Момот</a:t>
                      </a:r>
                      <a:r>
                        <a:rPr lang="ru-RU" dirty="0" smtClean="0"/>
                        <a:t> О.Н.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CA32-BCC7-4650-8042-968CB1507DE5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14290"/>
            <a:ext cx="6119813" cy="777875"/>
          </a:xfrm>
        </p:spPr>
        <p:txBody>
          <a:bodyPr/>
          <a:lstStyle/>
          <a:p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Качество знаний по параллелям</a:t>
            </a:r>
            <a:endParaRPr lang="ru-RU" sz="2800" b="1" dirty="0">
              <a:solidFill>
                <a:srgbClr val="0033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9221" name="Picture 5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8913"/>
            <a:ext cx="649287" cy="8636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6" y="1643050"/>
          <a:ext cx="8215370" cy="492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  <a:gridCol w="1643074"/>
              </a:tblGrid>
              <a:tr h="2053843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Результативность </a:t>
                      </a:r>
                      <a:endParaRPr lang="ru-RU" dirty="0"/>
                    </a:p>
                  </a:txBody>
                  <a:tcPr/>
                </a:tc>
              </a:tr>
              <a:tr h="143769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ru-RU" dirty="0" smtClean="0"/>
                        <a:t>-а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Караченкова </a:t>
                      </a:r>
                      <a:r>
                        <a:rPr lang="ru-RU" dirty="0" smtClean="0"/>
                        <a:t>Н.В.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  <a:tr h="143769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ru-RU" dirty="0" smtClean="0"/>
                        <a:t>-б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Шиншалиева</a:t>
                      </a:r>
                      <a:r>
                        <a:rPr lang="ru-RU" dirty="0" smtClean="0"/>
                        <a:t> Г.В.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38 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1C5E-DB33-4B3B-85FB-11F2C8E1AF98}" type="datetime1">
              <a:rPr lang="ru-RU"/>
              <a:pPr/>
              <a:t>29.08.2011</a:t>
            </a:fld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ru-RU" sz="2400" b="1" u="sng" dirty="0" smtClean="0"/>
              <a:t>Работа </a:t>
            </a:r>
            <a:r>
              <a:rPr lang="ru-RU" sz="2400" b="1" u="sng" dirty="0" smtClean="0"/>
              <a:t>с детьми, имеющими повышенную мотивацию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003300"/>
                </a:solidFill>
              </a:rPr>
              <a:t>«Русский медвежонок»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003300"/>
                </a:solidFill>
              </a:rPr>
              <a:t>«Кенгуру»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003300"/>
                </a:solidFill>
              </a:rPr>
              <a:t>«</a:t>
            </a:r>
            <a:r>
              <a:rPr lang="ru-RU" dirty="0" err="1" smtClean="0">
                <a:solidFill>
                  <a:srgbClr val="003300"/>
                </a:solidFill>
              </a:rPr>
              <a:t>ЧиП</a:t>
            </a:r>
            <a:r>
              <a:rPr lang="ru-RU" dirty="0" smtClean="0">
                <a:solidFill>
                  <a:srgbClr val="003300"/>
                </a:solidFill>
              </a:rPr>
              <a:t>»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003300"/>
                </a:solidFill>
              </a:rPr>
              <a:t>«Золотое руно»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003300"/>
                </a:solidFill>
              </a:rPr>
              <a:t>Предметные недели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>
                <a:solidFill>
                  <a:srgbClr val="003300"/>
                </a:solidFill>
              </a:rPr>
              <a:t>Конкурсы и олимпиады муниципального и школьного уровня.</a:t>
            </a:r>
          </a:p>
          <a:p>
            <a:pPr marL="514350" indent="-514350">
              <a:buFontTx/>
              <a:buAutoNum type="arabicPeriod"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10245" name="Picture 5" descr="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8913"/>
            <a:ext cx="584200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чинение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Сочинение</Template>
  <TotalTime>47</TotalTime>
  <Words>432</Words>
  <Application>Microsoft Office PowerPoint</Application>
  <PresentationFormat>Экран (4:3)</PresentationFormat>
  <Paragraphs>104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Сочинение</vt:lpstr>
      <vt:lpstr>Анализ работы начальной школы за 2010-2011 учебный год</vt:lpstr>
      <vt:lpstr>ЦЕЛЬ</vt:lpstr>
      <vt:lpstr>Задачи </vt:lpstr>
      <vt:lpstr>Реализация цели и задач. </vt:lpstr>
      <vt:lpstr>Слайд 5</vt:lpstr>
      <vt:lpstr>Качество знаний по параллелям</vt:lpstr>
      <vt:lpstr>Качество знаний по параллелям</vt:lpstr>
      <vt:lpstr>Качество знаний по параллелям</vt:lpstr>
      <vt:lpstr> Работа с детьми, имеющими повышенную мотивацию </vt:lpstr>
      <vt:lpstr>  Проблемы, существующие  в начальной школе и требующие разрешения касаются: </vt:lpstr>
      <vt:lpstr> Цели  на 2011 – 2012 учебный год.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начальной школы за 2010-2011 учебный год</dc:title>
  <dc:creator>User</dc:creator>
  <cp:lastModifiedBy>User</cp:lastModifiedBy>
  <cp:revision>6</cp:revision>
  <dcterms:created xsi:type="dcterms:W3CDTF">2011-08-29T16:32:59Z</dcterms:created>
  <dcterms:modified xsi:type="dcterms:W3CDTF">2011-08-29T17:20:52Z</dcterms:modified>
</cp:coreProperties>
</file>