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65" r:id="rId18"/>
    <p:sldId id="278" r:id="rId19"/>
    <p:sldId id="273" r:id="rId20"/>
    <p:sldId id="274" r:id="rId21"/>
    <p:sldId id="276" r:id="rId22"/>
    <p:sldId id="279" r:id="rId23"/>
    <p:sldId id="280" r:id="rId24"/>
    <p:sldId id="281" r:id="rId25"/>
    <p:sldId id="282"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4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22637-9EF9-480B-8150-8FD32E88273C}" type="datetimeFigureOut">
              <a:rPr lang="ru-RU" smtClean="0"/>
              <a:t>22.06.2015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C5345-EC37-4D46-8C5A-1F49CE4E2DEA}" type="slidenum">
              <a:rPr lang="ru-RU" smtClean="0"/>
              <a:t>‹#›</a:t>
            </a:fld>
            <a:endParaRPr lang="ru-RU"/>
          </a:p>
        </p:txBody>
      </p:sp>
    </p:spTree>
    <p:extLst>
      <p:ext uri="{BB962C8B-B14F-4D97-AF65-F5344CB8AC3E}">
        <p14:creationId xmlns:p14="http://schemas.microsoft.com/office/powerpoint/2010/main" val="240764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C5345-EC37-4D46-8C5A-1F49CE4E2DEA}" type="slidenum">
              <a:rPr lang="ru-RU" smtClean="0"/>
              <a:t>16</a:t>
            </a:fld>
            <a:endParaRPr lang="ru-RU"/>
          </a:p>
        </p:txBody>
      </p:sp>
    </p:spTree>
    <p:extLst>
      <p:ext uri="{BB962C8B-B14F-4D97-AF65-F5344CB8AC3E}">
        <p14:creationId xmlns:p14="http://schemas.microsoft.com/office/powerpoint/2010/main" val="144782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22.06.2015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22.06.2015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22.06.2015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22.06.2015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22.06.2015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22.06.2015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krsulin.ru/img/albom-memorialnyh-kompleksov-2-pamyatnik-21.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krsulin.ru/img/albom-memorialnyh-kompleksov-2-pamyatnik-25.jpg" TargetMode="Externa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hyperlink" Target="http://www.krsulin.ru/img/albom-memorialnyh-kompleksov-2-pamyatnik-26.jp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krsulin.ru/img/albom-memorialnyh-kompleksov-2-pamyatnik-31.jpg" TargetMode="External"/><Relationship Id="rId2" Type="http://schemas.openxmlformats.org/officeDocument/2006/relationships/hyperlink" Target="http://www.krsulin.ru/img/albom-memorialnyh-kompleksov-2-pamyatnik-39.jpg" TargetMode="Externa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3267794"/>
          </a:xfrm>
        </p:spPr>
        <p:txBody>
          <a:bodyPr/>
          <a:lstStyle/>
          <a:p>
            <a:r>
              <a:rPr lang="ru-RU" b="1" i="1" dirty="0" err="1" smtClean="0">
                <a:solidFill>
                  <a:srgbClr val="FFFF00"/>
                </a:solidFill>
              </a:rPr>
              <a:t>Презе</a:t>
            </a:r>
            <a:endParaRPr lang="ru-RU" b="1" i="1" dirty="0">
              <a:solidFill>
                <a:srgbClr val="FFFF00"/>
              </a:solidFill>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preferRelativeResize="0">
            <a:picLocks noChangeAspect="1"/>
          </p:cNvPicPr>
          <p:nvPr/>
        </p:nvPicPr>
        <p:blipFill>
          <a:blip r:embed="rId2">
            <a:extLst>
              <a:ext uri="{28A0092B-C50C-407E-A947-70E740481C1C}">
                <a14:useLocalDpi xmlns:a14="http://schemas.microsoft.com/office/drawing/2010/main"/>
              </a:ext>
            </a:extLst>
          </a:blip>
          <a:stretch>
            <a:fillRect/>
          </a:stretch>
        </p:blipFill>
        <p:spPr>
          <a:xfrm>
            <a:off x="1033466" y="419848"/>
            <a:ext cx="6343650" cy="4757738"/>
          </a:xfrm>
          <a:prstGeom prst="rect">
            <a:avLst/>
          </a:prstGeom>
        </p:spPr>
      </p:pic>
      <p:sp>
        <p:nvSpPr>
          <p:cNvPr id="6" name="Заголовок 1"/>
          <p:cNvSpPr txBox="1">
            <a:spLocks/>
          </p:cNvSpPr>
          <p:nvPr/>
        </p:nvSpPr>
        <p:spPr>
          <a:xfrm>
            <a:off x="1043608" y="764704"/>
            <a:ext cx="4464496" cy="381642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i="1" dirty="0" smtClean="0">
                <a:solidFill>
                  <a:srgbClr val="FFFF00"/>
                </a:solidFill>
              </a:rPr>
              <a:t>Памятники героям Великой Отечественной Войны Ростовской области</a:t>
            </a:r>
            <a:endParaRPr lang="ru-RU" b="1" i="1" dirty="0">
              <a:solidFill>
                <a:srgbClr val="FFFF00"/>
              </a:solidFill>
            </a:endParaRPr>
          </a:p>
        </p:txBody>
      </p:sp>
      <p:sp>
        <p:nvSpPr>
          <p:cNvPr id="7" name="Объект 2"/>
          <p:cNvSpPr txBox="1">
            <a:spLocks/>
          </p:cNvSpPr>
          <p:nvPr/>
        </p:nvSpPr>
        <p:spPr>
          <a:xfrm>
            <a:off x="539552" y="5949281"/>
            <a:ext cx="5616624" cy="5760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2000" b="1" i="1" smtClean="0"/>
              <a:t>Подготовила Зырянова Лариса Семеновна</a:t>
            </a:r>
            <a:endParaRPr lang="ru-RU" sz="2000" b="1" i="1" dirty="0"/>
          </a:p>
        </p:txBody>
      </p:sp>
    </p:spTree>
    <p:extLst>
      <p:ext uri="{BB962C8B-B14F-4D97-AF65-F5344CB8AC3E}">
        <p14:creationId xmlns:p14="http://schemas.microsoft.com/office/powerpoint/2010/main" val="3472704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rmAutofit fontScale="90000"/>
          </a:bodyPr>
          <a:lstStyle/>
          <a:p>
            <a:r>
              <a:rPr lang="ru-RU" sz="2800" b="1" i="1" dirty="0">
                <a:solidFill>
                  <a:srgbClr val="FF0000"/>
                </a:solidFill>
              </a:rPr>
              <a:t>Братская могила - Сальск, Ростовская область</a:t>
            </a:r>
            <a:br>
              <a:rPr lang="ru-RU" sz="2800" b="1" i="1" dirty="0">
                <a:solidFill>
                  <a:srgbClr val="FF0000"/>
                </a:solidFill>
              </a:rPr>
            </a:br>
            <a:endParaRPr lang="ru-RU" sz="2800" b="1" i="1" dirty="0">
              <a:solidFill>
                <a:srgbClr val="FF0000"/>
              </a:solidFill>
            </a:endParaRPr>
          </a:p>
        </p:txBody>
      </p:sp>
      <p:sp>
        <p:nvSpPr>
          <p:cNvPr id="3" name="Объект 2"/>
          <p:cNvSpPr>
            <a:spLocks noGrp="1"/>
          </p:cNvSpPr>
          <p:nvPr>
            <p:ph idx="1"/>
          </p:nvPr>
        </p:nvSpPr>
        <p:spPr>
          <a:xfrm>
            <a:off x="611560" y="4365105"/>
            <a:ext cx="7704856" cy="1584176"/>
          </a:xfrm>
        </p:spPr>
        <p:txBody>
          <a:bodyPr>
            <a:normAutofit/>
          </a:bodyPr>
          <a:lstStyle/>
          <a:p>
            <a:pPr marL="0" indent="0">
              <a:buNone/>
            </a:pPr>
            <a:r>
              <a:rPr lang="ru-RU" sz="2400" i="1" dirty="0"/>
              <a:t>Братская могила Советских воинов, погибших в боях за Сальск во время Великой Отечественной войны в 1942 и 11943 годах. Здесь, в могиле № 61-1037, покоится прах 300 неизвестных солдат и командиров.</a:t>
            </a:r>
          </a:p>
          <a:p>
            <a:endParaRPr lang="ru-RU" sz="2800" dirty="0"/>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64088" y="1002966"/>
            <a:ext cx="2592288" cy="3164504"/>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033933"/>
            <a:ext cx="4248472" cy="3133537"/>
          </a:xfrm>
          <a:prstGeom prst="rect">
            <a:avLst/>
          </a:prstGeom>
        </p:spPr>
      </p:pic>
    </p:spTree>
    <p:extLst>
      <p:ext uri="{BB962C8B-B14F-4D97-AF65-F5344CB8AC3E}">
        <p14:creationId xmlns:p14="http://schemas.microsoft.com/office/powerpoint/2010/main" val="227702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FF0000"/>
                </a:solidFill>
              </a:rPr>
              <a:t>Памятник солдату в г. Шахты</a:t>
            </a:r>
            <a:endParaRPr lang="ru-RU" sz="2800" b="1" i="1" dirty="0">
              <a:solidFill>
                <a:srgbClr val="FF0000"/>
              </a:solidFill>
            </a:endParaRPr>
          </a:p>
        </p:txBody>
      </p:sp>
      <p:pic>
        <p:nvPicPr>
          <p:cNvPr id="2050" name="Picture 2" descr="C:\Users\Лариса\Downloads\333.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941099" y="1340768"/>
            <a:ext cx="3204850"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99992" y="1340768"/>
            <a:ext cx="3672409" cy="4955203"/>
          </a:xfrm>
          <a:prstGeom prst="rect">
            <a:avLst/>
          </a:prstGeom>
        </p:spPr>
        <p:txBody>
          <a:bodyPr wrap="square">
            <a:spAutoFit/>
          </a:bodyPr>
          <a:lstStyle/>
          <a:p>
            <a:r>
              <a:rPr lang="ru-RU" sz="2000" i="1" dirty="0"/>
              <a:t>Около 10 тыс. </a:t>
            </a:r>
            <a:r>
              <a:rPr lang="ru-RU" sz="2000" i="1" dirty="0" err="1"/>
              <a:t>шахтинцев</a:t>
            </a:r>
            <a:r>
              <a:rPr lang="ru-RU" sz="2000" i="1" dirty="0"/>
              <a:t> отдали свои жизни на фронтах Великой Отечественной войны, более 35 тыс. награждены боевыми орденами, медалями, в том числе 27-ми присвоено звание Героя Советского союза. 10-ти из них оно было присвоено посмертно. В ознаменование 40-й годовщины Победы </a:t>
            </a:r>
            <a:r>
              <a:rPr lang="ru-RU" sz="2000" i="1" dirty="0" smtClean="0"/>
              <a:t>по </a:t>
            </a:r>
            <a:r>
              <a:rPr lang="ru-RU" sz="2000" i="1" dirty="0"/>
              <a:t>инициативе трудящихся на средства, заработанные ими на субботниках, в городе построен </a:t>
            </a:r>
            <a:r>
              <a:rPr lang="ru-RU" sz="1600" i="1" dirty="0"/>
              <a:t>ВЕЛИЧЕСТВЕННЫЙ МОНУМЕНТ ПОБЕДЫ. </a:t>
            </a:r>
          </a:p>
        </p:txBody>
      </p:sp>
    </p:spTree>
    <p:extLst>
      <p:ext uri="{BB962C8B-B14F-4D97-AF65-F5344CB8AC3E}">
        <p14:creationId xmlns:p14="http://schemas.microsoft.com/office/powerpoint/2010/main" val="146433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923112" cy="1008112"/>
          </a:xfrm>
        </p:spPr>
        <p:txBody>
          <a:bodyPr>
            <a:normAutofit/>
          </a:bodyPr>
          <a:lstStyle/>
          <a:p>
            <a:r>
              <a:rPr lang="ru-RU" sz="2700" b="1" i="1" dirty="0" err="1" smtClean="0">
                <a:solidFill>
                  <a:srgbClr val="FF0000"/>
                </a:solidFill>
                <a:cs typeface="Andalus" panose="02020603050405020304" pitchFamily="18" charset="-78"/>
              </a:rPr>
              <a:t>Неклиновский</a:t>
            </a:r>
            <a:r>
              <a:rPr lang="ru-RU" sz="2700" b="1" i="1" dirty="0" smtClean="0">
                <a:solidFill>
                  <a:srgbClr val="FF0000"/>
                </a:solidFill>
                <a:cs typeface="Andalus" panose="02020603050405020304" pitchFamily="18" charset="-78"/>
              </a:rPr>
              <a:t> район.</a:t>
            </a:r>
            <a:endParaRPr lang="ru-RU" sz="2700" b="1" i="1" dirty="0">
              <a:solidFill>
                <a:srgbClr val="FF0000"/>
              </a:solidFill>
              <a:cs typeface="Andalus" panose="02020603050405020304" pitchFamily="18" charset="-78"/>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87625" y="1890118"/>
            <a:ext cx="3528392" cy="3513138"/>
          </a:xfrm>
        </p:spPr>
      </p:pic>
      <p:sp>
        <p:nvSpPr>
          <p:cNvPr id="5" name="Прямоугольник 4"/>
          <p:cNvSpPr/>
          <p:nvPr/>
        </p:nvSpPr>
        <p:spPr>
          <a:xfrm>
            <a:off x="5148064" y="1890117"/>
            <a:ext cx="3312368" cy="3908762"/>
          </a:xfrm>
          <a:prstGeom prst="rect">
            <a:avLst/>
          </a:prstGeom>
        </p:spPr>
        <p:txBody>
          <a:bodyPr wrap="square">
            <a:spAutoFit/>
          </a:bodyPr>
          <a:lstStyle/>
          <a:p>
            <a:r>
              <a:rPr lang="ru-RU" i="1" dirty="0">
                <a:cs typeface="Andalus" panose="02020603050405020304" pitchFamily="18" charset="-78"/>
              </a:rPr>
              <a:t>Объект культурного наследия регионального значения "Мемориальный памятник 1943 года героям прорыва "</a:t>
            </a:r>
            <a:r>
              <a:rPr lang="ru-RU" i="1" dirty="0" err="1">
                <a:cs typeface="Andalus" panose="02020603050405020304" pitchFamily="18" charset="-78"/>
              </a:rPr>
              <a:t>Миус</a:t>
            </a:r>
            <a:r>
              <a:rPr lang="ru-RU" i="1" dirty="0">
                <a:cs typeface="Andalus" panose="02020603050405020304" pitchFamily="18" charset="-78"/>
              </a:rPr>
              <a:t>-Фронта" и освобождения города Таганрога" был открыт в мае 1980-го в честь войск, совершивших в августе 1943-го года прорыв Южного участка укреплений немецко-фашистских войск</a:t>
            </a:r>
            <a:r>
              <a:rPr lang="ru-RU" sz="1600" i="1" dirty="0">
                <a:cs typeface="Andalus" panose="02020603050405020304" pitchFamily="18" charset="-78"/>
              </a:rPr>
              <a:t>, известный как "</a:t>
            </a:r>
            <a:r>
              <a:rPr lang="ru-RU" sz="1600" i="1" dirty="0" err="1">
                <a:cs typeface="Andalus" panose="02020603050405020304" pitchFamily="18" charset="-78"/>
              </a:rPr>
              <a:t>Миус</a:t>
            </a:r>
            <a:r>
              <a:rPr lang="ru-RU" sz="1600" i="1" dirty="0">
                <a:cs typeface="Andalus" panose="02020603050405020304" pitchFamily="18" charset="-78"/>
              </a:rPr>
              <a:t>-фронт".</a:t>
            </a:r>
            <a:br>
              <a:rPr lang="ru-RU" sz="1600" i="1" dirty="0">
                <a:cs typeface="Andalus" panose="02020603050405020304" pitchFamily="18" charset="-78"/>
              </a:rPr>
            </a:br>
            <a:r>
              <a:rPr lang="ru-RU" sz="1600" i="1" dirty="0">
                <a:cs typeface="Andalus" panose="02020603050405020304" pitchFamily="18" charset="-78"/>
              </a:rPr>
              <a:t/>
            </a:r>
            <a:br>
              <a:rPr lang="ru-RU" sz="1600" i="1" dirty="0">
                <a:cs typeface="Andalus" panose="02020603050405020304" pitchFamily="18" charset="-78"/>
              </a:rPr>
            </a:br>
            <a:endParaRPr lang="ru-RU" dirty="0"/>
          </a:p>
        </p:txBody>
      </p:sp>
    </p:spTree>
    <p:extLst>
      <p:ext uri="{BB962C8B-B14F-4D97-AF65-F5344CB8AC3E}">
        <p14:creationId xmlns:p14="http://schemas.microsoft.com/office/powerpoint/2010/main" val="2748328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FF0000"/>
                </a:solidFill>
              </a:rPr>
              <a:t>Город Таганрог. Памятник «Прорыв </a:t>
            </a:r>
            <a:r>
              <a:rPr lang="ru-RU" sz="2800" b="1" i="1" dirty="0" err="1" smtClean="0">
                <a:solidFill>
                  <a:srgbClr val="FF0000"/>
                </a:solidFill>
              </a:rPr>
              <a:t>Миус</a:t>
            </a:r>
            <a:r>
              <a:rPr lang="ru-RU" sz="2800" b="1" i="1" dirty="0" smtClean="0">
                <a:solidFill>
                  <a:srgbClr val="FF0000"/>
                </a:solidFill>
              </a:rPr>
              <a:t>-фронта».</a:t>
            </a:r>
            <a:endParaRPr lang="ru-RU" sz="2800" b="1" i="1" dirty="0">
              <a:solidFill>
                <a:srgbClr val="FF0000"/>
              </a:solidFill>
            </a:endParaRPr>
          </a:p>
        </p:txBody>
      </p:sp>
      <p:sp>
        <p:nvSpPr>
          <p:cNvPr id="3" name="Объект 2"/>
          <p:cNvSpPr>
            <a:spLocks noGrp="1"/>
          </p:cNvSpPr>
          <p:nvPr>
            <p:ph idx="1"/>
          </p:nvPr>
        </p:nvSpPr>
        <p:spPr>
          <a:xfrm>
            <a:off x="5004048" y="1556792"/>
            <a:ext cx="3682752" cy="4569371"/>
          </a:xfrm>
        </p:spPr>
        <p:txBody>
          <a:bodyPr>
            <a:normAutofit fontScale="85000" lnSpcReduction="20000"/>
          </a:bodyPr>
          <a:lstStyle/>
          <a:p>
            <a:pPr marL="0" indent="0">
              <a:buNone/>
            </a:pPr>
            <a:r>
              <a:rPr lang="ru-RU" sz="2400" i="1" dirty="0"/>
              <a:t>Подготовка к прорыву </a:t>
            </a:r>
            <a:r>
              <a:rPr lang="ru-RU" sz="2400" i="1" dirty="0" err="1"/>
              <a:t>Миус</a:t>
            </a:r>
            <a:r>
              <a:rPr lang="ru-RU" sz="2400" i="1" dirty="0"/>
              <a:t>-фронта началась в мае 1943г.   В наступлении участвовали соединения 5 Ударной армии . Особенно упорные бои происходили с 17 июля по 2 августа 1943г у хутора Степанов . Советские войска прорвали </a:t>
            </a:r>
            <a:r>
              <a:rPr lang="ru-RU" sz="2400" i="1" dirty="0" err="1"/>
              <a:t>Миус</a:t>
            </a:r>
            <a:r>
              <a:rPr lang="ru-RU" sz="2400" i="1" dirty="0"/>
              <a:t>-фронт на глубину 2-6 км. 18 июля был занят рубеж Степанов - Мариновка . 18 августа было начато </a:t>
            </a:r>
            <a:r>
              <a:rPr lang="ru-RU" sz="2400" i="1" dirty="0" err="1"/>
              <a:t>воцск</a:t>
            </a:r>
            <a:r>
              <a:rPr lang="ru-RU" sz="2400" i="1" dirty="0"/>
              <a:t> Южного фронта . Прорыв составил 24 км в глубину и 16 км по фронту , приблизившись ко 2 -й линии обороны </a:t>
            </a:r>
            <a:r>
              <a:rPr lang="ru-RU" sz="2400" i="1" dirty="0" err="1"/>
              <a:t>Миус</a:t>
            </a:r>
            <a:r>
              <a:rPr lang="ru-RU" sz="2400" i="1" dirty="0"/>
              <a:t> -фронта.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69301" y="1700808"/>
            <a:ext cx="3562502" cy="4320480"/>
          </a:xfrm>
          <a:prstGeom prst="rect">
            <a:avLst/>
          </a:prstGeom>
        </p:spPr>
      </p:pic>
    </p:spTree>
    <p:extLst>
      <p:ext uri="{BB962C8B-B14F-4D97-AF65-F5344CB8AC3E}">
        <p14:creationId xmlns:p14="http://schemas.microsoft.com/office/powerpoint/2010/main" val="627239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FF0000"/>
                </a:solidFill>
              </a:rPr>
              <a:t>Мемориал Воинской славы. Село Заветное.</a:t>
            </a:r>
            <a:endParaRPr lang="ru-RU" sz="2800" b="1" i="1" dirty="0">
              <a:solidFill>
                <a:srgbClr val="FF0000"/>
              </a:solidFill>
            </a:endParaRPr>
          </a:p>
        </p:txBody>
      </p:sp>
      <p:sp>
        <p:nvSpPr>
          <p:cNvPr id="3" name="Объект 2"/>
          <p:cNvSpPr>
            <a:spLocks noGrp="1"/>
          </p:cNvSpPr>
          <p:nvPr>
            <p:ph idx="1"/>
          </p:nvPr>
        </p:nvSpPr>
        <p:spPr>
          <a:xfrm>
            <a:off x="4499992" y="1600200"/>
            <a:ext cx="4186808" cy="4853136"/>
          </a:xfrm>
        </p:spPr>
        <p:txBody>
          <a:bodyPr>
            <a:normAutofit fontScale="92500" lnSpcReduction="10000"/>
          </a:bodyPr>
          <a:lstStyle/>
          <a:p>
            <a:pPr marL="0" indent="0">
              <a:buNone/>
            </a:pPr>
            <a:r>
              <a:rPr lang="ru-RU" sz="2400" i="1" dirty="0"/>
              <a:t>Мемориал </a:t>
            </a:r>
            <a:r>
              <a:rPr lang="ru-RU" sz="2400" i="1" dirty="0" smtClean="0"/>
              <a:t>выстроен на аллее возле Дома пионеров, на </a:t>
            </a:r>
            <a:r>
              <a:rPr lang="ru-RU" sz="2400" i="1" dirty="0"/>
              <a:t>средства селян к весне 1969 года и торжественно открыт в День 34-летия Победы - 9 мая</a:t>
            </a:r>
            <a:r>
              <a:rPr lang="ru-RU" sz="2400" i="1" dirty="0" smtClean="0"/>
              <a:t>.</a:t>
            </a:r>
            <a:r>
              <a:rPr lang="ru-RU" sz="2400" i="1" dirty="0"/>
              <a:t> В нишу фундамента было замуровано письменное обращение к потомкам, жителям 2017 года. В братскую могилу Мемориала Воинской Славы в селе Заветное 9 мая 1973 года перезахоронено еще 34 воина из двух братских могил, личность каждого захороненного установлена. </a:t>
            </a:r>
            <a:br>
              <a:rPr lang="ru-RU" sz="2400" i="1" dirty="0"/>
            </a:br>
            <a:endParaRPr lang="ru-RU" sz="2400" i="1" dirty="0"/>
          </a:p>
        </p:txBody>
      </p:sp>
      <p:pic>
        <p:nvPicPr>
          <p:cNvPr id="3074" name="Picture 2" descr="C:\Users\Лариса\Downloads\20091130181425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727" y="1628800"/>
            <a:ext cx="331236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22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71600" y="337170"/>
            <a:ext cx="7416824" cy="4171950"/>
          </a:xfrm>
          <a:prstGeom prst="rect">
            <a:avLst/>
          </a:prstGeom>
        </p:spPr>
      </p:pic>
      <p:sp>
        <p:nvSpPr>
          <p:cNvPr id="5" name="Прямоугольник 4"/>
          <p:cNvSpPr/>
          <p:nvPr/>
        </p:nvSpPr>
        <p:spPr>
          <a:xfrm>
            <a:off x="755576" y="4509120"/>
            <a:ext cx="8064896" cy="2031325"/>
          </a:xfrm>
          <a:prstGeom prst="rect">
            <a:avLst/>
          </a:prstGeom>
        </p:spPr>
        <p:txBody>
          <a:bodyPr wrap="square">
            <a:spAutoFit/>
          </a:bodyPr>
          <a:lstStyle/>
          <a:p>
            <a:pPr fontAlgn="base"/>
            <a:r>
              <a:rPr lang="ru-RU" dirty="0"/>
              <a:t> </a:t>
            </a:r>
            <a:r>
              <a:rPr lang="ru-RU" i="1" dirty="0"/>
              <a:t> В центре </a:t>
            </a:r>
            <a:r>
              <a:rPr lang="ru-RU" i="1" dirty="0" smtClean="0"/>
              <a:t>Чалтыря сооружено </a:t>
            </a:r>
            <a:r>
              <a:rPr lang="ru-RU" i="1" dirty="0"/>
              <a:t>круглое кирпичное здание комплекса с пятью колонами, символизирующими каждый год ВОВ. </a:t>
            </a:r>
            <a:r>
              <a:rPr lang="ru-RU" i="1" dirty="0" smtClean="0"/>
              <a:t>У</a:t>
            </a:r>
            <a:r>
              <a:rPr lang="ru-RU" i="1" dirty="0"/>
              <a:t> главной внутренней стороны стелы установлено скульптурное изображение матери-Родины, высотой 4 метра. В её поднятой руке – венок славы. На стеле – барельеф изображение солдат героев, а также двух летящих голубей, олицетворяющих ушедших в вечность сыновей Родины. В центральной части мемориала горит Вечный </a:t>
            </a:r>
            <a:r>
              <a:rPr lang="ru-RU" i="1" dirty="0" smtClean="0"/>
              <a:t>огонь.</a:t>
            </a:r>
            <a:r>
              <a:rPr lang="ru-RU" i="1" dirty="0"/>
              <a:t>                          </a:t>
            </a:r>
            <a:r>
              <a:rPr lang="ru-RU" dirty="0"/>
              <a:t>     </a:t>
            </a:r>
          </a:p>
        </p:txBody>
      </p:sp>
    </p:spTree>
    <p:extLst>
      <p:ext uri="{BB962C8B-B14F-4D97-AF65-F5344CB8AC3E}">
        <p14:creationId xmlns:p14="http://schemas.microsoft.com/office/powerpoint/2010/main" val="373884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solidFill>
                  <a:srgbClr val="FF0000"/>
                </a:solidFill>
              </a:rPr>
              <a:t>Бюст пионера-героя Вити </a:t>
            </a:r>
            <a:r>
              <a:rPr lang="ru-RU" sz="2800" b="1" i="1" dirty="0" err="1">
                <a:solidFill>
                  <a:srgbClr val="FF0000"/>
                </a:solidFill>
              </a:rPr>
              <a:t>Черевичкина</a:t>
            </a:r>
            <a:endParaRPr lang="ru-RU" sz="2800" b="1" i="1" dirty="0">
              <a:solidFill>
                <a:srgbClr val="FF0000"/>
              </a:solidFill>
            </a:endParaRPr>
          </a:p>
        </p:txBody>
      </p:sp>
      <p:sp>
        <p:nvSpPr>
          <p:cNvPr id="4" name="Объект 3"/>
          <p:cNvSpPr>
            <a:spLocks noGrp="1"/>
          </p:cNvSpPr>
          <p:nvPr>
            <p:ph idx="1"/>
          </p:nvPr>
        </p:nvSpPr>
        <p:spPr>
          <a:xfrm>
            <a:off x="4283968" y="1340768"/>
            <a:ext cx="4320480" cy="5112568"/>
          </a:xfrm>
        </p:spPr>
        <p:txBody>
          <a:bodyPr>
            <a:noAutofit/>
          </a:bodyPr>
          <a:lstStyle/>
          <a:p>
            <a:pPr marL="0" indent="0">
              <a:buNone/>
            </a:pPr>
            <a:r>
              <a:rPr lang="ru-RU" sz="2000" i="1" dirty="0"/>
              <a:t> Когда немцы взяли Ростов, они под страхом расстрела приказали всем владельцам голубятен убить птиц. Фашисты боялись, что с помощью почтовых голубей ростовчане будут передавать нашим войскам разведывательную информацию. Но Витя не подчинился приказу и тайно продолжал держать голубей, регулярно выпуская их в полёт. Немцы заметили парящих птиц, и </a:t>
            </a:r>
            <a:r>
              <a:rPr lang="ru-RU" sz="2000" i="1" dirty="0" err="1"/>
              <a:t>Черевичкина</a:t>
            </a:r>
            <a:r>
              <a:rPr lang="ru-RU" sz="2000" i="1" dirty="0"/>
              <a:t>, как пособника </a:t>
            </a:r>
            <a:r>
              <a:rPr lang="ru-RU" sz="2000" i="1" dirty="0" smtClean="0"/>
              <a:t>Красной Армии</a:t>
            </a:r>
            <a:r>
              <a:rPr lang="ru-RU" sz="2000" i="1" dirty="0"/>
              <a:t>, расстреляли. Мальчик изображен с голубем, которого он крепко прижимает к груди.</a:t>
            </a:r>
          </a:p>
        </p:txBody>
      </p:sp>
      <p:pic>
        <p:nvPicPr>
          <p:cNvPr id="4100" name="Picture 4" descr="http://azovlib.ru/page/resurscbs/bazadannush/kyltyraDona/text/pamyatniki_otech_voina.files/image02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772816"/>
            <a:ext cx="298779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53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smtClean="0">
                <a:solidFill>
                  <a:srgbClr val="FF0000"/>
                </a:solidFill>
              </a:rPr>
              <a:t>Мемориал славы в г. Каменск - Шахтинском</a:t>
            </a:r>
            <a:endParaRPr lang="ru-RU" sz="2400" b="1" i="1" dirty="0">
              <a:solidFill>
                <a:srgbClr val="FF0000"/>
              </a:solidFill>
            </a:endParaRPr>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560" y="1556792"/>
            <a:ext cx="3960440" cy="3236433"/>
          </a:xfrm>
        </p:spPr>
      </p:pic>
      <p:pic>
        <p:nvPicPr>
          <p:cNvPr id="4" name="Рисунок 3" descr=" Ростовская область, г. Каменск-Шахтинский, Площадь Героев. Мемориальный комплекс погибшим в ВОВ. Вечный огонь, памятник, танки."/>
          <p:cNvPicPr/>
          <p:nvPr/>
        </p:nvPicPr>
        <p:blipFill rotWithShape="1">
          <a:blip r:embed="rId3" cstate="email">
            <a:extLst>
              <a:ext uri="{28A0092B-C50C-407E-A947-70E740481C1C}">
                <a14:useLocalDpi xmlns:a14="http://schemas.microsoft.com/office/drawing/2010/main"/>
              </a:ext>
            </a:extLst>
          </a:blip>
          <a:srcRect/>
          <a:stretch/>
        </p:blipFill>
        <p:spPr bwMode="auto">
          <a:xfrm>
            <a:off x="4860032" y="2348880"/>
            <a:ext cx="3744416" cy="35283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1757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FF0000"/>
                </a:solidFill>
              </a:rPr>
              <a:t>Ростов – на – Дону. МИГ – 17 ПФ.</a:t>
            </a:r>
            <a:endParaRPr lang="ru-RU" sz="2800" b="1" i="1" dirty="0">
              <a:solidFill>
                <a:srgbClr val="FF0000"/>
              </a:solidFill>
            </a:endParaRPr>
          </a:p>
        </p:txBody>
      </p:sp>
      <p:sp>
        <p:nvSpPr>
          <p:cNvPr id="3" name="Объект 2"/>
          <p:cNvSpPr>
            <a:spLocks noGrp="1"/>
          </p:cNvSpPr>
          <p:nvPr>
            <p:ph idx="1"/>
          </p:nvPr>
        </p:nvSpPr>
        <p:spPr>
          <a:xfrm>
            <a:off x="5220072" y="1628800"/>
            <a:ext cx="3466728" cy="3838681"/>
          </a:xfrm>
        </p:spPr>
        <p:txBody>
          <a:bodyPr>
            <a:normAutofit/>
          </a:bodyPr>
          <a:lstStyle/>
          <a:p>
            <a:pPr marL="0" indent="0">
              <a:buNone/>
            </a:pPr>
            <a:r>
              <a:rPr lang="ru-RU" sz="2400" i="1" dirty="0">
                <a:cs typeface="Andalus" panose="02020603050405020304" pitchFamily="18" charset="-78"/>
              </a:rPr>
              <a:t>Памятник расположен на проспекте Шолохова по дороге в аэропорт. </a:t>
            </a:r>
            <a:br>
              <a:rPr lang="ru-RU" sz="2400" i="1" dirty="0">
                <a:cs typeface="Andalus" panose="02020603050405020304" pitchFamily="18" charset="-78"/>
              </a:rPr>
            </a:br>
            <a:r>
              <a:rPr lang="ru-RU" sz="2400" i="1" dirty="0">
                <a:cs typeface="Andalus" panose="02020603050405020304" pitchFamily="18" charset="-78"/>
              </a:rPr>
              <a:t>Памятник посвящен летчикам в честь Победы в Великой Отечественной Войне.</a:t>
            </a:r>
          </a:p>
        </p:txBody>
      </p:sp>
      <p:pic>
        <p:nvPicPr>
          <p:cNvPr id="4" name="Picture 2" descr="C:\Users\Лариса\Downloads\rostov_mig-17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1628800"/>
            <a:ext cx="2880320" cy="383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54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FF0000"/>
                </a:solidFill>
              </a:rPr>
              <a:t>Село </a:t>
            </a:r>
            <a:r>
              <a:rPr lang="ru-RU" sz="2800" b="1" i="1" dirty="0" err="1" smtClean="0">
                <a:solidFill>
                  <a:srgbClr val="FF0000"/>
                </a:solidFill>
              </a:rPr>
              <a:t>Синявское</a:t>
            </a:r>
            <a:r>
              <a:rPr lang="ru-RU" sz="2800" b="1" i="1" dirty="0" smtClean="0">
                <a:solidFill>
                  <a:srgbClr val="FF0000"/>
                </a:solidFill>
              </a:rPr>
              <a:t>, </a:t>
            </a:r>
            <a:r>
              <a:rPr lang="ru-RU" sz="2800" b="1" i="1" dirty="0" err="1" smtClean="0">
                <a:solidFill>
                  <a:srgbClr val="FF0000"/>
                </a:solidFill>
              </a:rPr>
              <a:t>Неклиновский</a:t>
            </a:r>
            <a:r>
              <a:rPr lang="ru-RU" sz="2800" b="1" i="1" dirty="0" smtClean="0">
                <a:solidFill>
                  <a:srgbClr val="FF0000"/>
                </a:solidFill>
              </a:rPr>
              <a:t> район. Памятник павшим воинам.</a:t>
            </a:r>
            <a:endParaRPr lang="ru-RU" sz="2800" b="1" i="1" dirty="0">
              <a:solidFill>
                <a:srgbClr val="FF0000"/>
              </a:solidFill>
            </a:endParaRPr>
          </a:p>
        </p:txBody>
      </p:sp>
      <p:pic>
        <p:nvPicPr>
          <p:cNvPr id="5122" name="Picture 2" descr="C:\Users\Лариса\Downloads\sinyavskoe-45504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31640" y="1549415"/>
            <a:ext cx="2592288" cy="38724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72000" y="1556792"/>
            <a:ext cx="3240360" cy="3785652"/>
          </a:xfrm>
          <a:prstGeom prst="rect">
            <a:avLst/>
          </a:prstGeom>
        </p:spPr>
        <p:txBody>
          <a:bodyPr wrap="square">
            <a:spAutoFit/>
          </a:bodyPr>
          <a:lstStyle/>
          <a:p>
            <a:r>
              <a:rPr lang="ru-RU" sz="2000" i="1" dirty="0"/>
              <a:t>П</a:t>
            </a:r>
            <a:r>
              <a:rPr lang="ru-RU" sz="2000" i="1" dirty="0" smtClean="0"/>
              <a:t>амятник </a:t>
            </a:r>
            <a:r>
              <a:rPr lang="ru-RU" sz="2000" i="1" dirty="0"/>
              <a:t>воинам-односельчанам, погибшим в годы </a:t>
            </a:r>
            <a:r>
              <a:rPr lang="ru-RU" sz="2000" i="1" dirty="0" smtClean="0"/>
              <a:t>ВОВ, </a:t>
            </a:r>
            <a:r>
              <a:rPr lang="ru-RU" sz="2000" i="1" dirty="0"/>
              <a:t>представляет собой стальную фигуру женщины, бетонный обелиск со звездой и </a:t>
            </a:r>
            <a:r>
              <a:rPr lang="ru-RU" sz="2000" i="1" dirty="0" smtClean="0"/>
              <a:t>стальной плитой </a:t>
            </a:r>
            <a:r>
              <a:rPr lang="ru-RU" sz="2000" i="1" dirty="0"/>
              <a:t>с именами погибших воинов, расположенных над братской могилой.</a:t>
            </a:r>
          </a:p>
          <a:p>
            <a:r>
              <a:rPr lang="ru-RU" sz="2000" i="1" dirty="0"/>
              <a:t/>
            </a:r>
            <a:br>
              <a:rPr lang="ru-RU" sz="2000" i="1" dirty="0"/>
            </a:br>
            <a:endParaRPr lang="ru-RU" sz="2000" i="1" dirty="0"/>
          </a:p>
        </p:txBody>
      </p:sp>
    </p:spTree>
    <p:extLst>
      <p:ext uri="{BB962C8B-B14F-4D97-AF65-F5344CB8AC3E}">
        <p14:creationId xmlns:p14="http://schemas.microsoft.com/office/powerpoint/2010/main" val="3497322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4186808" cy="1512168"/>
          </a:xfrm>
        </p:spPr>
        <p:txBody>
          <a:bodyPr>
            <a:normAutofit/>
          </a:bodyPr>
          <a:lstStyle/>
          <a:p>
            <a:r>
              <a:rPr lang="ru-RU" sz="2800" b="1" i="1" dirty="0">
                <a:solidFill>
                  <a:srgbClr val="FF0000"/>
                </a:solidFill>
              </a:rPr>
              <a:t>Мемориал </a:t>
            </a:r>
            <a:r>
              <a:rPr lang="ru-RU" sz="2800" b="1" i="1" dirty="0" smtClean="0">
                <a:solidFill>
                  <a:srgbClr val="FF0000"/>
                </a:solidFill>
              </a:rPr>
              <a:t/>
            </a:r>
            <a:br>
              <a:rPr lang="ru-RU" sz="2800" b="1" i="1" dirty="0" smtClean="0">
                <a:solidFill>
                  <a:srgbClr val="FF0000"/>
                </a:solidFill>
              </a:rPr>
            </a:br>
            <a:r>
              <a:rPr lang="ru-RU" sz="2800" b="1" i="1" dirty="0" smtClean="0">
                <a:solidFill>
                  <a:srgbClr val="FF0000"/>
                </a:solidFill>
              </a:rPr>
              <a:t>«</a:t>
            </a:r>
            <a:r>
              <a:rPr lang="ru-RU" sz="2800" b="1" i="1" dirty="0">
                <a:solidFill>
                  <a:srgbClr val="FF0000"/>
                </a:solidFill>
              </a:rPr>
              <a:t>Вечная </a:t>
            </a:r>
            <a:r>
              <a:rPr lang="ru-RU" sz="2800" b="1" i="1" dirty="0" smtClean="0">
                <a:solidFill>
                  <a:srgbClr val="FF0000"/>
                </a:solidFill>
              </a:rPr>
              <a:t>память»</a:t>
            </a:r>
            <a:endParaRPr lang="ru-RU" sz="2800" b="1" i="1" dirty="0">
              <a:solidFill>
                <a:srgbClr val="FF0000"/>
              </a:solidFill>
            </a:endParaRPr>
          </a:p>
        </p:txBody>
      </p:sp>
      <p:sp>
        <p:nvSpPr>
          <p:cNvPr id="3" name="Объект 2"/>
          <p:cNvSpPr>
            <a:spLocks noGrp="1"/>
          </p:cNvSpPr>
          <p:nvPr>
            <p:ph idx="1"/>
          </p:nvPr>
        </p:nvSpPr>
        <p:spPr>
          <a:xfrm>
            <a:off x="5148064" y="620689"/>
            <a:ext cx="3384376" cy="5112568"/>
          </a:xfrm>
        </p:spPr>
        <p:txBody>
          <a:bodyPr>
            <a:normAutofit fontScale="85000" lnSpcReduction="10000"/>
          </a:bodyPr>
          <a:lstStyle/>
          <a:p>
            <a:pPr marL="0" indent="0">
              <a:buNone/>
            </a:pPr>
            <a:r>
              <a:rPr lang="ru-RU" sz="1800" i="1" dirty="0"/>
              <a:t>На площади имени Карла Маркса в 1969 году был воздвигнут мемориал «Вечный огонь» В глубине его расположена горизонтальная бетонная стела в форме полукольца как символ незавершенной, насильственно прерванной жизни. На ней - медной изображение матери-Родины, скорбящей о сыновьях, отдавших свою жизнь за свободу и независимость родной Отчизны. У подножия стелы горит Вечный огонь, обрамляемый отлитой пятиконечной звездой. Рядом расположено братское кладбище, где захоронены павшие в боях за освобождение Ростова-на-Дону советские воины и жители города, замученные фашистскими оккупантами, которых около 2000 человек. Их имена выбиты на четырех надгробных плитах из черного мрамора.</a:t>
            </a:r>
          </a:p>
          <a:p>
            <a:endParaRPr lang="ru-RU" sz="1600" dirty="0">
              <a:latin typeface="Book Antiqua" panose="02040602050305030304" pitchFamily="18" charset="0"/>
            </a:endParaRPr>
          </a:p>
        </p:txBody>
      </p:sp>
      <p:pic>
        <p:nvPicPr>
          <p:cNvPr id="4" name="Рисунок 3" descr="http://www.rodb-v.ru/img/memorial11.jpg"/>
          <p:cNvPicPr/>
          <p:nvPr/>
        </p:nvPicPr>
        <p:blipFill>
          <a:blip r:embed="rId2">
            <a:extLst>
              <a:ext uri="{28A0092B-C50C-407E-A947-70E740481C1C}">
                <a14:useLocalDpi xmlns:a14="http://schemas.microsoft.com/office/drawing/2010/main"/>
              </a:ext>
            </a:extLst>
          </a:blip>
          <a:srcRect/>
          <a:stretch>
            <a:fillRect/>
          </a:stretch>
        </p:blipFill>
        <p:spPr bwMode="auto">
          <a:xfrm>
            <a:off x="899592" y="2060848"/>
            <a:ext cx="3600400" cy="3096344"/>
          </a:xfrm>
          <a:prstGeom prst="rect">
            <a:avLst/>
          </a:prstGeom>
          <a:noFill/>
          <a:ln>
            <a:noFill/>
          </a:ln>
        </p:spPr>
      </p:pic>
    </p:spTree>
    <p:extLst>
      <p:ext uri="{BB962C8B-B14F-4D97-AF65-F5344CB8AC3E}">
        <p14:creationId xmlns:p14="http://schemas.microsoft.com/office/powerpoint/2010/main" val="3934883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95288"/>
            <a:ext cx="8229600" cy="1022350"/>
          </a:xfrm>
        </p:spPr>
        <p:txBody>
          <a:bodyPr>
            <a:normAutofit/>
          </a:bodyPr>
          <a:lstStyle/>
          <a:p>
            <a:r>
              <a:rPr lang="ru-RU" sz="2400" b="1" i="1" dirty="0" smtClean="0">
                <a:solidFill>
                  <a:srgbClr val="FF0000"/>
                </a:solidFill>
              </a:rPr>
              <a:t>Памятник «Морякам, участникам боев за Таганрог»</a:t>
            </a:r>
            <a:endParaRPr lang="ru-RU" sz="2400" b="1" i="1" dirty="0">
              <a:solidFill>
                <a:srgbClr val="FF0000"/>
              </a:solidFill>
            </a:endParaRPr>
          </a:p>
        </p:txBody>
      </p:sp>
      <p:pic>
        <p:nvPicPr>
          <p:cNvPr id="5" name="Picture 2" descr="C:\Users\Лариса\Downloads\pamyatnik_korabl_.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23929" y="1821327"/>
            <a:ext cx="4104456" cy="2729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rot="10800000" flipV="1">
            <a:off x="611560" y="1481327"/>
            <a:ext cx="3096344" cy="4278094"/>
          </a:xfrm>
          <a:prstGeom prst="rect">
            <a:avLst/>
          </a:prstGeom>
          <a:solidFill>
            <a:schemeClr val="tx1">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1" u="none" strike="noStrike" cap="none" normalizeH="0" baseline="0" dirty="0" smtClean="0">
                <a:ln>
                  <a:noFill/>
                </a:ln>
                <a:effectLst/>
                <a:latin typeface="Arial" pitchFamily="34" charset="0"/>
                <a:cs typeface="Arabic Typesetting" panose="03020402040406030203" pitchFamily="66" charset="-78"/>
              </a:rPr>
              <a:t>Памятник представляет собой настоящий катер-тральщик КЭМТЩ-772, который установлен на постаменте, сделанном в виде морских волн. </a:t>
            </a:r>
            <a:br>
              <a:rPr kumimoji="0" lang="ru-RU" altLang="ru-RU" sz="1600" b="0" i="1" u="none" strike="noStrike" cap="none" normalizeH="0" baseline="0" dirty="0" smtClean="0">
                <a:ln>
                  <a:noFill/>
                </a:ln>
                <a:effectLst/>
                <a:latin typeface="Arial" pitchFamily="34" charset="0"/>
                <a:cs typeface="Arabic Typesetting" panose="03020402040406030203" pitchFamily="66" charset="-78"/>
              </a:rPr>
            </a:br>
            <a:r>
              <a:rPr kumimoji="0" lang="ru-RU" altLang="ru-RU" sz="1600" b="0" i="1" u="none" strike="noStrike" cap="none" normalizeH="0" baseline="0" dirty="0" smtClean="0">
                <a:ln>
                  <a:noFill/>
                </a:ln>
                <a:effectLst/>
                <a:latin typeface="Arial" pitchFamily="34" charset="0"/>
                <a:cs typeface="Arabic Typesetting" panose="03020402040406030203" pitchFamily="66" charset="-78"/>
              </a:rPr>
              <a:t>Этот катер прошел настоящее боевое «крещение». За годы участия в боевых действиях, во время которых катер получил 17 повреждений, его экипаж обезвредил большое количество мин и сбил несколько вражеских самолетов.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smtClean="0">
                <a:ln>
                  <a:noFill/>
                </a:ln>
                <a:solidFill>
                  <a:schemeClr val="tx1"/>
                </a:solidFill>
                <a:effectLst/>
                <a:latin typeface="Arial" pitchFamily="34" charset="0"/>
                <a:cs typeface="Arabic Typesetting" panose="03020402040406030203" pitchFamily="66" charset="-78"/>
              </a:rPr>
              <a:t>   </a:t>
            </a:r>
          </a:p>
        </p:txBody>
      </p:sp>
      <p:pic>
        <p:nvPicPr>
          <p:cNvPr id="7176" name="Picture 8" descr="http://www.rutraveller.ru/i/p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04788"/>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11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err="1" smtClean="0">
                <a:solidFill>
                  <a:srgbClr val="FF0000"/>
                </a:solidFill>
              </a:rPr>
              <a:t>Песчанокопский</a:t>
            </a:r>
            <a:r>
              <a:rPr lang="ru-RU" sz="2800" b="1" i="1" dirty="0" smtClean="0">
                <a:solidFill>
                  <a:srgbClr val="FF0000"/>
                </a:solidFill>
              </a:rPr>
              <a:t> район</a:t>
            </a:r>
            <a:endParaRPr lang="ru-RU" sz="2800" b="1" i="1" dirty="0">
              <a:solidFill>
                <a:srgbClr val="FF0000"/>
              </a:solidFill>
            </a:endParaRPr>
          </a:p>
        </p:txBody>
      </p:sp>
      <p:sp>
        <p:nvSpPr>
          <p:cNvPr id="3" name="Объект 2"/>
          <p:cNvSpPr>
            <a:spLocks noGrp="1"/>
          </p:cNvSpPr>
          <p:nvPr>
            <p:ph idx="1"/>
          </p:nvPr>
        </p:nvSpPr>
        <p:spPr>
          <a:xfrm>
            <a:off x="3851920" y="1628800"/>
            <a:ext cx="4834880" cy="4497363"/>
          </a:xfrm>
        </p:spPr>
        <p:txBody>
          <a:bodyPr>
            <a:normAutofit fontScale="92500" lnSpcReduction="10000"/>
          </a:bodyPr>
          <a:lstStyle/>
          <a:p>
            <a:pPr marL="0" indent="0">
              <a:buNone/>
            </a:pPr>
            <a:r>
              <a:rPr lang="ru-RU" sz="2000" dirty="0">
                <a:cs typeface="Andalus" panose="02020603050405020304" pitchFamily="18" charset="-78"/>
              </a:rPr>
              <a:t>Сначала возводилась памятная стена, на которой появилась надпись о том, что из села Песчанокопское </a:t>
            </a:r>
            <a:r>
              <a:rPr lang="ru-RU" sz="2000" dirty="0" smtClean="0">
                <a:cs typeface="Andalus" panose="02020603050405020304" pitchFamily="18" charset="-78"/>
              </a:rPr>
              <a:t>ушли </a:t>
            </a:r>
            <a:r>
              <a:rPr lang="ru-RU" sz="2000" dirty="0">
                <a:cs typeface="Andalus" panose="02020603050405020304" pitchFamily="18" charset="-78"/>
              </a:rPr>
              <a:t>на фронт 2400 человек</a:t>
            </a:r>
            <a:r>
              <a:rPr lang="ru-RU" sz="2000" dirty="0" smtClean="0">
                <a:cs typeface="Andalus" panose="02020603050405020304" pitchFamily="18" charset="-78"/>
              </a:rPr>
              <a:t>. Возведенные </a:t>
            </a:r>
            <a:r>
              <a:rPr lang="ru-RU" sz="2000" dirty="0">
                <a:cs typeface="Andalus" panose="02020603050405020304" pitchFamily="18" charset="-78"/>
              </a:rPr>
              <a:t>скульптуры пехотинца, летчика и моряка - это представители трех основных видов Вооруженных сил СССР. Памятник - обелиск торжественно открыт 31 октября 1967 года как яркое свидетельство героизма и мужества земляков, отдавших на алтарь Отечества свои жизни. В нишу Стеллы замурован цинковый ящик с посланием будущим поколениям с надписью: "Вскрыть в 2045 году" - к 100 - </a:t>
            </a:r>
            <a:r>
              <a:rPr lang="ru-RU" sz="2000" dirty="0" err="1">
                <a:cs typeface="Andalus" panose="02020603050405020304" pitchFamily="18" charset="-78"/>
              </a:rPr>
              <a:t>летию</a:t>
            </a:r>
            <a:r>
              <a:rPr lang="ru-RU" sz="2000" dirty="0">
                <a:cs typeface="Andalus" panose="02020603050405020304" pitchFamily="18" charset="-78"/>
              </a:rPr>
              <a:t> со дня Победы над фашизмом.</a:t>
            </a:r>
            <a:br>
              <a:rPr lang="ru-RU" sz="2000" dirty="0">
                <a:cs typeface="Andalus" panose="02020603050405020304" pitchFamily="18" charset="-78"/>
              </a:rPr>
            </a:br>
            <a:endParaRPr lang="ru-RU" sz="2000" dirty="0">
              <a:cs typeface="Andalus" panose="02020603050405020304" pitchFamily="18" charset="-78"/>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1629563"/>
            <a:ext cx="2766421" cy="4154520"/>
          </a:xfrm>
          <a:prstGeom prst="rect">
            <a:avLst/>
          </a:prstGeom>
        </p:spPr>
      </p:pic>
    </p:spTree>
    <p:extLst>
      <p:ext uri="{BB962C8B-B14F-4D97-AF65-F5344CB8AC3E}">
        <p14:creationId xmlns:p14="http://schemas.microsoft.com/office/powerpoint/2010/main" val="57398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FF0000"/>
                </a:solidFill>
              </a:rPr>
              <a:t>Город Гуково Ростовской области.</a:t>
            </a:r>
            <a:endParaRPr lang="ru-RU" sz="2800" b="1" i="1" dirty="0">
              <a:solidFill>
                <a:srgbClr val="FF0000"/>
              </a:solidFill>
            </a:endParaRPr>
          </a:p>
        </p:txBody>
      </p:sp>
      <p:sp>
        <p:nvSpPr>
          <p:cNvPr id="3" name="Объект 2"/>
          <p:cNvSpPr>
            <a:spLocks noGrp="1"/>
          </p:cNvSpPr>
          <p:nvPr>
            <p:ph idx="1"/>
          </p:nvPr>
        </p:nvSpPr>
        <p:spPr>
          <a:xfrm>
            <a:off x="6084168" y="2564905"/>
            <a:ext cx="2250951" cy="2880320"/>
          </a:xfrm>
        </p:spPr>
        <p:txBody>
          <a:bodyPr>
            <a:normAutofit fontScale="92500" lnSpcReduction="10000"/>
          </a:bodyPr>
          <a:lstStyle/>
          <a:p>
            <a:pPr marL="0" indent="0">
              <a:buNone/>
            </a:pPr>
            <a:r>
              <a:rPr lang="ru-RU" sz="1800" i="1" dirty="0">
                <a:cs typeface="Andalus" panose="02020603050405020304" pitchFamily="18" charset="-78"/>
              </a:rPr>
              <a:t>В братской могиле захоронены 13 воинов Советской Армии, которые погибли от ран, нанесенных фашистами в госпитале, который находился в хуторе </a:t>
            </a:r>
            <a:r>
              <a:rPr lang="ru-RU" sz="1800" i="1" dirty="0" err="1" smtClean="0">
                <a:cs typeface="Andalus" panose="02020603050405020304" pitchFamily="18" charset="-78"/>
              </a:rPr>
              <a:t>Платово</a:t>
            </a:r>
            <a:r>
              <a:rPr lang="ru-RU" sz="1800" i="1" dirty="0" smtClean="0">
                <a:cs typeface="Andalus" panose="02020603050405020304" pitchFamily="18" charset="-78"/>
              </a:rPr>
              <a:t>. Фамилии </a:t>
            </a:r>
            <a:r>
              <a:rPr lang="ru-RU" sz="1800" i="1" dirty="0">
                <a:cs typeface="Andalus" panose="02020603050405020304" pitchFamily="18" charset="-78"/>
              </a:rPr>
              <a:t>погибших воинов не установлены.</a:t>
            </a:r>
          </a:p>
          <a:p>
            <a:pPr marL="0" indent="0">
              <a:buNone/>
            </a:pPr>
            <a:endParaRPr lang="ru-RU" dirty="0"/>
          </a:p>
        </p:txBody>
      </p:sp>
      <p:sp>
        <p:nvSpPr>
          <p:cNvPr id="4" name="Rectangle 1"/>
          <p:cNvSpPr>
            <a:spLocks noChangeArrowheads="1"/>
          </p:cNvSpPr>
          <p:nvPr/>
        </p:nvSpPr>
        <p:spPr bwMode="auto">
          <a:xfrm>
            <a:off x="1187624" y="2348880"/>
            <a:ext cx="1584176" cy="32403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0300" b="0" i="0" u="none" strike="noStrike" cap="none" normalizeH="0" baseline="0" dirty="0" smtClean="0">
              <a:ln>
                <a:noFill/>
              </a:ln>
              <a:solidFill>
                <a:srgbClr val="A61C0A"/>
              </a:solidFill>
              <a:effectLst/>
              <a:latin typeface="Trebuchet MS" pitchFamily="34" charset="0"/>
              <a:cs typeface="Arial" pitchFamily="34" charset="0"/>
            </a:endParaRPr>
          </a:p>
        </p:txBody>
      </p:sp>
      <p:pic>
        <p:nvPicPr>
          <p:cNvPr id="11266" name="Picture 2" descr="http://www.krsulin.ru/prew/albom-memorialnyh-kompleksov-2-pamyatnik-21.jpg">
            <a:hlinkClick r:id="rId2" tooltip="Альбом мемориальных комплексов #2. Памятник в х. Платово"/>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7788" y="1988840"/>
            <a:ext cx="4415770" cy="338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26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32983" y="1600200"/>
            <a:ext cx="6278033" cy="4708525"/>
          </a:xfrm>
        </p:spPr>
      </p:pic>
    </p:spTree>
    <p:extLst>
      <p:ext uri="{BB962C8B-B14F-4D97-AF65-F5344CB8AC3E}">
        <p14:creationId xmlns:p14="http://schemas.microsoft.com/office/powerpoint/2010/main" val="203495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Текст 2"/>
          <p:cNvSpPr>
            <a:spLocks noGrp="1"/>
          </p:cNvSpPr>
          <p:nvPr>
            <p:ph type="body" idx="1"/>
          </p:nvPr>
        </p:nvSpPr>
        <p:spPr>
          <a:xfrm>
            <a:off x="463674" y="116632"/>
            <a:ext cx="4040188" cy="2376264"/>
          </a:xfrm>
        </p:spPr>
        <p:txBody>
          <a:bodyPr>
            <a:normAutofit fontScale="32500" lnSpcReduction="20000"/>
          </a:bodyPr>
          <a:lstStyle/>
          <a:p>
            <a:r>
              <a:rPr lang="ru-RU" altLang="ru-RU" sz="5500" i="1" dirty="0">
                <a:solidFill>
                  <a:srgbClr val="FF0000"/>
                </a:solidFill>
                <a:latin typeface="Trebuchet MS" pitchFamily="34" charset="0"/>
                <a:cs typeface="Arial" pitchFamily="34" charset="0"/>
              </a:rPr>
              <a:t>ПАМЯТНИК (МОГИЛА) УСТАНОВЛЕНА В ХУТОРЕ НОВО-РОВЕНЕЦК </a:t>
            </a:r>
            <a:endParaRPr lang="ru-RU" altLang="ru-RU" sz="5500" i="1" dirty="0" smtClean="0">
              <a:solidFill>
                <a:srgbClr val="FF0000"/>
              </a:solidFill>
              <a:latin typeface="Trebuchet MS" pitchFamily="34" charset="0"/>
              <a:cs typeface="Arial" pitchFamily="34" charset="0"/>
            </a:endParaRPr>
          </a:p>
          <a:p>
            <a:r>
              <a:rPr lang="ru-RU" sz="4900" b="0" i="1" dirty="0" smtClean="0"/>
              <a:t>В </a:t>
            </a:r>
            <a:r>
              <a:rPr lang="ru-RU" sz="4900" b="0" i="1" dirty="0"/>
              <a:t>братской могиле захоронены 4 солдата Советской Армии, погибших при освобождении хутора от немецко-фашистских захватчиков в 1942 году.</a:t>
            </a:r>
            <a:endParaRPr lang="ru-RU" sz="4900" i="1" dirty="0"/>
          </a:p>
        </p:txBody>
      </p:sp>
      <p:sp>
        <p:nvSpPr>
          <p:cNvPr id="5" name="Текст 4"/>
          <p:cNvSpPr>
            <a:spLocks noGrp="1"/>
          </p:cNvSpPr>
          <p:nvPr>
            <p:ph type="body" sz="half" idx="3"/>
          </p:nvPr>
        </p:nvSpPr>
        <p:spPr>
          <a:xfrm>
            <a:off x="4645025" y="620688"/>
            <a:ext cx="4041775" cy="2088232"/>
          </a:xfrm>
        </p:spPr>
        <p:txBody>
          <a:bodyPr>
            <a:normAutofit lnSpcReduction="10000"/>
          </a:bodyPr>
          <a:lstStyle/>
          <a:p>
            <a:pPr>
              <a:spcBef>
                <a:spcPts val="0"/>
              </a:spcBef>
            </a:pPr>
            <a:r>
              <a:rPr lang="ru-RU" sz="1800" i="1" dirty="0">
                <a:solidFill>
                  <a:srgbClr val="FF0000"/>
                </a:solidFill>
                <a:cs typeface="Andalus" panose="02020603050405020304" pitchFamily="18" charset="-78"/>
              </a:rPr>
              <a:t>ПАМЯТНИК </a:t>
            </a:r>
            <a:r>
              <a:rPr lang="ru-RU" sz="1800" i="1" dirty="0" smtClean="0">
                <a:solidFill>
                  <a:srgbClr val="FF0000"/>
                </a:solidFill>
                <a:cs typeface="Andalus" panose="02020603050405020304" pitchFamily="18" charset="-78"/>
              </a:rPr>
              <a:t>УСТАНОВЛЕН </a:t>
            </a:r>
            <a:r>
              <a:rPr lang="ru-RU" sz="1800" i="1" dirty="0">
                <a:solidFill>
                  <a:srgbClr val="FF0000"/>
                </a:solidFill>
                <a:cs typeface="Andalus" panose="02020603050405020304" pitchFamily="18" charset="-78"/>
              </a:rPr>
              <a:t>В ХУТОРЕ ГУКОВО </a:t>
            </a:r>
            <a:r>
              <a:rPr lang="ru-RU" sz="1600" i="1" dirty="0" smtClean="0">
                <a:solidFill>
                  <a:srgbClr val="FF0000"/>
                </a:solidFill>
                <a:cs typeface="Andalus" panose="02020603050405020304" pitchFamily="18" charset="-78"/>
              </a:rPr>
              <a:t>. </a:t>
            </a:r>
            <a:r>
              <a:rPr lang="ru-RU" sz="1600" b="0" i="1" dirty="0" smtClean="0"/>
              <a:t> </a:t>
            </a:r>
          </a:p>
          <a:p>
            <a:pPr>
              <a:spcBef>
                <a:spcPts val="0"/>
              </a:spcBef>
            </a:pPr>
            <a:r>
              <a:rPr lang="ru-RU" sz="1600" b="0" i="1" dirty="0" smtClean="0"/>
              <a:t> В братской </a:t>
            </a:r>
            <a:r>
              <a:rPr lang="ru-RU" sz="1600" b="0" i="1" dirty="0"/>
              <a:t>могиле захоронены 5 солдат Советской Армии, погибших от рук немецко-фашистских захватчиков в 1943 году. </a:t>
            </a:r>
            <a:br>
              <a:rPr lang="ru-RU" sz="1600" b="0" i="1" dirty="0"/>
            </a:br>
            <a:endParaRPr lang="ru-RU" sz="1600" b="0" i="1" dirty="0"/>
          </a:p>
          <a:p>
            <a:endParaRPr lang="ru-RU" dirty="0"/>
          </a:p>
        </p:txBody>
      </p:sp>
      <p:sp>
        <p:nvSpPr>
          <p:cNvPr id="4" name="Объект 3"/>
          <p:cNvSpPr>
            <a:spLocks noGrp="1"/>
          </p:cNvSpPr>
          <p:nvPr>
            <p:ph sz="quarter" idx="2"/>
          </p:nvPr>
        </p:nvSpPr>
        <p:spPr>
          <a:xfrm>
            <a:off x="611560" y="2420887"/>
            <a:ext cx="3885828" cy="3705275"/>
          </a:xfrm>
        </p:spPr>
        <p:txBody>
          <a:bodyPr/>
          <a:lstStyle/>
          <a:p>
            <a:endParaRPr lang="ru-RU" dirty="0"/>
          </a:p>
        </p:txBody>
      </p:sp>
      <p:sp>
        <p:nvSpPr>
          <p:cNvPr id="6" name="Объект 5"/>
          <p:cNvSpPr>
            <a:spLocks noGrp="1"/>
          </p:cNvSpPr>
          <p:nvPr>
            <p:ph sz="quarter" idx="4"/>
          </p:nvPr>
        </p:nvSpPr>
        <p:spPr>
          <a:xfrm>
            <a:off x="4139953" y="548680"/>
            <a:ext cx="4546848" cy="5577483"/>
          </a:xfrm>
        </p:spPr>
        <p:txBody>
          <a:bodyPr>
            <a:normAutofit/>
          </a:bodyPr>
          <a:lstStyle/>
          <a:p>
            <a:endParaRPr lang="ru-RU" dirty="0"/>
          </a:p>
          <a:p>
            <a:r>
              <a:rPr lang="ru-RU" dirty="0"/>
              <a:t/>
            </a:r>
            <a:br>
              <a:rPr lang="ru-RU" dirty="0"/>
            </a:br>
            <a:endParaRPr lang="ru-RU" dirty="0"/>
          </a:p>
        </p:txBody>
      </p:sp>
      <p:pic>
        <p:nvPicPr>
          <p:cNvPr id="13314" name="Picture 2" descr="http://www.krsulin.ru/prew/albom-memorialnyh-kompleksov-2-pamyatnik-25.jpg">
            <a:hlinkClick r:id="rId2" tooltip="Альбом мемориальных комплексов #2. Памятник в х. Новоровенецк"/>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2492896"/>
            <a:ext cx="3312368" cy="36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3655134"/>
            <a:ext cx="45719" cy="34317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A61C0A"/>
                </a:solidFill>
                <a:effectLst/>
                <a:latin typeface="Trebuchet MS" pitchFamily="34" charset="0"/>
                <a:cs typeface="Arial" pitchFamily="34" charset="0"/>
                <a:hlinkClick r:id="rId4" tooltip="Альбом мемориальных комплексов #2. Памятник в х. Гуково"/>
              </a:rPr>
              <a:t>  </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300" b="0" i="0" u="none" strike="noStrike" cap="none" normalizeH="0" baseline="0" dirty="0" smtClean="0">
                <a:ln>
                  <a:noFill/>
                </a:ln>
                <a:solidFill>
                  <a:srgbClr val="A61C0A"/>
                </a:solidFill>
                <a:effectLst/>
                <a:latin typeface="Trebuchet MS" pitchFamily="34" charset="0"/>
                <a:cs typeface="Arial" pitchFamily="34" charset="0"/>
              </a:rPr>
              <a:t/>
            </a:r>
            <a:br>
              <a:rPr kumimoji="0" lang="ru-RU" altLang="ru-RU" sz="10300" b="0" i="0" u="none" strike="noStrike" cap="none" normalizeH="0" baseline="0" dirty="0" smtClean="0">
                <a:ln>
                  <a:noFill/>
                </a:ln>
                <a:solidFill>
                  <a:srgbClr val="A61C0A"/>
                </a:solidFill>
                <a:effectLst/>
                <a:latin typeface="Trebuchet MS" pitchFamily="34" charset="0"/>
                <a:cs typeface="Arial" pitchFamily="34" charset="0"/>
              </a:rPr>
            </a:br>
            <a:endParaRPr kumimoji="0" lang="ru-RU" altLang="ru-RU" sz="10300" b="0" i="0" u="none" strike="noStrike" cap="none" normalizeH="0" baseline="0" dirty="0" smtClean="0">
              <a:ln>
                <a:noFill/>
              </a:ln>
              <a:solidFill>
                <a:srgbClr val="A61C0A"/>
              </a:solidFill>
              <a:effectLst/>
              <a:latin typeface="Trebuchet MS" pitchFamily="34" charset="0"/>
              <a:cs typeface="Arial" pitchFamily="34" charset="0"/>
            </a:endParaRPr>
          </a:p>
        </p:txBody>
      </p:sp>
      <p:pic>
        <p:nvPicPr>
          <p:cNvPr id="13316" name="Picture 4" descr="http://www.krsulin.ru/prew/albom-memorialnyh-kompleksov-2-pamyatnik-26.jpg">
            <a:hlinkClick r:id="rId4" tooltip="Альбом мемориальных комплексов #2. Памятник в х. Гуково"/>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16016" y="2492896"/>
            <a:ext cx="4007083"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65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467544" y="0"/>
            <a:ext cx="4032448" cy="2996952"/>
          </a:xfrm>
        </p:spPr>
        <p:txBody>
          <a:bodyPr>
            <a:normAutofit fontScale="77500" lnSpcReduction="20000"/>
          </a:bodyPr>
          <a:lstStyle/>
          <a:p>
            <a:endParaRPr lang="ru-RU" b="0" dirty="0"/>
          </a:p>
          <a:p>
            <a:r>
              <a:rPr lang="ru-RU" sz="2200" b="0" i="1" dirty="0">
                <a:solidFill>
                  <a:srgbClr val="FF0000"/>
                </a:solidFill>
              </a:rPr>
              <a:t>ПАМЯТНИК УСТАНОВЛЕН В ХУТОРЕ ХОЛОДНЫЙ ПЛЁС </a:t>
            </a:r>
            <a:r>
              <a:rPr lang="ru-RU" sz="2200" b="0" i="1" dirty="0" smtClean="0">
                <a:solidFill>
                  <a:srgbClr val="FF0000"/>
                </a:solidFill>
              </a:rPr>
              <a:t>.</a:t>
            </a:r>
          </a:p>
          <a:p>
            <a:endParaRPr lang="ru-RU" sz="2200" b="0" i="1" dirty="0" smtClean="0">
              <a:solidFill>
                <a:srgbClr val="FF0000"/>
              </a:solidFill>
            </a:endParaRPr>
          </a:p>
          <a:p>
            <a:r>
              <a:rPr lang="ru-RU" sz="2300" b="0" i="1" dirty="0" smtClean="0"/>
              <a:t>В </a:t>
            </a:r>
            <a:r>
              <a:rPr lang="ru-RU" sz="2300" b="0" i="1" dirty="0"/>
              <a:t>братской могиле захоронены воины-десантники, погибшие при </a:t>
            </a:r>
            <a:r>
              <a:rPr lang="ru-RU" sz="2300" b="0" i="1" dirty="0" smtClean="0"/>
              <a:t>освобождении </a:t>
            </a:r>
            <a:r>
              <a:rPr lang="ru-RU" sz="2300" b="0" i="1" dirty="0"/>
              <a:t>хутора от немецко-фашистских захватчиков в 1943 году.</a:t>
            </a:r>
          </a:p>
          <a:p>
            <a:r>
              <a:rPr lang="ru-RU" dirty="0"/>
              <a:t/>
            </a:r>
            <a:br>
              <a:rPr lang="ru-RU" dirty="0"/>
            </a:br>
            <a:endParaRPr lang="ru-RU" dirty="0"/>
          </a:p>
        </p:txBody>
      </p:sp>
      <p:sp>
        <p:nvSpPr>
          <p:cNvPr id="5" name="Текст 4"/>
          <p:cNvSpPr>
            <a:spLocks noGrp="1"/>
          </p:cNvSpPr>
          <p:nvPr>
            <p:ph type="body" sz="half" idx="3"/>
          </p:nvPr>
        </p:nvSpPr>
        <p:spPr>
          <a:xfrm>
            <a:off x="4645025" y="0"/>
            <a:ext cx="4041775" cy="3068960"/>
          </a:xfrm>
        </p:spPr>
        <p:txBody>
          <a:bodyPr>
            <a:normAutofit fontScale="55000" lnSpcReduction="20000"/>
          </a:bodyPr>
          <a:lstStyle/>
          <a:p>
            <a:r>
              <a:rPr lang="ru-RU" b="0" u="sng" dirty="0">
                <a:hlinkClick r:id="rId2" tooltip="Альбом мемориальных комплексов #2. Памятник в с-зе Ударник"/>
              </a:rPr>
              <a:t/>
            </a:r>
            <a:br>
              <a:rPr lang="ru-RU" b="0" u="sng" dirty="0">
                <a:hlinkClick r:id="rId2" tooltip="Альбом мемориальных комплексов #2. Памятник в с-зе Ударник"/>
              </a:rPr>
            </a:br>
            <a:r>
              <a:rPr lang="ru-RU" sz="2900" b="0" i="1" dirty="0" smtClean="0">
                <a:solidFill>
                  <a:srgbClr val="FF0000"/>
                </a:solidFill>
              </a:rPr>
              <a:t>ПАМЯТНИК </a:t>
            </a:r>
            <a:r>
              <a:rPr lang="ru-RU" sz="2900" b="0" i="1" dirty="0">
                <a:solidFill>
                  <a:srgbClr val="FF0000"/>
                </a:solidFill>
              </a:rPr>
              <a:t>УСТАНОВЛЕН В СОВХОЗЕ </a:t>
            </a:r>
            <a:r>
              <a:rPr lang="ru-RU" sz="2900" b="0" i="1" dirty="0" smtClean="0">
                <a:solidFill>
                  <a:srgbClr val="FF0000"/>
                </a:solidFill>
              </a:rPr>
              <a:t>«УДАРНИК»</a:t>
            </a:r>
            <a:endParaRPr lang="ru-RU" sz="2900" b="0" i="1" dirty="0">
              <a:solidFill>
                <a:srgbClr val="FF0000"/>
              </a:solidFill>
            </a:endParaRPr>
          </a:p>
          <a:p>
            <a:endParaRPr lang="ru-RU" sz="2900" b="0" i="1" dirty="0" smtClean="0"/>
          </a:p>
          <a:p>
            <a:r>
              <a:rPr lang="ru-RU" sz="2900" b="0" i="1" dirty="0" smtClean="0"/>
              <a:t>В </a:t>
            </a:r>
            <a:r>
              <a:rPr lang="ru-RU" sz="2900" b="0" i="1" dirty="0"/>
              <a:t>братской могиле захоронены 1 офицер и 26 сержантов и солдат, погибших при освобождении хутора от немецко-фашистских захватчиков в 1942 году. Фамилии погибших не установлены.</a:t>
            </a:r>
          </a:p>
          <a:p>
            <a:r>
              <a:rPr lang="ru-RU" sz="2900" i="1" dirty="0"/>
              <a:t/>
            </a:r>
            <a:br>
              <a:rPr lang="ru-RU" sz="2900" i="1" dirty="0"/>
            </a:br>
            <a:endParaRPr lang="ru-RU" sz="2900" b="0" i="1" dirty="0"/>
          </a:p>
          <a:p>
            <a:endParaRPr lang="ru-RU" dirty="0"/>
          </a:p>
        </p:txBody>
      </p:sp>
      <p:sp>
        <p:nvSpPr>
          <p:cNvPr id="4" name="Объект 3"/>
          <p:cNvSpPr>
            <a:spLocks noGrp="1"/>
          </p:cNvSpPr>
          <p:nvPr>
            <p:ph sz="quarter" idx="2"/>
          </p:nvPr>
        </p:nvSpPr>
        <p:spPr/>
        <p:txBody>
          <a:bodyPr>
            <a:normAutofit/>
          </a:bodyPr>
          <a:lstStyle/>
          <a:p>
            <a:endParaRPr lang="ru-RU" dirty="0"/>
          </a:p>
        </p:txBody>
      </p:sp>
      <p:sp>
        <p:nvSpPr>
          <p:cNvPr id="6" name="Объект 5"/>
          <p:cNvSpPr>
            <a:spLocks noGrp="1"/>
          </p:cNvSpPr>
          <p:nvPr>
            <p:ph sz="quarter" idx="4"/>
          </p:nvPr>
        </p:nvSpPr>
        <p:spPr>
          <a:xfrm>
            <a:off x="1547665" y="1132240"/>
            <a:ext cx="7139136" cy="4993923"/>
          </a:xfrm>
        </p:spPr>
        <p:txBody>
          <a:bodyPr>
            <a:normAutofit/>
          </a:bodyPr>
          <a:lstStyle/>
          <a:p>
            <a:r>
              <a:rPr lang="ru-RU" u="sng" dirty="0">
                <a:hlinkClick r:id="rId2" tooltip="Альбом мемориальных комплексов #2. Памятник в с-зе Ударник"/>
              </a:rPr>
              <a:t/>
            </a:r>
            <a:br>
              <a:rPr lang="ru-RU" u="sng" dirty="0">
                <a:hlinkClick r:id="rId2" tooltip="Альбом мемориальных комплексов #2. Памятник в с-зе Ударник"/>
              </a:rPr>
            </a:br>
            <a:endParaRPr lang="ru-RU" dirty="0"/>
          </a:p>
        </p:txBody>
      </p:sp>
      <p:sp>
        <p:nvSpPr>
          <p:cNvPr id="7" name="Rectangle 1"/>
          <p:cNvSpPr>
            <a:spLocks noChangeArrowheads="1"/>
          </p:cNvSpPr>
          <p:nvPr/>
        </p:nvSpPr>
        <p:spPr bwMode="auto">
          <a:xfrm>
            <a:off x="0" y="-2130192"/>
            <a:ext cx="45719" cy="3262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300" b="0" i="0" u="sng" strike="noStrike" cap="none" normalizeH="0" baseline="0" dirty="0" smtClean="0">
                <a:ln>
                  <a:noFill/>
                </a:ln>
                <a:solidFill>
                  <a:srgbClr val="FF371F"/>
                </a:solidFill>
                <a:effectLst/>
                <a:latin typeface="Trebuchet MS" pitchFamily="34" charset="0"/>
                <a:cs typeface="Arial" pitchFamily="34" charset="0"/>
              </a:rPr>
              <a:t/>
            </a:r>
            <a:br>
              <a:rPr kumimoji="0" lang="ru-RU" altLang="ru-RU" sz="10300" b="0" i="0" u="sng" strike="noStrike" cap="none" normalizeH="0" baseline="0" dirty="0" smtClean="0">
                <a:ln>
                  <a:noFill/>
                </a:ln>
                <a:solidFill>
                  <a:srgbClr val="FF371F"/>
                </a:solidFill>
                <a:effectLst/>
                <a:latin typeface="Trebuchet MS" pitchFamily="34" charset="0"/>
                <a:cs typeface="Arial" pitchFamily="34" charset="0"/>
              </a:rPr>
            </a:br>
            <a:endParaRPr kumimoji="0" lang="ru-RU" altLang="ru-RU" sz="10300" b="0" i="0" u="sng" strike="noStrike" cap="none" normalizeH="0" baseline="0" dirty="0" smtClean="0">
              <a:ln>
                <a:noFill/>
              </a:ln>
              <a:solidFill>
                <a:srgbClr val="FF371F"/>
              </a:solidFill>
              <a:effectLst/>
              <a:latin typeface="Trebuchet MS" pitchFamily="34" charset="0"/>
              <a:cs typeface="Arial" pitchFamily="34" charset="0"/>
            </a:endParaRPr>
          </a:p>
        </p:txBody>
      </p:sp>
      <p:pic>
        <p:nvPicPr>
          <p:cNvPr id="14338" name="Picture 2" descr="http://www.krsulin.ru/prew/albom-memorialnyh-kompleksov-2-pamyatnik-31.jpg">
            <a:hlinkClick r:id="rId3" tooltip="Альбом мемориальных комплексов #2. Памятник в х. Холодный Плёс"/>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2492896"/>
            <a:ext cx="3672408" cy="34720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1299193"/>
            <a:ext cx="45719"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sng" strike="noStrike" cap="none" normalizeH="0" baseline="0" dirty="0" smtClean="0">
                <a:ln>
                  <a:noFill/>
                </a:ln>
                <a:solidFill>
                  <a:srgbClr val="FF371F"/>
                </a:solidFill>
                <a:effectLst/>
                <a:latin typeface="Trebuchet MS" pitchFamily="34" charset="0"/>
                <a:cs typeface="Arial" pitchFamily="34" charset="0"/>
                <a:hlinkClick r:id="rId2" tooltip="Альбом мемориальных комплексов #2. Памятник в с-зе Ударник"/>
              </a:rPr>
              <a:t>  </a:t>
            </a:r>
            <a:r>
              <a:rPr kumimoji="0" lang="ru-RU" altLang="ru-RU" sz="10300" b="0" i="0" u="sng" strike="noStrike" cap="none" normalizeH="0" baseline="0" dirty="0" smtClean="0">
                <a:ln>
                  <a:noFill/>
                </a:ln>
                <a:solidFill>
                  <a:srgbClr val="FF371F"/>
                </a:solidFill>
                <a:effectLst/>
                <a:latin typeface="Trebuchet MS" pitchFamily="34" charset="0"/>
                <a:cs typeface="Arial" pitchFamily="34" charset="0"/>
              </a:rPr>
              <a:t/>
            </a:r>
            <a:br>
              <a:rPr kumimoji="0" lang="ru-RU" altLang="ru-RU" sz="10300" b="0" i="0" u="sng" strike="noStrike" cap="none" normalizeH="0" baseline="0" dirty="0" smtClean="0">
                <a:ln>
                  <a:noFill/>
                </a:ln>
                <a:solidFill>
                  <a:srgbClr val="FF371F"/>
                </a:solidFill>
                <a:effectLst/>
                <a:latin typeface="Trebuchet MS" pitchFamily="34" charset="0"/>
                <a:cs typeface="Arial" pitchFamily="34" charset="0"/>
              </a:rPr>
            </a:br>
            <a:endParaRPr kumimoji="0" lang="ru-RU" altLang="ru-RU" sz="10300" b="0" i="0" u="sng" strike="noStrike" cap="none" normalizeH="0" baseline="0" dirty="0" smtClean="0">
              <a:ln>
                <a:noFill/>
              </a:ln>
              <a:solidFill>
                <a:srgbClr val="FF371F"/>
              </a:solidFill>
              <a:effectLst/>
              <a:latin typeface="Trebuchet MS" pitchFamily="34" charset="0"/>
              <a:cs typeface="Arial" pitchFamily="34" charset="0"/>
            </a:endParaRPr>
          </a:p>
        </p:txBody>
      </p:sp>
      <p:pic>
        <p:nvPicPr>
          <p:cNvPr id="14340" name="Picture 4" descr="http://www.krsulin.ru/prew/albom-memorialnyh-kompleksov-2-pamyatnik-39.jpg">
            <a:hlinkClick r:id="rId2" tooltip="Альбом мемориальных комплексов #2. Памятник в с-зе Ударник"/>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832" y="2492896"/>
            <a:ext cx="3959608" cy="373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483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2800" i="1" dirty="0" smtClean="0">
                <a:solidFill>
                  <a:srgbClr val="FF0000"/>
                </a:solidFill>
              </a:rPr>
              <a:t>Город Гуково Ростовской Области</a:t>
            </a:r>
            <a:endParaRPr lang="ru-RU" sz="2800" i="1" dirty="0">
              <a:solidFill>
                <a:srgbClr val="FF0000"/>
              </a:solidFill>
            </a:endParaRPr>
          </a:p>
        </p:txBody>
      </p:sp>
      <p:pic>
        <p:nvPicPr>
          <p:cNvPr id="11" name="Объект 10"/>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83568" y="2060848"/>
            <a:ext cx="3822576" cy="2866932"/>
          </a:xfrm>
        </p:spPr>
      </p:pic>
      <p:pic>
        <p:nvPicPr>
          <p:cNvPr id="12" name="Объект 11"/>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88024" y="2060848"/>
            <a:ext cx="3572660" cy="2893999"/>
          </a:xfrm>
        </p:spPr>
      </p:pic>
    </p:spTree>
    <p:extLst>
      <p:ext uri="{BB962C8B-B14F-4D97-AF65-F5344CB8AC3E}">
        <p14:creationId xmlns:p14="http://schemas.microsoft.com/office/powerpoint/2010/main" val="241967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i="1" dirty="0">
                <a:solidFill>
                  <a:srgbClr val="FF0000"/>
                </a:solidFill>
              </a:rPr>
              <a:t>Мемориальный комплекс «Воинам за освобождение города от немецко-фашистских захватчиков»</a:t>
            </a:r>
            <a:r>
              <a:rPr lang="ru-RU" sz="2400" dirty="0">
                <a:solidFill>
                  <a:srgbClr val="FF0000"/>
                </a:solidFill>
              </a:rPr>
              <a:t/>
            </a:r>
            <a:br>
              <a:rPr lang="ru-RU" sz="2400" dirty="0">
                <a:solidFill>
                  <a:srgbClr val="FF0000"/>
                </a:solidFill>
              </a:rPr>
            </a:br>
            <a:endParaRPr lang="ru-RU" sz="2400" dirty="0">
              <a:solidFill>
                <a:srgbClr val="FF0000"/>
              </a:solidFill>
            </a:endParaRPr>
          </a:p>
        </p:txBody>
      </p:sp>
      <p:sp>
        <p:nvSpPr>
          <p:cNvPr id="3" name="Объект 2"/>
          <p:cNvSpPr>
            <a:spLocks noGrp="1"/>
          </p:cNvSpPr>
          <p:nvPr>
            <p:ph idx="1"/>
          </p:nvPr>
        </p:nvSpPr>
        <p:spPr>
          <a:xfrm>
            <a:off x="1187624" y="4509119"/>
            <a:ext cx="6984776" cy="1512169"/>
          </a:xfrm>
        </p:spPr>
        <p:txBody>
          <a:bodyPr>
            <a:normAutofit fontScale="85000" lnSpcReduction="10000"/>
          </a:bodyPr>
          <a:lstStyle/>
          <a:p>
            <a:pPr marL="0" indent="0">
              <a:buNone/>
            </a:pPr>
            <a:r>
              <a:rPr lang="ru-RU" sz="2400" i="1" dirty="0" smtClean="0"/>
              <a:t>Мемориальный </a:t>
            </a:r>
            <a:r>
              <a:rPr lang="ru-RU" sz="2400" i="1" dirty="0"/>
              <a:t>комплекс Славы защитникам и освободителям Ростова от немецко-фашистских захватчиков был торжественно открыт на Театральной площади 7 мая 1983 года и сразу же стал достопримечательностью и одним из главных символов города</a:t>
            </a:r>
          </a:p>
        </p:txBody>
      </p:sp>
      <p:pic>
        <p:nvPicPr>
          <p:cNvPr id="4" name="Рисунок 3" descr="http://www.rodb-v.ru/img/m1.bmp"/>
          <p:cNvPicPr/>
          <p:nvPr/>
        </p:nvPicPr>
        <p:blipFill>
          <a:blip r:embed="rId2">
            <a:extLst>
              <a:ext uri="{28A0092B-C50C-407E-A947-70E740481C1C}">
                <a14:useLocalDpi xmlns:a14="http://schemas.microsoft.com/office/drawing/2010/main"/>
              </a:ext>
            </a:extLst>
          </a:blip>
          <a:srcRect/>
          <a:stretch>
            <a:fillRect/>
          </a:stretch>
        </p:blipFill>
        <p:spPr bwMode="auto">
          <a:xfrm>
            <a:off x="2699792" y="1340767"/>
            <a:ext cx="3312368" cy="2592289"/>
          </a:xfrm>
          <a:prstGeom prst="rect">
            <a:avLst/>
          </a:prstGeom>
          <a:noFill/>
          <a:ln>
            <a:noFill/>
          </a:ln>
        </p:spPr>
      </p:pic>
    </p:spTree>
    <p:extLst>
      <p:ext uri="{BB962C8B-B14F-4D97-AF65-F5344CB8AC3E}">
        <p14:creationId xmlns:p14="http://schemas.microsoft.com/office/powerpoint/2010/main" val="1128413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i="1" dirty="0">
                <a:solidFill>
                  <a:srgbClr val="FF0000"/>
                </a:solidFill>
              </a:rPr>
              <a:t>Мемориальный комплекс жертвам фашизма «Змиевская балка»</a:t>
            </a:r>
            <a:br>
              <a:rPr lang="ru-RU" sz="2400" i="1" dirty="0">
                <a:solidFill>
                  <a:srgbClr val="FF0000"/>
                </a:solidFill>
              </a:rPr>
            </a:br>
            <a:endParaRPr lang="ru-RU" sz="2400" i="1" dirty="0">
              <a:solidFill>
                <a:srgbClr val="FF0000"/>
              </a:solidFill>
            </a:endParaRPr>
          </a:p>
        </p:txBody>
      </p:sp>
      <p:sp>
        <p:nvSpPr>
          <p:cNvPr id="3" name="Объект 2"/>
          <p:cNvSpPr>
            <a:spLocks noGrp="1"/>
          </p:cNvSpPr>
          <p:nvPr>
            <p:ph idx="1"/>
          </p:nvPr>
        </p:nvSpPr>
        <p:spPr>
          <a:xfrm>
            <a:off x="5148064" y="1340768"/>
            <a:ext cx="3312368" cy="4248471"/>
          </a:xfrm>
        </p:spPr>
        <p:txBody>
          <a:bodyPr>
            <a:normAutofit fontScale="77500" lnSpcReduction="20000"/>
          </a:bodyPr>
          <a:lstStyle/>
          <a:p>
            <a:pPr marL="0" indent="0">
              <a:buNone/>
            </a:pPr>
            <a:r>
              <a:rPr lang="ru-RU" sz="2000" i="1" dirty="0"/>
              <a:t>Змиёвская балка - место в Ростове-на-Дону, где в августе 1942 года германскими оккупантами были расстреляны и умерщвлены другими способами около 27 тысяч жителей Ростова, в основном евреев. 5-6 августа 1942 года советские военнопленные вырыли в Змиёвской балке большие ямы и рвы, после чего были там же расстреляны. А 9 августа был опубликован приказ, предписывающий еврейскому населению Ростова явиться к 8 часам утра 11 августа на сборные пункты для «переселения». Оттуда людей группами по 200-300 человек перевозили и перегоняли к месту казни. </a:t>
            </a:r>
          </a:p>
          <a:p>
            <a:endParaRPr lang="ru-RU" dirty="0"/>
          </a:p>
        </p:txBody>
      </p:sp>
      <p:pic>
        <p:nvPicPr>
          <p:cNvPr id="4" name="Рисунок 3" descr="http://www.rodb-v.ru/img/mem1.bmp"/>
          <p:cNvPicPr/>
          <p:nvPr/>
        </p:nvPicPr>
        <p:blipFill>
          <a:blip r:embed="rId2">
            <a:extLst>
              <a:ext uri="{28A0092B-C50C-407E-A947-70E740481C1C}">
                <a14:useLocalDpi xmlns:a14="http://schemas.microsoft.com/office/drawing/2010/main"/>
              </a:ext>
            </a:extLst>
          </a:blip>
          <a:srcRect/>
          <a:stretch>
            <a:fillRect/>
          </a:stretch>
        </p:blipFill>
        <p:spPr bwMode="auto">
          <a:xfrm>
            <a:off x="1599726" y="1412776"/>
            <a:ext cx="2952328" cy="4176463"/>
          </a:xfrm>
          <a:prstGeom prst="rect">
            <a:avLst/>
          </a:prstGeom>
          <a:noFill/>
          <a:ln>
            <a:noFill/>
          </a:ln>
        </p:spPr>
      </p:pic>
    </p:spTree>
    <p:extLst>
      <p:ext uri="{BB962C8B-B14F-4D97-AF65-F5344CB8AC3E}">
        <p14:creationId xmlns:p14="http://schemas.microsoft.com/office/powerpoint/2010/main" val="4018975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i="1" dirty="0" err="1">
                <a:solidFill>
                  <a:srgbClr val="FF0000"/>
                </a:solidFill>
              </a:rPr>
              <a:t>Кумжинский</a:t>
            </a:r>
            <a:r>
              <a:rPr lang="ru-RU" sz="2800" i="1" dirty="0">
                <a:solidFill>
                  <a:srgbClr val="FF0000"/>
                </a:solidFill>
              </a:rPr>
              <a:t> мемориал</a:t>
            </a:r>
            <a:br>
              <a:rPr lang="ru-RU" sz="2800" i="1" dirty="0">
                <a:solidFill>
                  <a:srgbClr val="FF0000"/>
                </a:solidFill>
              </a:rPr>
            </a:br>
            <a:endParaRPr lang="ru-RU" sz="2800" i="1" dirty="0">
              <a:solidFill>
                <a:srgbClr val="FF0000"/>
              </a:solidFill>
            </a:endParaRPr>
          </a:p>
        </p:txBody>
      </p:sp>
      <p:sp>
        <p:nvSpPr>
          <p:cNvPr id="3" name="Объект 2"/>
          <p:cNvSpPr>
            <a:spLocks noGrp="1"/>
          </p:cNvSpPr>
          <p:nvPr>
            <p:ph idx="1"/>
          </p:nvPr>
        </p:nvSpPr>
        <p:spPr>
          <a:xfrm>
            <a:off x="457200" y="3573017"/>
            <a:ext cx="7715200" cy="2160240"/>
          </a:xfrm>
        </p:spPr>
        <p:txBody>
          <a:bodyPr>
            <a:normAutofit fontScale="85000" lnSpcReduction="10000"/>
          </a:bodyPr>
          <a:lstStyle/>
          <a:p>
            <a:pPr marL="0" indent="0">
              <a:buNone/>
            </a:pPr>
            <a:r>
              <a:rPr lang="ru-RU" sz="2400" i="1" dirty="0"/>
              <a:t>В память о погибших воинах частей и соединений Советской Армии, освобождавших Ростов в 1941 и 1943 годах, сооружен величественный мемориал в </a:t>
            </a:r>
            <a:r>
              <a:rPr lang="ru-RU" sz="2400" i="1" dirty="0" err="1"/>
              <a:t>Кумжинской</a:t>
            </a:r>
            <a:r>
              <a:rPr lang="ru-RU" sz="2400" i="1" dirty="0"/>
              <a:t> роще, находящейся в юго-западной части города на пересечении рек Дона и Мертвого Донца. У центрального входа установлены пять пилонов, облицованных серым мрамором, рядом с ним находятся плиты с названиями воинских частей и соединений, отличившихся в боях за Ростов.</a:t>
            </a:r>
          </a:p>
        </p:txBody>
      </p:sp>
      <p:pic>
        <p:nvPicPr>
          <p:cNvPr id="7" name="Рисунок 6" descr="http://www.rodb-v.ru/img/kumg.jpg"/>
          <p:cNvPicPr/>
          <p:nvPr/>
        </p:nvPicPr>
        <p:blipFill>
          <a:blip r:embed="rId2">
            <a:extLst>
              <a:ext uri="{28A0092B-C50C-407E-A947-70E740481C1C}">
                <a14:useLocalDpi xmlns:a14="http://schemas.microsoft.com/office/drawing/2010/main"/>
              </a:ext>
            </a:extLst>
          </a:blip>
          <a:srcRect/>
          <a:stretch>
            <a:fillRect/>
          </a:stretch>
        </p:blipFill>
        <p:spPr bwMode="auto">
          <a:xfrm>
            <a:off x="2339752" y="1023527"/>
            <a:ext cx="3960440" cy="1973425"/>
          </a:xfrm>
          <a:prstGeom prst="rect">
            <a:avLst/>
          </a:prstGeom>
          <a:noFill/>
          <a:ln>
            <a:noFill/>
          </a:ln>
        </p:spPr>
      </p:pic>
    </p:spTree>
    <p:extLst>
      <p:ext uri="{BB962C8B-B14F-4D97-AF65-F5344CB8AC3E}">
        <p14:creationId xmlns:p14="http://schemas.microsoft.com/office/powerpoint/2010/main" val="3905541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FF0000"/>
                </a:solidFill>
              </a:rPr>
              <a:t>Памятник "Не вернувшимся" в Ростовской области</a:t>
            </a:r>
            <a:endParaRPr lang="ru-RU" sz="2800" b="1" i="1" dirty="0">
              <a:solidFill>
                <a:srgbClr val="FF0000"/>
              </a:solidFill>
            </a:endParaRPr>
          </a:p>
        </p:txBody>
      </p:sp>
      <p:sp>
        <p:nvSpPr>
          <p:cNvPr id="3" name="Объект 2"/>
          <p:cNvSpPr>
            <a:spLocks noGrp="1"/>
          </p:cNvSpPr>
          <p:nvPr>
            <p:ph idx="1"/>
          </p:nvPr>
        </p:nvSpPr>
        <p:spPr>
          <a:xfrm>
            <a:off x="899592" y="4365105"/>
            <a:ext cx="7488832" cy="1440160"/>
          </a:xfrm>
        </p:spPr>
        <p:txBody>
          <a:bodyPr>
            <a:normAutofit fontScale="62500" lnSpcReduction="20000"/>
          </a:bodyPr>
          <a:lstStyle/>
          <a:p>
            <a:pPr marL="0" indent="0">
              <a:buNone/>
            </a:pPr>
            <a:r>
              <a:rPr lang="ru-RU" sz="2400" i="1" dirty="0"/>
              <a:t>На трассе М-4 Москва-Ростов находится один из красивых и символичных памятников, посвященный солдатам, погибшим во время Великой Отечественной войны. Здесь солдаты – это журавли, улетевшие из своего дома и не вернувшиеся. Памятник в народе называется "Журавли", так как идея навеяна строками из знаменитого стихотворения Расула Гамзатова "Журавли". На другой стороне трассы, напротив журавлей, стоит женщина в горестном ожидании не вернувшихся с войны, словно оцепеневшая и обратившаяся в статую.</a:t>
            </a:r>
          </a:p>
          <a:p>
            <a:endParaRPr lang="ru-RU" sz="2400" dirty="0"/>
          </a:p>
        </p:txBody>
      </p:sp>
      <p:pic>
        <p:nvPicPr>
          <p:cNvPr id="4" name="Рисунок 3" descr="http://icache2.rutraveller.ru/icache/place/8/511/007/85117_603x35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8887" y="1412776"/>
            <a:ext cx="4501345" cy="2448272"/>
          </a:xfrm>
          <a:prstGeom prst="rect">
            <a:avLst/>
          </a:prstGeom>
          <a:noFill/>
          <a:ln>
            <a:noFill/>
          </a:ln>
        </p:spPr>
      </p:pic>
    </p:spTree>
    <p:extLst>
      <p:ext uri="{BB962C8B-B14F-4D97-AF65-F5344CB8AC3E}">
        <p14:creationId xmlns:p14="http://schemas.microsoft.com/office/powerpoint/2010/main" val="376956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r>
              <a:rPr lang="ru-RU" sz="2400" b="1" i="1" dirty="0">
                <a:solidFill>
                  <a:srgbClr val="FF0000"/>
                </a:solidFill>
              </a:rPr>
              <a:t>Памятник односельчанам, погибшим в годы Великой Отечественной войны с. Алексеевка Октябрьского района Ростовской области</a:t>
            </a:r>
            <a:r>
              <a:rPr lang="ru-RU" sz="2400" i="1" dirty="0">
                <a:solidFill>
                  <a:srgbClr val="FF0000"/>
                </a:solidFill>
              </a:rPr>
              <a:t/>
            </a:r>
            <a:br>
              <a:rPr lang="ru-RU" sz="2400" i="1" dirty="0">
                <a:solidFill>
                  <a:srgbClr val="FF0000"/>
                </a:solidFill>
              </a:rPr>
            </a:br>
            <a:endParaRPr lang="ru-RU" sz="2400" i="1" dirty="0">
              <a:solidFill>
                <a:srgbClr val="FF0000"/>
              </a:solidFill>
            </a:endParaRPr>
          </a:p>
        </p:txBody>
      </p:sp>
      <p:sp>
        <p:nvSpPr>
          <p:cNvPr id="3" name="Объект 2"/>
          <p:cNvSpPr>
            <a:spLocks noGrp="1"/>
          </p:cNvSpPr>
          <p:nvPr>
            <p:ph idx="1"/>
          </p:nvPr>
        </p:nvSpPr>
        <p:spPr>
          <a:xfrm>
            <a:off x="4644008" y="1600200"/>
            <a:ext cx="4042792" cy="4781128"/>
          </a:xfrm>
        </p:spPr>
        <p:txBody>
          <a:bodyPr>
            <a:normAutofit fontScale="77500" lnSpcReduction="20000"/>
          </a:bodyPr>
          <a:lstStyle/>
          <a:p>
            <a:pPr marL="0" indent="0">
              <a:buNone/>
            </a:pPr>
            <a:r>
              <a:rPr lang="ru-RU" sz="2600" i="1" dirty="0"/>
              <a:t>Изначально на месте современного памятника стоял деревянный, установленный в 1947 году. Памятник был построен над братской могилой, где были похоронены трое красноармейцев. В 1950 году памятник сделали из бетона. Одновременно произвели перезахоронение останков советских воинов, перевезенных их х. Шевченко. Сюда же был перезахоронен один из первых председателей сельского Совета Н.П. Алексеев, убитый бандой есаула Рожкова летом 1921 года, чье имя и носит с. Алексеевка. </a:t>
            </a:r>
          </a:p>
          <a:p>
            <a:endParaRPr lang="ru-RU" dirty="0"/>
          </a:p>
        </p:txBody>
      </p:sp>
      <p:pic>
        <p:nvPicPr>
          <p:cNvPr id="4" name="Рисунок 3" descr="http://memory-map.prosv.ru/memorials/00/04/58/2/l/11044.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977017" y="1484784"/>
            <a:ext cx="3346326" cy="4503847"/>
          </a:xfrm>
          <a:prstGeom prst="rect">
            <a:avLst/>
          </a:prstGeom>
          <a:noFill/>
          <a:ln>
            <a:noFill/>
          </a:ln>
        </p:spPr>
      </p:pic>
    </p:spTree>
    <p:extLst>
      <p:ext uri="{BB962C8B-B14F-4D97-AF65-F5344CB8AC3E}">
        <p14:creationId xmlns:p14="http://schemas.microsoft.com/office/powerpoint/2010/main" val="416924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a:solidFill>
                  <a:srgbClr val="FF0000"/>
                </a:solidFill>
              </a:rPr>
              <a:t>Аллея Героев - г. Белая Калитва</a:t>
            </a:r>
            <a:endParaRPr lang="ru-RU" sz="2800" i="1" dirty="0">
              <a:solidFill>
                <a:srgbClr val="FF0000"/>
              </a:solidFill>
            </a:endParaRPr>
          </a:p>
        </p:txBody>
      </p:sp>
      <p:sp>
        <p:nvSpPr>
          <p:cNvPr id="3" name="Объект 2"/>
          <p:cNvSpPr>
            <a:spLocks noGrp="1"/>
          </p:cNvSpPr>
          <p:nvPr>
            <p:ph idx="1"/>
          </p:nvPr>
        </p:nvSpPr>
        <p:spPr>
          <a:xfrm>
            <a:off x="4572000" y="1600200"/>
            <a:ext cx="4114800" cy="4525963"/>
          </a:xfrm>
        </p:spPr>
        <p:txBody>
          <a:bodyPr>
            <a:normAutofit fontScale="85000" lnSpcReduction="20000"/>
          </a:bodyPr>
          <a:lstStyle/>
          <a:p>
            <a:pPr marL="0" indent="0">
              <a:buNone/>
            </a:pPr>
            <a:r>
              <a:rPr lang="ru-RU" sz="2600" i="1" dirty="0"/>
              <a:t>Аллея героев Белой Калитвы находится в парке Маяковского. В Великую Отечественную войну Белая Калитва находилась под оккупацией полгода (с 20 июля 1942 г. по 19 января 1943). В то тяжелое для города время 3 десятка солдат восьми национальностей </a:t>
            </a:r>
            <a:r>
              <a:rPr lang="ru-RU" sz="2600" i="1" dirty="0" smtClean="0"/>
              <a:t>взяли высоту </a:t>
            </a:r>
            <a:r>
              <a:rPr lang="ru-RU" sz="2600" i="1" dirty="0"/>
              <a:t>и </a:t>
            </a:r>
            <a:r>
              <a:rPr lang="ru-RU" sz="2600" i="1" dirty="0" smtClean="0"/>
              <a:t>держали </a:t>
            </a:r>
            <a:r>
              <a:rPr lang="ru-RU" sz="2600" i="1" dirty="0"/>
              <a:t>её более суток. Вместе со всеми на фронтах Великой Отечественной войны героически сражались свыше 15 тысяч </a:t>
            </a:r>
            <a:r>
              <a:rPr lang="ru-RU" sz="2600" i="1" dirty="0" err="1"/>
              <a:t>белокалитвинцев</a:t>
            </a:r>
            <a:r>
              <a:rPr lang="ru-RU" sz="2600" i="1" dirty="0"/>
              <a:t>, около 2 тысяч – отдали самое дорогое – свою жизнь за свободу Родины. </a:t>
            </a:r>
          </a:p>
          <a:p>
            <a:endParaRPr lang="ru-RU" dirty="0"/>
          </a:p>
        </p:txBody>
      </p:sp>
      <p:pic>
        <p:nvPicPr>
          <p:cNvPr id="4" name="Рисунок 3" descr="http://memory-map.prosv.ru/memorials/00/02/48/6/l/6631.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295" y="1484784"/>
            <a:ext cx="3744416" cy="4248472"/>
          </a:xfrm>
          <a:prstGeom prst="rect">
            <a:avLst/>
          </a:prstGeom>
          <a:noFill/>
          <a:ln>
            <a:noFill/>
          </a:ln>
        </p:spPr>
      </p:pic>
    </p:spTree>
    <p:extLst>
      <p:ext uri="{BB962C8B-B14F-4D97-AF65-F5344CB8AC3E}">
        <p14:creationId xmlns:p14="http://schemas.microsoft.com/office/powerpoint/2010/main" val="3857622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i="1" dirty="0">
                <a:solidFill>
                  <a:srgbClr val="FF0000"/>
                </a:solidFill>
              </a:rPr>
              <a:t>Памятник лётчику И.А. Докукину</a:t>
            </a:r>
            <a:r>
              <a:rPr lang="ru-RU" dirty="0"/>
              <a:t/>
            </a:r>
            <a:br>
              <a:rPr lang="ru-RU" dirty="0"/>
            </a:br>
            <a:endParaRPr lang="ru-RU" dirty="0"/>
          </a:p>
        </p:txBody>
      </p:sp>
      <p:sp>
        <p:nvSpPr>
          <p:cNvPr id="3" name="Объект 2"/>
          <p:cNvSpPr>
            <a:spLocks noGrp="1"/>
          </p:cNvSpPr>
          <p:nvPr>
            <p:ph idx="1"/>
          </p:nvPr>
        </p:nvSpPr>
        <p:spPr>
          <a:xfrm>
            <a:off x="539552" y="4149081"/>
            <a:ext cx="8147248" cy="1728192"/>
          </a:xfrm>
        </p:spPr>
        <p:txBody>
          <a:bodyPr>
            <a:normAutofit fontScale="55000" lnSpcReduction="20000"/>
          </a:bodyPr>
          <a:lstStyle/>
          <a:p>
            <a:pPr marL="0" indent="0">
              <a:buNone/>
            </a:pPr>
            <a:r>
              <a:rPr lang="ru-RU" i="1" dirty="0"/>
              <a:t>Летом 1943 года возле станционного поселка Зверево было решено оборудовать прифронтовой аэродром, куда должен был перебазироваться полк, в котором служил И. А. Докукин. В это время шли жаркие бои на степной речке </a:t>
            </a:r>
            <a:r>
              <a:rPr lang="ru-RU" i="1" dirty="0" err="1"/>
              <a:t>Миус</a:t>
            </a:r>
            <a:r>
              <a:rPr lang="ru-RU" i="1" dirty="0"/>
              <a:t>. С этого аэродрома совершал полеты со своим экипажем Иван Архипович Докукин. 8 июля 1943 г. капитан И. А. Докукин пал смертью храбрых. Бойцы извлекли тело погибшего. На нём было 12 ран. И. А. Докукин похоронен в центре Зверево на площади, которая теперь носит его имя. Самолет, ставший памятником, специально для мемориала изготовили на Шахтинском авиаремонтном заводе. На корпусе – 22 звезды: именно столько вражеских самолетов и танков уничтожил Иван Докукин на своём штурмовике.</a:t>
            </a:r>
          </a:p>
          <a:p>
            <a:endParaRPr lang="ru-RU" dirty="0"/>
          </a:p>
        </p:txBody>
      </p:sp>
      <p:pic>
        <p:nvPicPr>
          <p:cNvPr id="4" name="Рисунок 3" descr="http://memory-map.prosv.ru/memorials/00/04/35/9/l/10491.jpeg"/>
          <p:cNvPicPr/>
          <p:nvPr/>
        </p:nvPicPr>
        <p:blipFill>
          <a:blip r:embed="rId2">
            <a:extLst>
              <a:ext uri="{28A0092B-C50C-407E-A947-70E740481C1C}">
                <a14:useLocalDpi xmlns:a14="http://schemas.microsoft.com/office/drawing/2010/main"/>
              </a:ext>
            </a:extLst>
          </a:blip>
          <a:srcRect/>
          <a:stretch>
            <a:fillRect/>
          </a:stretch>
        </p:blipFill>
        <p:spPr bwMode="auto">
          <a:xfrm>
            <a:off x="1259632" y="1052737"/>
            <a:ext cx="5976664" cy="2808312"/>
          </a:xfrm>
          <a:prstGeom prst="rect">
            <a:avLst/>
          </a:prstGeom>
          <a:noFill/>
          <a:ln>
            <a:noFill/>
          </a:ln>
        </p:spPr>
      </p:pic>
    </p:spTree>
    <p:extLst>
      <p:ext uri="{BB962C8B-B14F-4D97-AF65-F5344CB8AC3E}">
        <p14:creationId xmlns:p14="http://schemas.microsoft.com/office/powerpoint/2010/main" val="1750963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377</TotalTime>
  <Words>1190</Words>
  <Application>Microsoft Office PowerPoint</Application>
  <PresentationFormat>Экран (4:3)</PresentationFormat>
  <Paragraphs>67</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Апекс</vt:lpstr>
      <vt:lpstr>Презе</vt:lpstr>
      <vt:lpstr>Мемориал  «Вечная память»</vt:lpstr>
      <vt:lpstr>Мемориальный комплекс «Воинам за освобождение города от немецко-фашистских захватчиков» </vt:lpstr>
      <vt:lpstr>Мемориальный комплекс жертвам фашизма «Змиевская балка» </vt:lpstr>
      <vt:lpstr>Кумжинский мемориал </vt:lpstr>
      <vt:lpstr>Памятник "Не вернувшимся" в Ростовской области</vt:lpstr>
      <vt:lpstr>Памятник односельчанам, погибшим в годы Великой Отечественной войны с. Алексеевка Октябрьского района Ростовской области </vt:lpstr>
      <vt:lpstr>Аллея Героев - г. Белая Калитва</vt:lpstr>
      <vt:lpstr>Памятник лётчику И.А. Докукину </vt:lpstr>
      <vt:lpstr>Братская могила - Сальск, Ростовская область </vt:lpstr>
      <vt:lpstr>Памятник солдату в г. Шахты</vt:lpstr>
      <vt:lpstr>Неклиновский район.</vt:lpstr>
      <vt:lpstr>Город Таганрог. Памятник «Прорыв Миус-фронта».</vt:lpstr>
      <vt:lpstr>Мемориал Воинской славы. Село Заветное.</vt:lpstr>
      <vt:lpstr>Презентация PowerPoint</vt:lpstr>
      <vt:lpstr>Бюст пионера-героя Вити Черевичкина</vt:lpstr>
      <vt:lpstr>Мемориал славы в г. Каменск - Шахтинском</vt:lpstr>
      <vt:lpstr>Ростов – на – Дону. МИГ – 17 ПФ.</vt:lpstr>
      <vt:lpstr>Село Синявское, Неклиновский район. Памятник павшим воинам.</vt:lpstr>
      <vt:lpstr>Памятник «Морякам, участникам боев за Таганрог»</vt:lpstr>
      <vt:lpstr>Песчанокопский район</vt:lpstr>
      <vt:lpstr>Город Гуково Ростовской области.</vt:lpstr>
      <vt:lpstr>Презентация PowerPoint</vt:lpstr>
      <vt:lpstr>Презентация PowerPoint</vt:lpstr>
      <vt:lpstr>Презентация PowerPoint</vt:lpstr>
      <vt:lpstr>Город Гуково Ростовской Области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лариса зырянова</dc:creator>
  <cp:lastModifiedBy>лариса зырянова</cp:lastModifiedBy>
  <cp:revision>27</cp:revision>
  <dcterms:created xsi:type="dcterms:W3CDTF">2015-04-07T18:59:43Z</dcterms:created>
  <dcterms:modified xsi:type="dcterms:W3CDTF">2015-06-22T20:27:42Z</dcterms:modified>
</cp:coreProperties>
</file>