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3" r:id="rId5"/>
    <p:sldId id="262" r:id="rId6"/>
    <p:sldId id="257" r:id="rId7"/>
    <p:sldId id="258" r:id="rId8"/>
    <p:sldId id="264" r:id="rId9"/>
    <p:sldId id="283" r:id="rId10"/>
    <p:sldId id="284" r:id="rId11"/>
    <p:sldId id="288" r:id="rId12"/>
    <p:sldId id="300" r:id="rId13"/>
    <p:sldId id="299" r:id="rId14"/>
    <p:sldId id="290" r:id="rId15"/>
    <p:sldId id="294" r:id="rId16"/>
    <p:sldId id="295" r:id="rId17"/>
    <p:sldId id="274" r:id="rId18"/>
    <p:sldId id="273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5C9EE-5E5F-428C-A07E-99E9C508931D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15DF0-FCEB-4791-A009-23BBB4FD2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80D87-9625-44B7-B3E9-7AD51DE2CB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15DF0-FCEB-4791-A009-23BBB4FD2ED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87A8-E826-4088-B276-D5D08F3A8EDD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E540-962E-4F33-8691-AE360AFBE6E0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5308-0FF5-4091-A4F2-B55AC312DEA1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03B3-AB74-480D-B7C8-D83061723567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13B1-4E18-43C1-A45D-4A2501FCD2C4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4C03-8342-4EAD-B40F-CBAAD5EFF0E9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3F88-7A00-42E7-8D48-4982E00C8906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D317-186E-4BAD-98A8-E6ABD142072B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322-8233-42A1-A558-A808CE6A47FA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C0E1-57A3-4FAE-8DB0-1770484DB31C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3798-9472-4FBA-8CE6-E83EE5191C6A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5051-F24B-47B5-BA8F-1F1F0CE9D113}" type="datetime1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3BB23-CEAE-4AFA-8BCB-181EA04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3" Type="http://schemas.openxmlformats.org/officeDocument/2006/relationships/image" Target="../media/image1.gif"/><Relationship Id="rId7" Type="http://schemas.openxmlformats.org/officeDocument/2006/relationships/image" Target="../media/image37.gif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5" Type="http://schemas.openxmlformats.org/officeDocument/2006/relationships/image" Target="../media/image45.gif"/><Relationship Id="rId10" Type="http://schemas.openxmlformats.org/officeDocument/2006/relationships/image" Target="../media/image40.png"/><Relationship Id="rId4" Type="http://schemas.openxmlformats.org/officeDocument/2006/relationships/image" Target="../media/image34.gif"/><Relationship Id="rId9" Type="http://schemas.openxmlformats.org/officeDocument/2006/relationships/image" Target="../media/image39.gif"/><Relationship Id="rId14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.gi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5715040" cy="25003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ИКТ в начальной школе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786322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Захарова Е.И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МОУ «Третьяковская СОШ»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Picture 11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00826" y="428604"/>
            <a:ext cx="2378075" cy="281146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098" name="Picture 2" descr="C:\Documents and Settings\Administrator\Мои документы\Мои рисунки\OLYMPUS Master 2\2007\01\01\P1010011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2952944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Гараж</a:t>
            </a:r>
          </a:p>
        </p:txBody>
      </p:sp>
      <p:pic>
        <p:nvPicPr>
          <p:cNvPr id="14340" name="Picture 5" descr="J0233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525" y="5013325"/>
            <a:ext cx="25209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J02334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76700"/>
            <a:ext cx="21066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J02334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781300"/>
            <a:ext cx="20161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8" descr="Паркет"/>
          <p:cNvSpPr>
            <a:spLocks noChangeArrowheads="1"/>
          </p:cNvSpPr>
          <p:nvPr/>
        </p:nvSpPr>
        <p:spPr bwMode="auto">
          <a:xfrm>
            <a:off x="611188" y="4149725"/>
            <a:ext cx="2303462" cy="2889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9" descr="Плитка"/>
          <p:cNvSpPr>
            <a:spLocks noChangeArrowheads="1"/>
          </p:cNvSpPr>
          <p:nvPr/>
        </p:nvSpPr>
        <p:spPr bwMode="auto">
          <a:xfrm>
            <a:off x="6588125" y="4149725"/>
            <a:ext cx="1944688" cy="187166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10" descr="Полоска"/>
          <p:cNvSpPr>
            <a:spLocks noChangeArrowheads="1"/>
          </p:cNvSpPr>
          <p:nvPr/>
        </p:nvSpPr>
        <p:spPr bwMode="auto">
          <a:xfrm>
            <a:off x="611188" y="4508500"/>
            <a:ext cx="2303462" cy="16573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1" descr="Клетка"/>
          <p:cNvSpPr>
            <a:spLocks noChangeArrowheads="1"/>
          </p:cNvSpPr>
          <p:nvPr/>
        </p:nvSpPr>
        <p:spPr bwMode="auto">
          <a:xfrm>
            <a:off x="6372225" y="3284538"/>
            <a:ext cx="2303463" cy="792162"/>
          </a:xfrm>
          <a:prstGeom prst="triangle">
            <a:avLst>
              <a:gd name="adj" fmla="val 50000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971550" y="4868863"/>
            <a:ext cx="7921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1763713" y="4868863"/>
            <a:ext cx="7921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6804025" y="4941888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7596188" y="4941888"/>
            <a:ext cx="7921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1476375" y="5013325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12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7235825" y="5084763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11</a:t>
            </a:r>
          </a:p>
        </p:txBody>
      </p:sp>
      <p:pic>
        <p:nvPicPr>
          <p:cNvPr id="14353" name="Picture 18" descr="J023347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25" y="1989138"/>
            <a:ext cx="2092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9" descr="J023346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2366963"/>
            <a:ext cx="1933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 Box 21"/>
          <p:cNvSpPr txBox="1">
            <a:spLocks noChangeArrowheads="1"/>
          </p:cNvSpPr>
          <p:nvPr/>
        </p:nvSpPr>
        <p:spPr bwMode="auto">
          <a:xfrm>
            <a:off x="1187450" y="3213100"/>
            <a:ext cx="865188" cy="528638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8+4</a:t>
            </a:r>
          </a:p>
        </p:txBody>
      </p:sp>
      <p:sp>
        <p:nvSpPr>
          <p:cNvPr id="14356" name="Rectangle 22"/>
          <p:cNvSpPr>
            <a:spLocks noChangeArrowheads="1"/>
          </p:cNvSpPr>
          <p:nvPr/>
        </p:nvSpPr>
        <p:spPr bwMode="auto">
          <a:xfrm>
            <a:off x="6516688" y="2060575"/>
            <a:ext cx="863600" cy="5191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7+5</a:t>
            </a:r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4284663" y="2060575"/>
            <a:ext cx="863600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3+8</a:t>
            </a:r>
          </a:p>
        </p:txBody>
      </p:sp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3492500" y="5329238"/>
            <a:ext cx="812800" cy="51911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9+2</a:t>
            </a:r>
          </a:p>
        </p:txBody>
      </p:sp>
      <p:sp>
        <p:nvSpPr>
          <p:cNvPr id="14359" name="Text Box 25"/>
          <p:cNvSpPr txBox="1">
            <a:spLocks noChangeArrowheads="1"/>
          </p:cNvSpPr>
          <p:nvPr/>
        </p:nvSpPr>
        <p:spPr bwMode="auto">
          <a:xfrm>
            <a:off x="3924300" y="4437063"/>
            <a:ext cx="1008063" cy="51911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6+6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3635375" y="3068638"/>
            <a:ext cx="936625" cy="51911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4+7</a:t>
            </a:r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H="1" flipV="1">
            <a:off x="1187450" y="3644900"/>
            <a:ext cx="144463" cy="136842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H="1" flipV="1">
            <a:off x="4572000" y="3500438"/>
            <a:ext cx="2808288" cy="1944687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1979613" y="2492375"/>
            <a:ext cx="4608512" cy="259238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V="1">
            <a:off x="1908175" y="4868863"/>
            <a:ext cx="2087563" cy="115252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H="1" flipV="1">
            <a:off x="4572000" y="5373688"/>
            <a:ext cx="2808288" cy="2159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366" name="Picture 32" descr="J023348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0338" y="1412875"/>
            <a:ext cx="2743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Rectangle 33"/>
          <p:cNvSpPr>
            <a:spLocks noChangeArrowheads="1"/>
          </p:cNvSpPr>
          <p:nvPr/>
        </p:nvSpPr>
        <p:spPr bwMode="auto">
          <a:xfrm>
            <a:off x="4140200" y="1628775"/>
            <a:ext cx="863600" cy="2873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3+8</a:t>
            </a:r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 flipH="1" flipV="1">
            <a:off x="4932363" y="1916113"/>
            <a:ext cx="2303462" cy="3167062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5" grpId="0" animBg="1"/>
      <p:bldP spid="83995" grpId="1" animBg="1"/>
      <p:bldP spid="83996" grpId="0" animBg="1"/>
      <p:bldP spid="83996" grpId="1" animBg="1"/>
      <p:bldP spid="83997" grpId="0" animBg="1"/>
      <p:bldP spid="83997" grpId="1" animBg="1"/>
      <p:bldP spid="83998" grpId="0" animBg="1"/>
      <p:bldP spid="83998" grpId="1" animBg="1"/>
      <p:bldP spid="83999" grpId="0" animBg="1"/>
      <p:bldP spid="83999" grpId="1" animBg="1"/>
      <p:bldP spid="84002" grpId="0" animBg="1"/>
      <p:bldP spid="8400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Где чья пристань?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812088" y="35004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67625" y="4292600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885113" y="5229225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740650" y="58769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Book Antiqua" pitchFamily="18" charset="0"/>
              </a:rPr>
              <a:t>12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740650" y="19891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667625" y="2781300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Book Antiqua" pitchFamily="18" charset="0"/>
              </a:rPr>
              <a:t>16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596188" y="1196975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Book Antiqua" pitchFamily="18" charset="0"/>
              </a:rPr>
              <a:t>20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79388" y="836613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10 : 5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484438" y="6021388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16 : 2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79388" y="4652963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12 : 1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762000" y="6027738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8 </a:t>
            </a:r>
            <a:r>
              <a:rPr lang="en-US" sz="3600" b="1"/>
              <a:t>·</a:t>
            </a:r>
            <a:r>
              <a:rPr lang="ru-RU" sz="3600" b="1"/>
              <a:t> 2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484438" y="4797425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3 </a:t>
            </a:r>
            <a:r>
              <a:rPr lang="en-US" sz="3600" b="1">
                <a:cs typeface="Arial" charset="0"/>
              </a:rPr>
              <a:t>·</a:t>
            </a:r>
            <a:r>
              <a:rPr lang="ru-RU" sz="3600" b="1">
                <a:cs typeface="Arial" charset="0"/>
              </a:rPr>
              <a:t> </a:t>
            </a:r>
            <a:r>
              <a:rPr lang="ru-RU" sz="3600" b="1"/>
              <a:t>2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79388" y="206057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10 </a:t>
            </a:r>
            <a:r>
              <a:rPr lang="en-US" sz="3600" b="1">
                <a:cs typeface="Arial" charset="0"/>
              </a:rPr>
              <a:t>·</a:t>
            </a:r>
            <a:r>
              <a:rPr lang="ru-RU" sz="3600" b="1">
                <a:cs typeface="Arial" charset="0"/>
              </a:rPr>
              <a:t> </a:t>
            </a:r>
            <a:r>
              <a:rPr lang="ru-RU" sz="3600" b="1"/>
              <a:t>2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79388" y="3357563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2 </a:t>
            </a:r>
            <a:r>
              <a:rPr lang="en-US" sz="3600" b="1">
                <a:cs typeface="Arial" charset="0"/>
              </a:rPr>
              <a:t>·</a:t>
            </a:r>
            <a:r>
              <a:rPr lang="ru-RU" sz="3600" b="1">
                <a:cs typeface="Arial" charset="0"/>
              </a:rPr>
              <a:t> 5</a:t>
            </a:r>
            <a:endParaRPr lang="ru-RU" sz="3600" b="1"/>
          </a:p>
        </p:txBody>
      </p:sp>
      <p:pic>
        <p:nvPicPr>
          <p:cNvPr id="53266" name="Picture 18" descr="{06BEDB43-03EA-4DD4-A14E-ECE26EE9F25F}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5843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 descr="{06BEDB43-03EA-4DD4-A14E-ECE26EE9F25F}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292600"/>
            <a:ext cx="16573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 descr="{06BEDB43-03EA-4DD4-A14E-ECE26EE9F25F}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484313"/>
            <a:ext cx="187166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2" descr="{06BEDB43-03EA-4DD4-A14E-ECE26EE9F25F}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708275"/>
            <a:ext cx="19446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3" descr="{06BEDB43-03EA-4DD4-A14E-ECE26EE9F25F}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05263"/>
            <a:ext cx="20272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24" descr="{06BEDB43-03EA-4DD4-A14E-ECE26EE9F25F}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373688"/>
            <a:ext cx="21605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Picture 25" descr="{06BEDB43-03EA-4DD4-A14E-ECE26EE9F25F}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373688"/>
            <a:ext cx="20272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7345E-6 L 0.76389 0.46161 " pathEditMode="relative" ptsTypes="AA">
                                      <p:cBhvr>
                                        <p:cTn id="6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7037E-7 L 0.69289 -0.06296 " pathEditMode="relative" ptsTypes="AA">
                                      <p:cBhvr>
                                        <p:cTn id="14" dur="2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4809 0.20996 " pathEditMode="relative" ptsTypes="AA">
                                      <p:cBhvr>
                                        <p:cTn id="22" dur="2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7362E-19 L 0.504 0.13658 " pathEditMode="relative" ptsTypes="AA">
                                      <p:cBhvr>
                                        <p:cTn id="30" dur="2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74757 0.27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14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L 0.73247 -0.40949 " pathEditMode="relative" ptsTypes="AA">
                                      <p:cBhvr>
                                        <p:cTn id="46" dur="2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14815E-6 L 0.41736 -0.52501 " pathEditMode="relative" ptsTypes="AA">
                                      <p:cBhvr>
                                        <p:cTn id="54" dur="2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3"/>
                  </p:tgtEl>
                </p:cond>
              </p:nextCondLst>
            </p:seq>
          </p:childTnLst>
        </p:cTn>
      </p:par>
    </p:tnLst>
    <p:bldLst>
      <p:bldP spid="53259" grpId="0"/>
      <p:bldP spid="53260" grpId="0"/>
      <p:bldP spid="53261" grpId="0"/>
      <p:bldP spid="53262" grpId="0"/>
      <p:bldP spid="53263" grpId="0"/>
      <p:bldP spid="53264" grpId="0"/>
      <p:bldP spid="53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D310-08A4-4739-AFCB-25367348519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http://www.artgif.ru/CVETY/623610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22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rtgif.ru/CVETY/6236030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019666"/>
            <a:ext cx="1290644" cy="183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004.radikal.ru/0802/ff/2d2f9117af4d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786322"/>
            <a:ext cx="1457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лестящие картинки - цветы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810125"/>
            <a:ext cx="1428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лестящие картинки - цветы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3350" y="4200525"/>
            <a:ext cx="1390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лестящие картинки - цветы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714884"/>
            <a:ext cx="1704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7" descr="гном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357166"/>
            <a:ext cx="1785950" cy="184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бабочка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278447">
            <a:off x="3071802" y="2214554"/>
            <a:ext cx="1485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абочка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533592">
            <a:off x="6791336" y="26987"/>
            <a:ext cx="1761554" cy="160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blestiashky.narod.ru/images/File295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2195398">
            <a:off x="6572264" y="2214554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бабочка, анимашка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7192526">
            <a:off x="3016080" y="985437"/>
            <a:ext cx="1285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бабочка, анимашка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18261">
            <a:off x="4986341" y="371453"/>
            <a:ext cx="828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бабочка, анимашка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6813931">
            <a:off x="486268" y="2905872"/>
            <a:ext cx="10534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71472" y="5143512"/>
            <a:ext cx="9286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</a:rPr>
              <a:t>9  - 4</a:t>
            </a:r>
            <a:endParaRPr lang="ru-RU" sz="2000" b="1" cap="none" spc="0" dirty="0">
              <a:ln w="50800"/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5286388"/>
            <a:ext cx="10715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effectLst/>
              </a:rPr>
              <a:t>6 + 2 </a:t>
            </a:r>
            <a:endParaRPr lang="ru-RU" sz="2000" b="1" cap="none" spc="0" dirty="0">
              <a:ln w="50800"/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5286388"/>
            <a:ext cx="7425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</a:rPr>
              <a:t>3 + 3 </a:t>
            </a:r>
            <a:endParaRPr lang="ru-RU" sz="2000" b="1" cap="none" spc="0" dirty="0">
              <a:ln w="50800"/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5143512"/>
            <a:ext cx="7601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effectLst/>
              </a:rPr>
              <a:t>9 – 2 </a:t>
            </a:r>
            <a:endParaRPr lang="ru-RU" sz="2000" b="1" cap="none" spc="0" dirty="0">
              <a:ln w="50800"/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578" y="5429264"/>
            <a:ext cx="755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effectLst/>
              </a:rPr>
              <a:t>7 + 2 </a:t>
            </a:r>
            <a:endParaRPr lang="ru-RU" sz="2000" b="1" cap="none" spc="0" dirty="0">
              <a:ln w="50800"/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1024" y="4714884"/>
            <a:ext cx="8572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effectLst/>
              </a:rPr>
              <a:t>5 + 5 </a:t>
            </a:r>
            <a:endParaRPr lang="ru-RU" sz="2000" b="1" cap="none" spc="0" dirty="0">
              <a:ln w="50800"/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5008" y="285728"/>
            <a:ext cx="304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3714752"/>
            <a:ext cx="325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29058" y="3357562"/>
            <a:ext cx="3064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58148" y="3500438"/>
            <a:ext cx="3225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00892" y="1000108"/>
            <a:ext cx="324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9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1357298"/>
            <a:ext cx="4251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4.46499E-6 L -0.44879 0.65011 " pathEditMode="relative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95517E-6 L -0.51198 0.28311 " pathEditMode="relative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43194E-6 L 0.37795 0.27248 " pathEditMode="relative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01733E-6 L 0.20468 0.2935 " pathEditMode="relative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7224E-6 L -0.05504 0.62884 " pathEditMode="relative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64987E-6 L 0.51181 0.48232 " pathEditMode="relative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7170" name="AutoShape 164"/>
          <p:cNvSpPr>
            <a:spLocks noChangeArrowheads="1"/>
          </p:cNvSpPr>
          <p:nvPr/>
        </p:nvSpPr>
        <p:spPr bwMode="auto">
          <a:xfrm>
            <a:off x="533400" y="3581400"/>
            <a:ext cx="2971800" cy="1066800"/>
          </a:xfrm>
          <a:custGeom>
            <a:avLst/>
            <a:gdLst>
              <a:gd name="T0" fmla="*/ 114011862 w 21600"/>
              <a:gd name="T1" fmla="*/ 0 h 21600"/>
              <a:gd name="T2" fmla="*/ 33390646 w 21600"/>
              <a:gd name="T3" fmla="*/ 4695797 h 21600"/>
              <a:gd name="T4" fmla="*/ 0 w 21600"/>
              <a:gd name="T5" fmla="*/ 16033807 h 21600"/>
              <a:gd name="T6" fmla="*/ 33390646 w 21600"/>
              <a:gd name="T7" fmla="*/ 27371769 h 21600"/>
              <a:gd name="T8" fmla="*/ 114011862 w 21600"/>
              <a:gd name="T9" fmla="*/ 32067564 h 21600"/>
              <a:gd name="T10" fmla="*/ 194633086 w 21600"/>
              <a:gd name="T11" fmla="*/ 27371769 h 21600"/>
              <a:gd name="T12" fmla="*/ 228023724 w 21600"/>
              <a:gd name="T13" fmla="*/ 16033807 h 21600"/>
              <a:gd name="T14" fmla="*/ 194633086 w 21600"/>
              <a:gd name="T15" fmla="*/ 469579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52" y="10800"/>
                </a:moveTo>
                <a:cubicBezTo>
                  <a:pt x="2152" y="15576"/>
                  <a:pt x="6024" y="19448"/>
                  <a:pt x="10800" y="19448"/>
                </a:cubicBezTo>
                <a:cubicBezTo>
                  <a:pt x="15576" y="19448"/>
                  <a:pt x="19448" y="15576"/>
                  <a:pt x="19448" y="10800"/>
                </a:cubicBezTo>
                <a:cubicBezTo>
                  <a:pt x="19448" y="6024"/>
                  <a:pt x="15576" y="2152"/>
                  <a:pt x="10800" y="2152"/>
                </a:cubicBezTo>
                <a:cubicBezTo>
                  <a:pt x="6024" y="2152"/>
                  <a:pt x="2152" y="6024"/>
                  <a:pt x="2152" y="10800"/>
                </a:cubicBezTo>
                <a:close/>
              </a:path>
            </a:pathLst>
          </a:custGeom>
          <a:gradFill rotWithShape="1">
            <a:gsLst>
              <a:gs pos="0">
                <a:srgbClr val="CC3300"/>
              </a:gs>
              <a:gs pos="50000">
                <a:srgbClr val="CC6600"/>
              </a:gs>
              <a:gs pos="100000">
                <a:srgbClr val="CC33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1" name="AutoShape 164"/>
          <p:cNvSpPr>
            <a:spLocks noChangeArrowheads="1"/>
          </p:cNvSpPr>
          <p:nvPr/>
        </p:nvSpPr>
        <p:spPr bwMode="auto">
          <a:xfrm>
            <a:off x="2971800" y="5257800"/>
            <a:ext cx="3200400" cy="990600"/>
          </a:xfrm>
          <a:custGeom>
            <a:avLst/>
            <a:gdLst>
              <a:gd name="T0" fmla="*/ 122782005 w 21600"/>
              <a:gd name="T1" fmla="*/ 0 h 21600"/>
              <a:gd name="T2" fmla="*/ 35959157 w 21600"/>
              <a:gd name="T3" fmla="*/ 4360383 h 21600"/>
              <a:gd name="T4" fmla="*/ 0 w 21600"/>
              <a:gd name="T5" fmla="*/ 14888535 h 21600"/>
              <a:gd name="T6" fmla="*/ 35959157 w 21600"/>
              <a:gd name="T7" fmla="*/ 25416643 h 21600"/>
              <a:gd name="T8" fmla="*/ 122782005 w 21600"/>
              <a:gd name="T9" fmla="*/ 29777024 h 21600"/>
              <a:gd name="T10" fmla="*/ 209604862 w 21600"/>
              <a:gd name="T11" fmla="*/ 25416643 h 21600"/>
              <a:gd name="T12" fmla="*/ 245564010 w 21600"/>
              <a:gd name="T13" fmla="*/ 14888535 h 21600"/>
              <a:gd name="T14" fmla="*/ 209604862 w 21600"/>
              <a:gd name="T15" fmla="*/ 43603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52" y="10800"/>
                </a:moveTo>
                <a:cubicBezTo>
                  <a:pt x="2152" y="15576"/>
                  <a:pt x="6024" y="19448"/>
                  <a:pt x="10800" y="19448"/>
                </a:cubicBezTo>
                <a:cubicBezTo>
                  <a:pt x="15576" y="19448"/>
                  <a:pt x="19448" y="15576"/>
                  <a:pt x="19448" y="10800"/>
                </a:cubicBezTo>
                <a:cubicBezTo>
                  <a:pt x="19448" y="6024"/>
                  <a:pt x="15576" y="2152"/>
                  <a:pt x="10800" y="2152"/>
                </a:cubicBezTo>
                <a:cubicBezTo>
                  <a:pt x="6024" y="2152"/>
                  <a:pt x="2152" y="6024"/>
                  <a:pt x="2152" y="10800"/>
                </a:cubicBezTo>
                <a:close/>
              </a:path>
            </a:pathLst>
          </a:custGeom>
          <a:gradFill rotWithShape="1">
            <a:gsLst>
              <a:gs pos="0">
                <a:srgbClr val="CC3300"/>
              </a:gs>
              <a:gs pos="50000">
                <a:srgbClr val="CC6600"/>
              </a:gs>
              <a:gs pos="100000">
                <a:srgbClr val="CC33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2" name="AutoShape 164"/>
          <p:cNvSpPr>
            <a:spLocks noChangeArrowheads="1"/>
          </p:cNvSpPr>
          <p:nvPr/>
        </p:nvSpPr>
        <p:spPr bwMode="auto">
          <a:xfrm>
            <a:off x="5410200" y="3657600"/>
            <a:ext cx="3124200" cy="990600"/>
          </a:xfrm>
          <a:custGeom>
            <a:avLst/>
            <a:gdLst>
              <a:gd name="T0" fmla="*/ 119858624 w 21600"/>
              <a:gd name="T1" fmla="*/ 0 h 21600"/>
              <a:gd name="T2" fmla="*/ 35102987 w 21600"/>
              <a:gd name="T3" fmla="*/ 4360383 h 21600"/>
              <a:gd name="T4" fmla="*/ 0 w 21600"/>
              <a:gd name="T5" fmla="*/ 14888535 h 21600"/>
              <a:gd name="T6" fmla="*/ 35102987 w 21600"/>
              <a:gd name="T7" fmla="*/ 25416643 h 21600"/>
              <a:gd name="T8" fmla="*/ 119858624 w 21600"/>
              <a:gd name="T9" fmla="*/ 29777024 h 21600"/>
              <a:gd name="T10" fmla="*/ 204614270 w 21600"/>
              <a:gd name="T11" fmla="*/ 25416643 h 21600"/>
              <a:gd name="T12" fmla="*/ 239717248 w 21600"/>
              <a:gd name="T13" fmla="*/ 14888535 h 21600"/>
              <a:gd name="T14" fmla="*/ 204614270 w 21600"/>
              <a:gd name="T15" fmla="*/ 43603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52" y="10800"/>
                </a:moveTo>
                <a:cubicBezTo>
                  <a:pt x="2152" y="15576"/>
                  <a:pt x="6024" y="19448"/>
                  <a:pt x="10800" y="19448"/>
                </a:cubicBezTo>
                <a:cubicBezTo>
                  <a:pt x="15576" y="19448"/>
                  <a:pt x="19448" y="15576"/>
                  <a:pt x="19448" y="10800"/>
                </a:cubicBezTo>
                <a:cubicBezTo>
                  <a:pt x="19448" y="6024"/>
                  <a:pt x="15576" y="2152"/>
                  <a:pt x="10800" y="2152"/>
                </a:cubicBezTo>
                <a:cubicBezTo>
                  <a:pt x="6024" y="2152"/>
                  <a:pt x="2152" y="6024"/>
                  <a:pt x="2152" y="10800"/>
                </a:cubicBezTo>
                <a:close/>
              </a:path>
            </a:pathLst>
          </a:custGeom>
          <a:gradFill rotWithShape="1">
            <a:gsLst>
              <a:gs pos="0">
                <a:srgbClr val="CC3300"/>
              </a:gs>
              <a:gs pos="50000">
                <a:srgbClr val="CC6600"/>
              </a:gs>
              <a:gs pos="100000">
                <a:srgbClr val="CC33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32792" name="Picture 24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752600" y="6096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5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62000" y="20574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26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600200" y="15240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Picture 27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514600" y="22098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28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343400" y="4572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29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038600" y="19812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30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5334000" y="21336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31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819400" y="6096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32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5791200" y="6096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1" name="Picture 33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781800" y="18288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2" name="Picture 34" descr="помидор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239000" y="838200"/>
            <a:ext cx="862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Разложим помидоры в тарелки поровну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1219200" y="1295400"/>
            <a:ext cx="7086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: 3 = 3 (ост. 2)</a:t>
            </a:r>
          </a:p>
        </p:txBody>
      </p:sp>
      <p:pic>
        <p:nvPicPr>
          <p:cNvPr id="7186" name="Picture 42" descr="pic2a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8123238" y="762000"/>
            <a:ext cx="102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43" descr="pic1a"/>
          <p:cNvPicPr>
            <a:picLocks noChangeAspect="1" noChangeArrowheads="1"/>
          </p:cNvPicPr>
          <p:nvPr/>
        </p:nvPicPr>
        <p:blipFill>
          <a:blip r:embed="rId5" cstate="print"/>
          <a:srcRect l="14546" b="55933"/>
          <a:stretch>
            <a:fillRect/>
          </a:stretch>
        </p:blipFill>
        <p:spPr bwMode="auto">
          <a:xfrm>
            <a:off x="0" y="533400"/>
            <a:ext cx="1033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7457E-6 L 0.10295 0.2330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0867E-6 L 0.01128 0.477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2312E-6 L -0.02205 0.2663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1329E-6 L 0.09462 0.28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7746E-6 L 0.00295 0.4550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09249E-7 L 0.03628 0.6991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20231E-7 L -0.08039 0.3995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7746E-6 L 0.07795 0.6658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20231E-7 L -0.01372 0.3995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5762625" cy="15398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Что попало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Каю в глаз?</a:t>
            </a:r>
          </a:p>
        </p:txBody>
      </p:sp>
      <p:sp>
        <p:nvSpPr>
          <p:cNvPr id="4100" name="WordArt 4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Сказки Ганса-Христиана Андерсена</a:t>
            </a:r>
          </a:p>
        </p:txBody>
      </p:sp>
      <p:pic>
        <p:nvPicPr>
          <p:cNvPr id="4102" name="Picture 6" descr="Картинка 5 из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700213"/>
            <a:ext cx="2774950" cy="3871912"/>
          </a:xfrm>
          <a:prstGeom prst="rect">
            <a:avLst/>
          </a:prstGeom>
          <a:noFill/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539750" y="5229225"/>
            <a:ext cx="51847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33CC"/>
                </a:solidFill>
                <a:latin typeface="Comic Sans MS" pitchFamily="66" charset="0"/>
              </a:rPr>
              <a:t>ОСКОЛОК ЗЕРКАЛА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39750" y="4294188"/>
            <a:ext cx="51879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33CC"/>
                </a:solidFill>
                <a:latin typeface="Comic Sans MS" pitchFamily="66" charset="0"/>
              </a:rPr>
              <a:t>ПЫЛИНКА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39750" y="3357563"/>
            <a:ext cx="51879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33CC"/>
                </a:solidFill>
                <a:latin typeface="Comic Sans MS" pitchFamily="66" charset="0"/>
              </a:rPr>
              <a:t>СНЕЖИНКА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3" grpId="0" animBg="1"/>
      <p:bldP spid="410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132138" y="1125538"/>
            <a:ext cx="1584325" cy="5016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779838" y="1125538"/>
            <a:ext cx="1800225" cy="682625"/>
          </a:xfrm>
          <a:prstGeom prst="cloudCallout">
            <a:avLst>
              <a:gd name="adj1" fmla="val -18782"/>
              <a:gd name="adj2" fmla="val 67907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68313" y="333375"/>
            <a:ext cx="863600" cy="8651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900113" y="1989138"/>
            <a:ext cx="1655762" cy="611187"/>
          </a:xfrm>
          <a:prstGeom prst="cloudCallout">
            <a:avLst>
              <a:gd name="adj1" fmla="val -16060"/>
              <a:gd name="adj2" fmla="val 70000"/>
            </a:avLst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795963" y="115888"/>
            <a:ext cx="1800225" cy="611187"/>
          </a:xfrm>
          <a:prstGeom prst="cloudCallout">
            <a:avLst>
              <a:gd name="adj1" fmla="val -18782"/>
              <a:gd name="adj2" fmla="val 70000"/>
            </a:avLst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1476375" y="981075"/>
            <a:ext cx="1582738" cy="5032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187450" y="1196975"/>
            <a:ext cx="433388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179388" y="1125538"/>
            <a:ext cx="36195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1476375" y="692150"/>
            <a:ext cx="863600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1403350" y="188913"/>
            <a:ext cx="504825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755650" y="1268413"/>
            <a:ext cx="73025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179388" y="188913"/>
            <a:ext cx="287337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1187450" y="115888"/>
            <a:ext cx="73025" cy="1889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179388" y="765175"/>
            <a:ext cx="2159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00563" y="1989138"/>
            <a:ext cx="1150937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1908175" y="1484313"/>
            <a:ext cx="719138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987675" y="1773238"/>
            <a:ext cx="1296988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31913" y="2708275"/>
            <a:ext cx="1657350" cy="1149350"/>
            <a:chOff x="975" y="1480"/>
            <a:chExt cx="1588" cy="1133"/>
          </a:xfrm>
        </p:grpSpPr>
        <p:sp>
          <p:nvSpPr>
            <p:cNvPr id="44054" name="Oval 22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5" name="Oval 23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6" name="Oval 24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7" name="Oval 25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8" name="Oval 26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2" name="Oval 30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6" name="Oval 34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7" name="Oval 35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9" name="Oval 37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0" name="Oval 38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2" name="Oval 40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3" name="Oval 41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4" name="Oval 42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5" name="Oval 43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6" name="Oval 44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8" name="Oval 46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9" name="Oval 47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0" name="Oval 48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1" name="Oval 49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2" name="Oval 50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3" name="Oval 51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4" name="Oval 52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5" name="Oval 53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6" name="Oval 54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7" name="Oval 55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8" name="Oval 56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89" name="Oval 57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90" name="Oval 58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708400" y="1989138"/>
            <a:ext cx="2520950" cy="1798637"/>
            <a:chOff x="975" y="1480"/>
            <a:chExt cx="1588" cy="1133"/>
          </a:xfrm>
        </p:grpSpPr>
        <p:sp>
          <p:nvSpPr>
            <p:cNvPr id="44092" name="Oval 60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93" name="Oval 61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94" name="Oval 62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95" name="Oval 63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96" name="Oval 64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97" name="Oval 65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99" name="Oval 67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0" name="Oval 68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1" name="Oval 69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2" name="Oval 70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3" name="Oval 71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4" name="Oval 72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5" name="Oval 73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6" name="Oval 74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7" name="Oval 75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8" name="Oval 76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9" name="Oval 77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0" name="Oval 78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1" name="Oval 79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2" name="Oval 80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3" name="Oval 81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4" name="Oval 82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5" name="Oval 83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6" name="Oval 84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7" name="Oval 85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8" name="Oval 86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19" name="Oval 87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0" name="Oval 88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1" name="Oval 89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2" name="Oval 90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3" name="Oval 91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4" name="Oval 92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5" name="Oval 93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6" name="Oval 94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7" name="Oval 95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28" name="Oval 96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sp>
        <p:nvSpPr>
          <p:cNvPr id="44129" name="AutoShape 97"/>
          <p:cNvSpPr>
            <a:spLocks noChangeArrowheads="1"/>
          </p:cNvSpPr>
          <p:nvPr/>
        </p:nvSpPr>
        <p:spPr bwMode="auto">
          <a:xfrm>
            <a:off x="7308850" y="1052513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0" name="AutoShape 98"/>
          <p:cNvSpPr>
            <a:spLocks noChangeArrowheads="1"/>
          </p:cNvSpPr>
          <p:nvPr/>
        </p:nvSpPr>
        <p:spPr bwMode="auto">
          <a:xfrm>
            <a:off x="7308850" y="7651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1" name="AutoShape 99"/>
          <p:cNvSpPr>
            <a:spLocks noChangeArrowheads="1"/>
          </p:cNvSpPr>
          <p:nvPr/>
        </p:nvSpPr>
        <p:spPr bwMode="auto">
          <a:xfrm>
            <a:off x="6948488" y="1125538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2" name="AutoShape 100"/>
          <p:cNvSpPr>
            <a:spLocks noChangeArrowheads="1"/>
          </p:cNvSpPr>
          <p:nvPr/>
        </p:nvSpPr>
        <p:spPr bwMode="auto">
          <a:xfrm>
            <a:off x="7740650" y="908050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3" name="AutoShape 101"/>
          <p:cNvSpPr>
            <a:spLocks noChangeArrowheads="1"/>
          </p:cNvSpPr>
          <p:nvPr/>
        </p:nvSpPr>
        <p:spPr bwMode="auto">
          <a:xfrm>
            <a:off x="6588125" y="1341438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4" name="AutoShape 102"/>
          <p:cNvSpPr>
            <a:spLocks noChangeArrowheads="1"/>
          </p:cNvSpPr>
          <p:nvPr/>
        </p:nvSpPr>
        <p:spPr bwMode="auto">
          <a:xfrm>
            <a:off x="6516688" y="1052513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5" name="AutoShape 103"/>
          <p:cNvSpPr>
            <a:spLocks noChangeArrowheads="1"/>
          </p:cNvSpPr>
          <p:nvPr/>
        </p:nvSpPr>
        <p:spPr bwMode="auto">
          <a:xfrm>
            <a:off x="7596188" y="1125538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6" name="AutoShape 104"/>
          <p:cNvSpPr>
            <a:spLocks noChangeArrowheads="1"/>
          </p:cNvSpPr>
          <p:nvPr/>
        </p:nvSpPr>
        <p:spPr bwMode="auto">
          <a:xfrm>
            <a:off x="6948488" y="7651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7" name="AutoShape 105"/>
          <p:cNvSpPr>
            <a:spLocks noChangeArrowheads="1"/>
          </p:cNvSpPr>
          <p:nvPr/>
        </p:nvSpPr>
        <p:spPr bwMode="auto">
          <a:xfrm>
            <a:off x="6877050" y="836613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8" name="AutoShape 106"/>
          <p:cNvSpPr>
            <a:spLocks noChangeArrowheads="1"/>
          </p:cNvSpPr>
          <p:nvPr/>
        </p:nvSpPr>
        <p:spPr bwMode="auto">
          <a:xfrm>
            <a:off x="8027988" y="9810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39" name="AutoShape 107"/>
          <p:cNvSpPr>
            <a:spLocks noChangeArrowheads="1"/>
          </p:cNvSpPr>
          <p:nvPr/>
        </p:nvSpPr>
        <p:spPr bwMode="auto">
          <a:xfrm>
            <a:off x="7812088" y="1341438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0" name="AutoShape 108"/>
          <p:cNvSpPr>
            <a:spLocks noChangeArrowheads="1"/>
          </p:cNvSpPr>
          <p:nvPr/>
        </p:nvSpPr>
        <p:spPr bwMode="auto">
          <a:xfrm>
            <a:off x="6877050" y="14128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1" name="AutoShape 109"/>
          <p:cNvSpPr>
            <a:spLocks noChangeArrowheads="1"/>
          </p:cNvSpPr>
          <p:nvPr/>
        </p:nvSpPr>
        <p:spPr bwMode="auto">
          <a:xfrm>
            <a:off x="7308850" y="14128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2" name="AutoShape 110"/>
          <p:cNvSpPr>
            <a:spLocks noChangeArrowheads="1"/>
          </p:cNvSpPr>
          <p:nvPr/>
        </p:nvSpPr>
        <p:spPr bwMode="auto">
          <a:xfrm>
            <a:off x="7308850" y="1700213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3" name="AutoShape 111"/>
          <p:cNvSpPr>
            <a:spLocks noChangeArrowheads="1"/>
          </p:cNvSpPr>
          <p:nvPr/>
        </p:nvSpPr>
        <p:spPr bwMode="auto">
          <a:xfrm>
            <a:off x="6732588" y="1628775"/>
            <a:ext cx="215900" cy="193675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4" name="AutoShape 112"/>
          <p:cNvSpPr>
            <a:spLocks noChangeArrowheads="1"/>
          </p:cNvSpPr>
          <p:nvPr/>
        </p:nvSpPr>
        <p:spPr bwMode="auto">
          <a:xfrm rot="-281005">
            <a:off x="2700338" y="1484313"/>
            <a:ext cx="1008062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5" name="AutoShape 113"/>
          <p:cNvSpPr>
            <a:spLocks noChangeArrowheads="1"/>
          </p:cNvSpPr>
          <p:nvPr/>
        </p:nvSpPr>
        <p:spPr bwMode="auto">
          <a:xfrm rot="-281005">
            <a:off x="5003800" y="692150"/>
            <a:ext cx="1008063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6" name="AutoShape 114"/>
          <p:cNvSpPr>
            <a:spLocks noChangeArrowheads="1"/>
          </p:cNvSpPr>
          <p:nvPr/>
        </p:nvSpPr>
        <p:spPr bwMode="auto">
          <a:xfrm>
            <a:off x="5003800" y="1484313"/>
            <a:ext cx="504825" cy="576262"/>
          </a:xfrm>
          <a:prstGeom prst="lightningBol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7" name="AutoShape 115"/>
          <p:cNvSpPr>
            <a:spLocks noChangeArrowheads="1"/>
          </p:cNvSpPr>
          <p:nvPr/>
        </p:nvSpPr>
        <p:spPr bwMode="auto">
          <a:xfrm rot="982662">
            <a:off x="3924300" y="1484313"/>
            <a:ext cx="431800" cy="865187"/>
          </a:xfrm>
          <a:prstGeom prst="lightningBol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48" name="Line 116"/>
          <p:cNvSpPr>
            <a:spLocks noChangeShapeType="1"/>
          </p:cNvSpPr>
          <p:nvPr/>
        </p:nvSpPr>
        <p:spPr bwMode="auto">
          <a:xfrm>
            <a:off x="9144000" y="2852738"/>
            <a:ext cx="0" cy="400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49" name="Freeform 117"/>
          <p:cNvSpPr>
            <a:spLocks/>
          </p:cNvSpPr>
          <p:nvPr/>
        </p:nvSpPr>
        <p:spPr bwMode="auto">
          <a:xfrm>
            <a:off x="166688" y="1844675"/>
            <a:ext cx="9158287" cy="5113338"/>
          </a:xfrm>
          <a:custGeom>
            <a:avLst/>
            <a:gdLst/>
            <a:ahLst/>
            <a:cxnLst>
              <a:cxn ang="0">
                <a:pos x="14" y="3040"/>
              </a:cxn>
              <a:cxn ang="0">
                <a:pos x="7" y="2984"/>
              </a:cxn>
              <a:cxn ang="0">
                <a:pos x="0" y="2651"/>
              </a:cxn>
              <a:cxn ang="0">
                <a:pos x="0" y="2602"/>
              </a:cxn>
              <a:cxn ang="0">
                <a:pos x="14" y="2255"/>
              </a:cxn>
              <a:cxn ang="0">
                <a:pos x="56" y="2186"/>
              </a:cxn>
              <a:cxn ang="0">
                <a:pos x="97" y="2172"/>
              </a:cxn>
              <a:cxn ang="0">
                <a:pos x="472" y="2179"/>
              </a:cxn>
              <a:cxn ang="0">
                <a:pos x="701" y="2221"/>
              </a:cxn>
              <a:cxn ang="0">
                <a:pos x="1284" y="2228"/>
              </a:cxn>
              <a:cxn ang="0">
                <a:pos x="1902" y="2172"/>
              </a:cxn>
              <a:cxn ang="0">
                <a:pos x="2075" y="2096"/>
              </a:cxn>
              <a:cxn ang="0">
                <a:pos x="2540" y="2082"/>
              </a:cxn>
              <a:cxn ang="0">
                <a:pos x="2630" y="2026"/>
              </a:cxn>
              <a:cxn ang="0">
                <a:pos x="2727" y="1936"/>
              </a:cxn>
              <a:cxn ang="0">
                <a:pos x="2734" y="1915"/>
              </a:cxn>
              <a:cxn ang="0">
                <a:pos x="2783" y="1881"/>
              </a:cxn>
              <a:cxn ang="0">
                <a:pos x="2852" y="1797"/>
              </a:cxn>
              <a:cxn ang="0">
                <a:pos x="3012" y="1742"/>
              </a:cxn>
              <a:cxn ang="0">
                <a:pos x="3491" y="1700"/>
              </a:cxn>
              <a:cxn ang="0">
                <a:pos x="3567" y="1679"/>
              </a:cxn>
              <a:cxn ang="0">
                <a:pos x="3734" y="1582"/>
              </a:cxn>
              <a:cxn ang="0">
                <a:pos x="4053" y="1534"/>
              </a:cxn>
              <a:cxn ang="0">
                <a:pos x="4226" y="1298"/>
              </a:cxn>
              <a:cxn ang="0">
                <a:pos x="4282" y="1145"/>
              </a:cxn>
              <a:cxn ang="0">
                <a:pos x="4428" y="756"/>
              </a:cxn>
              <a:cxn ang="0">
                <a:pos x="4469" y="666"/>
              </a:cxn>
              <a:cxn ang="0">
                <a:pos x="4525" y="555"/>
              </a:cxn>
              <a:cxn ang="0">
                <a:pos x="4559" y="486"/>
              </a:cxn>
              <a:cxn ang="0">
                <a:pos x="4587" y="465"/>
              </a:cxn>
              <a:cxn ang="0">
                <a:pos x="4657" y="396"/>
              </a:cxn>
              <a:cxn ang="0">
                <a:pos x="4719" y="312"/>
              </a:cxn>
              <a:cxn ang="0">
                <a:pos x="4816" y="167"/>
              </a:cxn>
              <a:cxn ang="0">
                <a:pos x="4865" y="90"/>
              </a:cxn>
              <a:cxn ang="0">
                <a:pos x="4997" y="0"/>
              </a:cxn>
              <a:cxn ang="0">
                <a:pos x="5052" y="7"/>
              </a:cxn>
              <a:cxn ang="0">
                <a:pos x="5094" y="35"/>
              </a:cxn>
              <a:cxn ang="0">
                <a:pos x="5170" y="104"/>
              </a:cxn>
              <a:cxn ang="0">
                <a:pos x="5184" y="125"/>
              </a:cxn>
              <a:cxn ang="0">
                <a:pos x="5212" y="146"/>
              </a:cxn>
              <a:cxn ang="0">
                <a:pos x="5226" y="187"/>
              </a:cxn>
              <a:cxn ang="0">
                <a:pos x="5358" y="333"/>
              </a:cxn>
              <a:cxn ang="0">
                <a:pos x="5413" y="389"/>
              </a:cxn>
              <a:cxn ang="0">
                <a:pos x="5476" y="479"/>
              </a:cxn>
              <a:cxn ang="0">
                <a:pos x="5510" y="534"/>
              </a:cxn>
              <a:cxn ang="0">
                <a:pos x="5538" y="576"/>
              </a:cxn>
              <a:cxn ang="0">
                <a:pos x="5559" y="618"/>
              </a:cxn>
              <a:cxn ang="0">
                <a:pos x="5614" y="763"/>
              </a:cxn>
              <a:cxn ang="0">
                <a:pos x="5656" y="867"/>
              </a:cxn>
              <a:cxn ang="0">
                <a:pos x="5684" y="944"/>
              </a:cxn>
              <a:cxn ang="0">
                <a:pos x="5739" y="1214"/>
              </a:cxn>
              <a:cxn ang="0">
                <a:pos x="5746" y="3060"/>
              </a:cxn>
              <a:cxn ang="0">
                <a:pos x="5635" y="3067"/>
              </a:cxn>
              <a:cxn ang="0">
                <a:pos x="5482" y="3074"/>
              </a:cxn>
              <a:cxn ang="0">
                <a:pos x="1402" y="3047"/>
              </a:cxn>
              <a:cxn ang="0">
                <a:pos x="763" y="3012"/>
              </a:cxn>
              <a:cxn ang="0">
                <a:pos x="35" y="3019"/>
              </a:cxn>
              <a:cxn ang="0">
                <a:pos x="14" y="3040"/>
              </a:cxn>
            </a:cxnLst>
            <a:rect l="0" t="0" r="r" b="b"/>
            <a:pathLst>
              <a:path w="5769" h="3097">
                <a:moveTo>
                  <a:pt x="14" y="3040"/>
                </a:moveTo>
                <a:cubicBezTo>
                  <a:pt x="14" y="3040"/>
                  <a:pt x="9" y="3003"/>
                  <a:pt x="7" y="2984"/>
                </a:cubicBezTo>
                <a:cubicBezTo>
                  <a:pt x="5" y="2873"/>
                  <a:pt x="0" y="2762"/>
                  <a:pt x="0" y="2651"/>
                </a:cubicBezTo>
                <a:cubicBezTo>
                  <a:pt x="0" y="2589"/>
                  <a:pt x="17" y="2652"/>
                  <a:pt x="0" y="2602"/>
                </a:cubicBezTo>
                <a:cubicBezTo>
                  <a:pt x="5" y="2486"/>
                  <a:pt x="5" y="2370"/>
                  <a:pt x="14" y="2255"/>
                </a:cubicBezTo>
                <a:cubicBezTo>
                  <a:pt x="15" y="2239"/>
                  <a:pt x="41" y="2194"/>
                  <a:pt x="56" y="2186"/>
                </a:cubicBezTo>
                <a:cubicBezTo>
                  <a:pt x="69" y="2179"/>
                  <a:pt x="97" y="2172"/>
                  <a:pt x="97" y="2172"/>
                </a:cubicBezTo>
                <a:cubicBezTo>
                  <a:pt x="222" y="2174"/>
                  <a:pt x="347" y="2175"/>
                  <a:pt x="472" y="2179"/>
                </a:cubicBezTo>
                <a:cubicBezTo>
                  <a:pt x="550" y="2182"/>
                  <a:pt x="619" y="2219"/>
                  <a:pt x="701" y="2221"/>
                </a:cubicBezTo>
                <a:cubicBezTo>
                  <a:pt x="895" y="2227"/>
                  <a:pt x="1090" y="2226"/>
                  <a:pt x="1284" y="2228"/>
                </a:cubicBezTo>
                <a:cubicBezTo>
                  <a:pt x="1399" y="2247"/>
                  <a:pt x="1749" y="2239"/>
                  <a:pt x="1902" y="2172"/>
                </a:cubicBezTo>
                <a:cubicBezTo>
                  <a:pt x="1959" y="2147"/>
                  <a:pt x="2013" y="2108"/>
                  <a:pt x="2075" y="2096"/>
                </a:cubicBezTo>
                <a:cubicBezTo>
                  <a:pt x="2227" y="2065"/>
                  <a:pt x="2385" y="2085"/>
                  <a:pt x="2540" y="2082"/>
                </a:cubicBezTo>
                <a:cubicBezTo>
                  <a:pt x="2606" y="2033"/>
                  <a:pt x="2574" y="2049"/>
                  <a:pt x="2630" y="2026"/>
                </a:cubicBezTo>
                <a:cubicBezTo>
                  <a:pt x="2662" y="1995"/>
                  <a:pt x="2696" y="1968"/>
                  <a:pt x="2727" y="1936"/>
                </a:cubicBezTo>
                <a:cubicBezTo>
                  <a:pt x="2729" y="1929"/>
                  <a:pt x="2729" y="1920"/>
                  <a:pt x="2734" y="1915"/>
                </a:cubicBezTo>
                <a:cubicBezTo>
                  <a:pt x="2748" y="1901"/>
                  <a:pt x="2783" y="1881"/>
                  <a:pt x="2783" y="1881"/>
                </a:cubicBezTo>
                <a:cubicBezTo>
                  <a:pt x="2805" y="1848"/>
                  <a:pt x="2819" y="1820"/>
                  <a:pt x="2852" y="1797"/>
                </a:cubicBezTo>
                <a:cubicBezTo>
                  <a:pt x="2897" y="1765"/>
                  <a:pt x="2960" y="1754"/>
                  <a:pt x="3012" y="1742"/>
                </a:cubicBezTo>
                <a:cubicBezTo>
                  <a:pt x="3168" y="1707"/>
                  <a:pt x="3332" y="1718"/>
                  <a:pt x="3491" y="1700"/>
                </a:cubicBezTo>
                <a:cubicBezTo>
                  <a:pt x="3517" y="1694"/>
                  <a:pt x="3541" y="1685"/>
                  <a:pt x="3567" y="1679"/>
                </a:cubicBezTo>
                <a:cubicBezTo>
                  <a:pt x="3622" y="1645"/>
                  <a:pt x="3676" y="1611"/>
                  <a:pt x="3734" y="1582"/>
                </a:cubicBezTo>
                <a:cubicBezTo>
                  <a:pt x="3788" y="1500"/>
                  <a:pt x="4023" y="1535"/>
                  <a:pt x="4053" y="1534"/>
                </a:cubicBezTo>
                <a:cubicBezTo>
                  <a:pt x="4132" y="1475"/>
                  <a:pt x="4157" y="1367"/>
                  <a:pt x="4226" y="1298"/>
                </a:cubicBezTo>
                <a:cubicBezTo>
                  <a:pt x="4244" y="1245"/>
                  <a:pt x="4248" y="1190"/>
                  <a:pt x="4282" y="1145"/>
                </a:cubicBezTo>
                <a:cubicBezTo>
                  <a:pt x="4316" y="1009"/>
                  <a:pt x="4365" y="879"/>
                  <a:pt x="4428" y="756"/>
                </a:cubicBezTo>
                <a:cubicBezTo>
                  <a:pt x="4446" y="720"/>
                  <a:pt x="4444" y="705"/>
                  <a:pt x="4469" y="666"/>
                </a:cubicBezTo>
                <a:cubicBezTo>
                  <a:pt x="4480" y="623"/>
                  <a:pt x="4504" y="593"/>
                  <a:pt x="4525" y="555"/>
                </a:cubicBezTo>
                <a:cubicBezTo>
                  <a:pt x="4536" y="535"/>
                  <a:pt x="4542" y="503"/>
                  <a:pt x="4559" y="486"/>
                </a:cubicBezTo>
                <a:cubicBezTo>
                  <a:pt x="4567" y="478"/>
                  <a:pt x="4579" y="473"/>
                  <a:pt x="4587" y="465"/>
                </a:cubicBezTo>
                <a:cubicBezTo>
                  <a:pt x="4612" y="440"/>
                  <a:pt x="4626" y="415"/>
                  <a:pt x="4657" y="396"/>
                </a:cubicBezTo>
                <a:cubicBezTo>
                  <a:pt x="4667" y="357"/>
                  <a:pt x="4695" y="345"/>
                  <a:pt x="4719" y="312"/>
                </a:cubicBezTo>
                <a:cubicBezTo>
                  <a:pt x="4754" y="265"/>
                  <a:pt x="4772" y="209"/>
                  <a:pt x="4816" y="167"/>
                </a:cubicBezTo>
                <a:cubicBezTo>
                  <a:pt x="4828" y="132"/>
                  <a:pt x="4841" y="118"/>
                  <a:pt x="4865" y="90"/>
                </a:cubicBezTo>
                <a:cubicBezTo>
                  <a:pt x="4917" y="27"/>
                  <a:pt x="4915" y="16"/>
                  <a:pt x="4997" y="0"/>
                </a:cubicBezTo>
                <a:cubicBezTo>
                  <a:pt x="5015" y="2"/>
                  <a:pt x="5035" y="1"/>
                  <a:pt x="5052" y="7"/>
                </a:cubicBezTo>
                <a:cubicBezTo>
                  <a:pt x="5068" y="13"/>
                  <a:pt x="5094" y="35"/>
                  <a:pt x="5094" y="35"/>
                </a:cubicBezTo>
                <a:cubicBezTo>
                  <a:pt x="5111" y="59"/>
                  <a:pt x="5143" y="95"/>
                  <a:pt x="5170" y="104"/>
                </a:cubicBezTo>
                <a:cubicBezTo>
                  <a:pt x="5175" y="111"/>
                  <a:pt x="5178" y="119"/>
                  <a:pt x="5184" y="125"/>
                </a:cubicBezTo>
                <a:cubicBezTo>
                  <a:pt x="5192" y="133"/>
                  <a:pt x="5205" y="136"/>
                  <a:pt x="5212" y="146"/>
                </a:cubicBezTo>
                <a:cubicBezTo>
                  <a:pt x="5220" y="158"/>
                  <a:pt x="5221" y="173"/>
                  <a:pt x="5226" y="187"/>
                </a:cubicBezTo>
                <a:cubicBezTo>
                  <a:pt x="5245" y="242"/>
                  <a:pt x="5302" y="314"/>
                  <a:pt x="5358" y="333"/>
                </a:cubicBezTo>
                <a:cubicBezTo>
                  <a:pt x="5389" y="357"/>
                  <a:pt x="5383" y="369"/>
                  <a:pt x="5413" y="389"/>
                </a:cubicBezTo>
                <a:cubicBezTo>
                  <a:pt x="5458" y="451"/>
                  <a:pt x="5437" y="421"/>
                  <a:pt x="5476" y="479"/>
                </a:cubicBezTo>
                <a:cubicBezTo>
                  <a:pt x="5528" y="557"/>
                  <a:pt x="5452" y="479"/>
                  <a:pt x="5510" y="534"/>
                </a:cubicBezTo>
                <a:cubicBezTo>
                  <a:pt x="5527" y="584"/>
                  <a:pt x="5503" y="524"/>
                  <a:pt x="5538" y="576"/>
                </a:cubicBezTo>
                <a:cubicBezTo>
                  <a:pt x="5547" y="589"/>
                  <a:pt x="5550" y="605"/>
                  <a:pt x="5559" y="618"/>
                </a:cubicBezTo>
                <a:cubicBezTo>
                  <a:pt x="5569" y="655"/>
                  <a:pt x="5593" y="733"/>
                  <a:pt x="5614" y="763"/>
                </a:cubicBezTo>
                <a:cubicBezTo>
                  <a:pt x="5623" y="799"/>
                  <a:pt x="5642" y="832"/>
                  <a:pt x="5656" y="867"/>
                </a:cubicBezTo>
                <a:cubicBezTo>
                  <a:pt x="5667" y="895"/>
                  <a:pt x="5667" y="919"/>
                  <a:pt x="5684" y="944"/>
                </a:cubicBezTo>
                <a:cubicBezTo>
                  <a:pt x="5703" y="1034"/>
                  <a:pt x="5704" y="1128"/>
                  <a:pt x="5739" y="1214"/>
                </a:cubicBezTo>
                <a:cubicBezTo>
                  <a:pt x="5769" y="1422"/>
                  <a:pt x="5767" y="2892"/>
                  <a:pt x="5746" y="3060"/>
                </a:cubicBezTo>
                <a:cubicBezTo>
                  <a:pt x="5741" y="3097"/>
                  <a:pt x="5672" y="3065"/>
                  <a:pt x="5635" y="3067"/>
                </a:cubicBezTo>
                <a:cubicBezTo>
                  <a:pt x="5584" y="3070"/>
                  <a:pt x="5533" y="3072"/>
                  <a:pt x="5482" y="3074"/>
                </a:cubicBezTo>
                <a:cubicBezTo>
                  <a:pt x="4108" y="3069"/>
                  <a:pt x="2779" y="3051"/>
                  <a:pt x="1402" y="3047"/>
                </a:cubicBezTo>
                <a:cubicBezTo>
                  <a:pt x="1176" y="3043"/>
                  <a:pt x="981" y="3032"/>
                  <a:pt x="763" y="3012"/>
                </a:cubicBezTo>
                <a:cubicBezTo>
                  <a:pt x="520" y="3014"/>
                  <a:pt x="278" y="3012"/>
                  <a:pt x="35" y="3019"/>
                </a:cubicBezTo>
                <a:cubicBezTo>
                  <a:pt x="12" y="3020"/>
                  <a:pt x="14" y="3029"/>
                  <a:pt x="14" y="3040"/>
                </a:cubicBezTo>
                <a:close/>
              </a:path>
            </a:pathLst>
          </a:custGeom>
          <a:solidFill>
            <a:srgbClr val="996633"/>
          </a:solidFill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0" name="Freeform 118"/>
          <p:cNvSpPr>
            <a:spLocks/>
          </p:cNvSpPr>
          <p:nvPr/>
        </p:nvSpPr>
        <p:spPr bwMode="auto">
          <a:xfrm>
            <a:off x="7272338" y="1700213"/>
            <a:ext cx="1871662" cy="1530350"/>
          </a:xfrm>
          <a:custGeom>
            <a:avLst/>
            <a:gdLst/>
            <a:ahLst/>
            <a:cxnLst>
              <a:cxn ang="0">
                <a:pos x="28" y="591"/>
              </a:cxn>
              <a:cxn ang="0">
                <a:pos x="83" y="487"/>
              </a:cxn>
              <a:cxn ang="0">
                <a:pos x="118" y="473"/>
              </a:cxn>
              <a:cxn ang="0">
                <a:pos x="173" y="432"/>
              </a:cxn>
              <a:cxn ang="0">
                <a:pos x="194" y="369"/>
              </a:cxn>
              <a:cxn ang="0">
                <a:pos x="250" y="286"/>
              </a:cxn>
              <a:cxn ang="0">
                <a:pos x="319" y="168"/>
              </a:cxn>
              <a:cxn ang="0">
                <a:pos x="375" y="113"/>
              </a:cxn>
              <a:cxn ang="0">
                <a:pos x="479" y="22"/>
              </a:cxn>
              <a:cxn ang="0">
                <a:pos x="569" y="9"/>
              </a:cxn>
              <a:cxn ang="0">
                <a:pos x="618" y="78"/>
              </a:cxn>
              <a:cxn ang="0">
                <a:pos x="659" y="99"/>
              </a:cxn>
              <a:cxn ang="0">
                <a:pos x="673" y="120"/>
              </a:cxn>
              <a:cxn ang="0">
                <a:pos x="715" y="147"/>
              </a:cxn>
              <a:cxn ang="0">
                <a:pos x="756" y="210"/>
              </a:cxn>
              <a:cxn ang="0">
                <a:pos x="791" y="300"/>
              </a:cxn>
              <a:cxn ang="0">
                <a:pos x="812" y="307"/>
              </a:cxn>
              <a:cxn ang="0">
                <a:pos x="895" y="349"/>
              </a:cxn>
              <a:cxn ang="0">
                <a:pos x="958" y="480"/>
              </a:cxn>
              <a:cxn ang="0">
                <a:pos x="985" y="487"/>
              </a:cxn>
              <a:cxn ang="0">
                <a:pos x="1034" y="571"/>
              </a:cxn>
              <a:cxn ang="0">
                <a:pos x="1062" y="633"/>
              </a:cxn>
              <a:cxn ang="0">
                <a:pos x="1096" y="779"/>
              </a:cxn>
              <a:cxn ang="0">
                <a:pos x="1110" y="820"/>
              </a:cxn>
              <a:cxn ang="0">
                <a:pos x="1138" y="862"/>
              </a:cxn>
              <a:cxn ang="0">
                <a:pos x="1131" y="911"/>
              </a:cxn>
              <a:cxn ang="0">
                <a:pos x="1110" y="918"/>
              </a:cxn>
              <a:cxn ang="0">
                <a:pos x="1006" y="883"/>
              </a:cxn>
              <a:cxn ang="0">
                <a:pos x="812" y="772"/>
              </a:cxn>
              <a:cxn ang="0">
                <a:pos x="763" y="709"/>
              </a:cxn>
              <a:cxn ang="0">
                <a:pos x="743" y="682"/>
              </a:cxn>
              <a:cxn ang="0">
                <a:pos x="680" y="578"/>
              </a:cxn>
              <a:cxn ang="0">
                <a:pos x="652" y="626"/>
              </a:cxn>
              <a:cxn ang="0">
                <a:pos x="604" y="647"/>
              </a:cxn>
              <a:cxn ang="0">
                <a:pos x="569" y="709"/>
              </a:cxn>
              <a:cxn ang="0">
                <a:pos x="576" y="772"/>
              </a:cxn>
              <a:cxn ang="0">
                <a:pos x="597" y="800"/>
              </a:cxn>
              <a:cxn ang="0">
                <a:pos x="576" y="793"/>
              </a:cxn>
              <a:cxn ang="0">
                <a:pos x="416" y="779"/>
              </a:cxn>
              <a:cxn ang="0">
                <a:pos x="402" y="758"/>
              </a:cxn>
              <a:cxn ang="0">
                <a:pos x="396" y="716"/>
              </a:cxn>
              <a:cxn ang="0">
                <a:pos x="347" y="723"/>
              </a:cxn>
              <a:cxn ang="0">
                <a:pos x="160" y="793"/>
              </a:cxn>
              <a:cxn ang="0">
                <a:pos x="49" y="827"/>
              </a:cxn>
              <a:cxn ang="0">
                <a:pos x="42" y="661"/>
              </a:cxn>
              <a:cxn ang="0">
                <a:pos x="0" y="633"/>
              </a:cxn>
            </a:cxnLst>
            <a:rect l="0" t="0" r="r" b="b"/>
            <a:pathLst>
              <a:path w="1138" h="918">
                <a:moveTo>
                  <a:pt x="28" y="591"/>
                </a:moveTo>
                <a:cubicBezTo>
                  <a:pt x="53" y="555"/>
                  <a:pt x="69" y="528"/>
                  <a:pt x="83" y="487"/>
                </a:cubicBezTo>
                <a:cubicBezTo>
                  <a:pt x="87" y="475"/>
                  <a:pt x="106" y="478"/>
                  <a:pt x="118" y="473"/>
                </a:cubicBezTo>
                <a:cubicBezTo>
                  <a:pt x="135" y="449"/>
                  <a:pt x="150" y="448"/>
                  <a:pt x="173" y="432"/>
                </a:cubicBezTo>
                <a:cubicBezTo>
                  <a:pt x="180" y="411"/>
                  <a:pt x="182" y="387"/>
                  <a:pt x="194" y="369"/>
                </a:cubicBezTo>
                <a:cubicBezTo>
                  <a:pt x="207" y="350"/>
                  <a:pt x="242" y="311"/>
                  <a:pt x="250" y="286"/>
                </a:cubicBezTo>
                <a:cubicBezTo>
                  <a:pt x="266" y="239"/>
                  <a:pt x="276" y="197"/>
                  <a:pt x="319" y="168"/>
                </a:cubicBezTo>
                <a:cubicBezTo>
                  <a:pt x="329" y="138"/>
                  <a:pt x="349" y="129"/>
                  <a:pt x="375" y="113"/>
                </a:cubicBezTo>
                <a:cubicBezTo>
                  <a:pt x="397" y="47"/>
                  <a:pt x="408" y="40"/>
                  <a:pt x="479" y="22"/>
                </a:cubicBezTo>
                <a:cubicBezTo>
                  <a:pt x="514" y="0"/>
                  <a:pt x="527" y="2"/>
                  <a:pt x="569" y="9"/>
                </a:cubicBezTo>
                <a:cubicBezTo>
                  <a:pt x="581" y="44"/>
                  <a:pt x="582" y="66"/>
                  <a:pt x="618" y="78"/>
                </a:cubicBezTo>
                <a:cubicBezTo>
                  <a:pt x="631" y="87"/>
                  <a:pt x="647" y="89"/>
                  <a:pt x="659" y="99"/>
                </a:cubicBezTo>
                <a:cubicBezTo>
                  <a:pt x="666" y="104"/>
                  <a:pt x="667" y="115"/>
                  <a:pt x="673" y="120"/>
                </a:cubicBezTo>
                <a:cubicBezTo>
                  <a:pt x="686" y="131"/>
                  <a:pt x="715" y="147"/>
                  <a:pt x="715" y="147"/>
                </a:cubicBezTo>
                <a:cubicBezTo>
                  <a:pt x="748" y="196"/>
                  <a:pt x="734" y="175"/>
                  <a:pt x="756" y="210"/>
                </a:cubicBezTo>
                <a:cubicBezTo>
                  <a:pt x="772" y="237"/>
                  <a:pt x="764" y="279"/>
                  <a:pt x="791" y="300"/>
                </a:cubicBezTo>
                <a:cubicBezTo>
                  <a:pt x="797" y="305"/>
                  <a:pt x="805" y="304"/>
                  <a:pt x="812" y="307"/>
                </a:cubicBezTo>
                <a:cubicBezTo>
                  <a:pt x="840" y="321"/>
                  <a:pt x="869" y="331"/>
                  <a:pt x="895" y="349"/>
                </a:cubicBezTo>
                <a:cubicBezTo>
                  <a:pt x="912" y="397"/>
                  <a:pt x="930" y="438"/>
                  <a:pt x="958" y="480"/>
                </a:cubicBezTo>
                <a:cubicBezTo>
                  <a:pt x="963" y="488"/>
                  <a:pt x="976" y="485"/>
                  <a:pt x="985" y="487"/>
                </a:cubicBezTo>
                <a:cubicBezTo>
                  <a:pt x="995" y="518"/>
                  <a:pt x="1011" y="548"/>
                  <a:pt x="1034" y="571"/>
                </a:cubicBezTo>
                <a:cubicBezTo>
                  <a:pt x="1051" y="620"/>
                  <a:pt x="1040" y="600"/>
                  <a:pt x="1062" y="633"/>
                </a:cubicBezTo>
                <a:cubicBezTo>
                  <a:pt x="1074" y="682"/>
                  <a:pt x="1080" y="731"/>
                  <a:pt x="1096" y="779"/>
                </a:cubicBezTo>
                <a:cubicBezTo>
                  <a:pt x="1100" y="793"/>
                  <a:pt x="1102" y="808"/>
                  <a:pt x="1110" y="820"/>
                </a:cubicBezTo>
                <a:cubicBezTo>
                  <a:pt x="1119" y="834"/>
                  <a:pt x="1138" y="862"/>
                  <a:pt x="1138" y="862"/>
                </a:cubicBezTo>
                <a:cubicBezTo>
                  <a:pt x="1136" y="878"/>
                  <a:pt x="1138" y="896"/>
                  <a:pt x="1131" y="911"/>
                </a:cubicBezTo>
                <a:cubicBezTo>
                  <a:pt x="1128" y="918"/>
                  <a:pt x="1117" y="918"/>
                  <a:pt x="1110" y="918"/>
                </a:cubicBezTo>
                <a:cubicBezTo>
                  <a:pt x="1085" y="918"/>
                  <a:pt x="1033" y="892"/>
                  <a:pt x="1006" y="883"/>
                </a:cubicBezTo>
                <a:cubicBezTo>
                  <a:pt x="970" y="774"/>
                  <a:pt x="909" y="780"/>
                  <a:pt x="812" y="772"/>
                </a:cubicBezTo>
                <a:cubicBezTo>
                  <a:pt x="776" y="736"/>
                  <a:pt x="801" y="764"/>
                  <a:pt x="763" y="709"/>
                </a:cubicBezTo>
                <a:cubicBezTo>
                  <a:pt x="757" y="700"/>
                  <a:pt x="743" y="682"/>
                  <a:pt x="743" y="682"/>
                </a:cubicBezTo>
                <a:cubicBezTo>
                  <a:pt x="732" y="638"/>
                  <a:pt x="728" y="594"/>
                  <a:pt x="680" y="578"/>
                </a:cubicBezTo>
                <a:cubicBezTo>
                  <a:pt x="669" y="593"/>
                  <a:pt x="665" y="613"/>
                  <a:pt x="652" y="626"/>
                </a:cubicBezTo>
                <a:cubicBezTo>
                  <a:pt x="640" y="638"/>
                  <a:pt x="620" y="639"/>
                  <a:pt x="604" y="647"/>
                </a:cubicBezTo>
                <a:cubicBezTo>
                  <a:pt x="590" y="668"/>
                  <a:pt x="583" y="688"/>
                  <a:pt x="569" y="709"/>
                </a:cubicBezTo>
                <a:cubicBezTo>
                  <a:pt x="571" y="730"/>
                  <a:pt x="570" y="752"/>
                  <a:pt x="576" y="772"/>
                </a:cubicBezTo>
                <a:cubicBezTo>
                  <a:pt x="579" y="783"/>
                  <a:pt x="597" y="788"/>
                  <a:pt x="597" y="800"/>
                </a:cubicBezTo>
                <a:cubicBezTo>
                  <a:pt x="597" y="807"/>
                  <a:pt x="583" y="794"/>
                  <a:pt x="576" y="793"/>
                </a:cubicBezTo>
                <a:cubicBezTo>
                  <a:pt x="523" y="787"/>
                  <a:pt x="469" y="784"/>
                  <a:pt x="416" y="779"/>
                </a:cubicBezTo>
                <a:cubicBezTo>
                  <a:pt x="411" y="772"/>
                  <a:pt x="405" y="766"/>
                  <a:pt x="402" y="758"/>
                </a:cubicBezTo>
                <a:cubicBezTo>
                  <a:pt x="398" y="745"/>
                  <a:pt x="408" y="724"/>
                  <a:pt x="396" y="716"/>
                </a:cubicBezTo>
                <a:cubicBezTo>
                  <a:pt x="382" y="707"/>
                  <a:pt x="363" y="721"/>
                  <a:pt x="347" y="723"/>
                </a:cubicBezTo>
                <a:cubicBezTo>
                  <a:pt x="270" y="774"/>
                  <a:pt x="264" y="778"/>
                  <a:pt x="160" y="793"/>
                </a:cubicBezTo>
                <a:cubicBezTo>
                  <a:pt x="120" y="854"/>
                  <a:pt x="152" y="844"/>
                  <a:pt x="49" y="827"/>
                </a:cubicBezTo>
                <a:cubicBezTo>
                  <a:pt x="30" y="772"/>
                  <a:pt x="68" y="717"/>
                  <a:pt x="42" y="661"/>
                </a:cubicBezTo>
                <a:cubicBezTo>
                  <a:pt x="35" y="646"/>
                  <a:pt x="0" y="633"/>
                  <a:pt x="0" y="63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1" name="Freeform 119"/>
          <p:cNvSpPr>
            <a:spLocks/>
          </p:cNvSpPr>
          <p:nvPr/>
        </p:nvSpPr>
        <p:spPr bwMode="auto">
          <a:xfrm>
            <a:off x="-36513" y="5229225"/>
            <a:ext cx="3744913" cy="1670050"/>
          </a:xfrm>
          <a:custGeom>
            <a:avLst/>
            <a:gdLst/>
            <a:ahLst/>
            <a:cxnLst>
              <a:cxn ang="0">
                <a:pos x="9" y="1025"/>
              </a:cxn>
              <a:cxn ang="0">
                <a:pos x="661" y="1032"/>
              </a:cxn>
              <a:cxn ang="0">
                <a:pos x="1439" y="956"/>
              </a:cxn>
              <a:cxn ang="0">
                <a:pos x="1543" y="880"/>
              </a:cxn>
              <a:cxn ang="0">
                <a:pos x="1564" y="859"/>
              </a:cxn>
              <a:cxn ang="0">
                <a:pos x="1584" y="852"/>
              </a:cxn>
              <a:cxn ang="0">
                <a:pos x="1598" y="831"/>
              </a:cxn>
              <a:cxn ang="0">
                <a:pos x="1619" y="817"/>
              </a:cxn>
              <a:cxn ang="0">
                <a:pos x="1716" y="727"/>
              </a:cxn>
              <a:cxn ang="0">
                <a:pos x="1758" y="671"/>
              </a:cxn>
              <a:cxn ang="0">
                <a:pos x="1883" y="533"/>
              </a:cxn>
              <a:cxn ang="0">
                <a:pos x="1931" y="470"/>
              </a:cxn>
              <a:cxn ang="0">
                <a:pos x="2015" y="359"/>
              </a:cxn>
              <a:cxn ang="0">
                <a:pos x="2070" y="297"/>
              </a:cxn>
              <a:cxn ang="0">
                <a:pos x="2167" y="137"/>
              </a:cxn>
              <a:cxn ang="0">
                <a:pos x="2264" y="54"/>
              </a:cxn>
              <a:cxn ang="0">
                <a:pos x="2271" y="19"/>
              </a:cxn>
              <a:cxn ang="0">
                <a:pos x="634" y="12"/>
              </a:cxn>
              <a:cxn ang="0">
                <a:pos x="16" y="5"/>
              </a:cxn>
              <a:cxn ang="0">
                <a:pos x="9" y="692"/>
              </a:cxn>
              <a:cxn ang="0">
                <a:pos x="9" y="1025"/>
              </a:cxn>
            </a:cxnLst>
            <a:rect l="0" t="0" r="r" b="b"/>
            <a:pathLst>
              <a:path w="2283" h="1052">
                <a:moveTo>
                  <a:pt x="9" y="1025"/>
                </a:moveTo>
                <a:cubicBezTo>
                  <a:pt x="226" y="1027"/>
                  <a:pt x="444" y="1032"/>
                  <a:pt x="661" y="1032"/>
                </a:cubicBezTo>
                <a:cubicBezTo>
                  <a:pt x="1047" y="1032"/>
                  <a:pt x="1152" y="1052"/>
                  <a:pt x="1439" y="956"/>
                </a:cubicBezTo>
                <a:cubicBezTo>
                  <a:pt x="1468" y="925"/>
                  <a:pt x="1502" y="894"/>
                  <a:pt x="1543" y="880"/>
                </a:cubicBezTo>
                <a:cubicBezTo>
                  <a:pt x="1550" y="873"/>
                  <a:pt x="1556" y="865"/>
                  <a:pt x="1564" y="859"/>
                </a:cubicBezTo>
                <a:cubicBezTo>
                  <a:pt x="1570" y="855"/>
                  <a:pt x="1579" y="856"/>
                  <a:pt x="1584" y="852"/>
                </a:cubicBezTo>
                <a:cubicBezTo>
                  <a:pt x="1590" y="847"/>
                  <a:pt x="1592" y="837"/>
                  <a:pt x="1598" y="831"/>
                </a:cubicBezTo>
                <a:cubicBezTo>
                  <a:pt x="1604" y="825"/>
                  <a:pt x="1612" y="822"/>
                  <a:pt x="1619" y="817"/>
                </a:cubicBezTo>
                <a:cubicBezTo>
                  <a:pt x="1636" y="791"/>
                  <a:pt x="1689" y="740"/>
                  <a:pt x="1716" y="727"/>
                </a:cubicBezTo>
                <a:cubicBezTo>
                  <a:pt x="1725" y="699"/>
                  <a:pt x="1728" y="681"/>
                  <a:pt x="1758" y="671"/>
                </a:cubicBezTo>
                <a:cubicBezTo>
                  <a:pt x="1774" y="626"/>
                  <a:pt x="1839" y="555"/>
                  <a:pt x="1883" y="533"/>
                </a:cubicBezTo>
                <a:cubicBezTo>
                  <a:pt x="1894" y="499"/>
                  <a:pt x="1907" y="495"/>
                  <a:pt x="1931" y="470"/>
                </a:cubicBezTo>
                <a:cubicBezTo>
                  <a:pt x="1963" y="437"/>
                  <a:pt x="1989" y="398"/>
                  <a:pt x="2015" y="359"/>
                </a:cubicBezTo>
                <a:cubicBezTo>
                  <a:pt x="2036" y="327"/>
                  <a:pt x="2056" y="328"/>
                  <a:pt x="2070" y="297"/>
                </a:cubicBezTo>
                <a:cubicBezTo>
                  <a:pt x="2095" y="240"/>
                  <a:pt x="2113" y="173"/>
                  <a:pt x="2167" y="137"/>
                </a:cubicBezTo>
                <a:cubicBezTo>
                  <a:pt x="2193" y="98"/>
                  <a:pt x="2218" y="66"/>
                  <a:pt x="2264" y="54"/>
                </a:cubicBezTo>
                <a:cubicBezTo>
                  <a:pt x="2274" y="47"/>
                  <a:pt x="2283" y="19"/>
                  <a:pt x="2271" y="19"/>
                </a:cubicBezTo>
                <a:cubicBezTo>
                  <a:pt x="1725" y="10"/>
                  <a:pt x="1180" y="14"/>
                  <a:pt x="634" y="12"/>
                </a:cubicBezTo>
                <a:cubicBezTo>
                  <a:pt x="421" y="0"/>
                  <a:pt x="241" y="1"/>
                  <a:pt x="16" y="5"/>
                </a:cubicBezTo>
                <a:cubicBezTo>
                  <a:pt x="11" y="271"/>
                  <a:pt x="0" y="436"/>
                  <a:pt x="9" y="692"/>
                </a:cubicBezTo>
                <a:cubicBezTo>
                  <a:pt x="11" y="751"/>
                  <a:pt x="50" y="1025"/>
                  <a:pt x="9" y="1025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2" name="AutoShape 120"/>
          <p:cNvSpPr>
            <a:spLocks noChangeArrowheads="1"/>
          </p:cNvSpPr>
          <p:nvPr/>
        </p:nvSpPr>
        <p:spPr bwMode="auto">
          <a:xfrm>
            <a:off x="323850" y="2349500"/>
            <a:ext cx="71438" cy="2663825"/>
          </a:xfrm>
          <a:prstGeom prst="upArrow">
            <a:avLst>
              <a:gd name="adj1" fmla="val 50000"/>
              <a:gd name="adj2" fmla="val 932216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53" name="AutoShape 121"/>
          <p:cNvSpPr>
            <a:spLocks noChangeArrowheads="1"/>
          </p:cNvSpPr>
          <p:nvPr/>
        </p:nvSpPr>
        <p:spPr bwMode="auto">
          <a:xfrm>
            <a:off x="755650" y="29972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54" name="Text Box 122"/>
          <p:cNvSpPr txBox="1">
            <a:spLocks noChangeArrowheads="1"/>
          </p:cNvSpPr>
          <p:nvPr/>
        </p:nvSpPr>
        <p:spPr bwMode="auto">
          <a:xfrm>
            <a:off x="46831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Испарение</a:t>
            </a:r>
          </a:p>
        </p:txBody>
      </p:sp>
      <p:sp>
        <p:nvSpPr>
          <p:cNvPr id="44155" name="Text Box 123"/>
          <p:cNvSpPr txBox="1">
            <a:spLocks noChangeArrowheads="1"/>
          </p:cNvSpPr>
          <p:nvPr/>
        </p:nvSpPr>
        <p:spPr bwMode="auto">
          <a:xfrm>
            <a:off x="0" y="1773238"/>
            <a:ext cx="255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Конденсация пара</a:t>
            </a:r>
          </a:p>
        </p:txBody>
      </p:sp>
      <p:sp>
        <p:nvSpPr>
          <p:cNvPr id="44156" name="Text Box 124"/>
          <p:cNvSpPr txBox="1">
            <a:spLocks noChangeArrowheads="1"/>
          </p:cNvSpPr>
          <p:nvPr/>
        </p:nvSpPr>
        <p:spPr bwMode="auto">
          <a:xfrm>
            <a:off x="2700338" y="2420938"/>
            <a:ext cx="10080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Осадки –</a:t>
            </a:r>
          </a:p>
          <a:p>
            <a:pPr algn="ctr">
              <a:spcBef>
                <a:spcPct val="50000"/>
              </a:spcBef>
            </a:pPr>
            <a:r>
              <a:rPr lang="ru-RU" sz="1400"/>
              <a:t>дождь</a:t>
            </a:r>
          </a:p>
        </p:txBody>
      </p:sp>
      <p:sp>
        <p:nvSpPr>
          <p:cNvPr id="44157" name="Text Box 125"/>
          <p:cNvSpPr txBox="1">
            <a:spLocks noChangeArrowheads="1"/>
          </p:cNvSpPr>
          <p:nvPr/>
        </p:nvSpPr>
        <p:spPr bwMode="auto">
          <a:xfrm>
            <a:off x="7740650" y="404813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/>
              <a:t>Осадки –</a:t>
            </a:r>
          </a:p>
          <a:p>
            <a:pPr algn="ctr"/>
            <a:r>
              <a:rPr lang="ru-RU" sz="1400"/>
              <a:t>снег</a:t>
            </a:r>
          </a:p>
        </p:txBody>
      </p:sp>
      <p:sp>
        <p:nvSpPr>
          <p:cNvPr id="44158" name="Text Box 126"/>
          <p:cNvSpPr txBox="1">
            <a:spLocks noChangeArrowheads="1"/>
          </p:cNvSpPr>
          <p:nvPr/>
        </p:nvSpPr>
        <p:spPr bwMode="auto">
          <a:xfrm>
            <a:off x="3851275" y="69215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Ветер</a:t>
            </a:r>
          </a:p>
        </p:txBody>
      </p:sp>
      <p:sp>
        <p:nvSpPr>
          <p:cNvPr id="44159" name="Text Box 127"/>
          <p:cNvSpPr txBox="1">
            <a:spLocks noChangeArrowheads="1"/>
          </p:cNvSpPr>
          <p:nvPr/>
        </p:nvSpPr>
        <p:spPr bwMode="auto">
          <a:xfrm>
            <a:off x="503238" y="6165850"/>
            <a:ext cx="8640762" cy="457200"/>
          </a:xfrm>
          <a:prstGeom prst="rect">
            <a:avLst/>
          </a:prstGeom>
          <a:gradFill rotWithShape="1">
            <a:gsLst>
              <a:gs pos="0">
                <a:srgbClr val="DDDDDD">
                  <a:alpha val="64999"/>
                </a:srgbClr>
              </a:gs>
              <a:gs pos="100000">
                <a:srgbClr val="DDDDDD">
                  <a:gamma/>
                  <a:shade val="46275"/>
                  <a:invGamma/>
                  <a:alpha val="2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 Круговорот воды в природе – всемирный процесс</a:t>
            </a:r>
          </a:p>
        </p:txBody>
      </p:sp>
      <p:sp>
        <p:nvSpPr>
          <p:cNvPr id="44160" name="AutoShape 128"/>
          <p:cNvSpPr>
            <a:spLocks noChangeArrowheads="1"/>
          </p:cNvSpPr>
          <p:nvPr/>
        </p:nvSpPr>
        <p:spPr bwMode="auto">
          <a:xfrm>
            <a:off x="1187450" y="34290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1" name="AutoShape 129"/>
          <p:cNvSpPr>
            <a:spLocks noChangeArrowheads="1"/>
          </p:cNvSpPr>
          <p:nvPr/>
        </p:nvSpPr>
        <p:spPr bwMode="auto">
          <a:xfrm>
            <a:off x="2627313" y="3716338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2" name="AutoShape 130"/>
          <p:cNvSpPr>
            <a:spLocks noChangeArrowheads="1"/>
          </p:cNvSpPr>
          <p:nvPr/>
        </p:nvSpPr>
        <p:spPr bwMode="auto">
          <a:xfrm>
            <a:off x="2268538" y="3860800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3" name="AutoShape 131"/>
          <p:cNvSpPr>
            <a:spLocks noChangeArrowheads="1"/>
          </p:cNvSpPr>
          <p:nvPr/>
        </p:nvSpPr>
        <p:spPr bwMode="auto">
          <a:xfrm>
            <a:off x="4643438" y="3716338"/>
            <a:ext cx="73025" cy="1944687"/>
          </a:xfrm>
          <a:prstGeom prst="downArrow">
            <a:avLst>
              <a:gd name="adj1" fmla="val 50000"/>
              <a:gd name="adj2" fmla="val 665761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4" name="AutoShape 132"/>
          <p:cNvSpPr>
            <a:spLocks noChangeArrowheads="1"/>
          </p:cNvSpPr>
          <p:nvPr/>
        </p:nvSpPr>
        <p:spPr bwMode="auto">
          <a:xfrm>
            <a:off x="5435600" y="3573463"/>
            <a:ext cx="73025" cy="1511300"/>
          </a:xfrm>
          <a:prstGeom prst="downArrow">
            <a:avLst>
              <a:gd name="adj1" fmla="val 50000"/>
              <a:gd name="adj2" fmla="val 517391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5" name="AutoShape 133"/>
          <p:cNvSpPr>
            <a:spLocks noChangeArrowheads="1"/>
          </p:cNvSpPr>
          <p:nvPr/>
        </p:nvSpPr>
        <p:spPr bwMode="auto">
          <a:xfrm flipH="1">
            <a:off x="7164388" y="1484313"/>
            <a:ext cx="71437" cy="936625"/>
          </a:xfrm>
          <a:prstGeom prst="downArrow">
            <a:avLst>
              <a:gd name="adj1" fmla="val 50000"/>
              <a:gd name="adj2" fmla="val 32778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6" name="AutoShape 134"/>
          <p:cNvSpPr>
            <a:spLocks noChangeArrowheads="1"/>
          </p:cNvSpPr>
          <p:nvPr/>
        </p:nvSpPr>
        <p:spPr bwMode="auto">
          <a:xfrm>
            <a:off x="7667625" y="1412875"/>
            <a:ext cx="73025" cy="503238"/>
          </a:xfrm>
          <a:prstGeom prst="downArrow">
            <a:avLst>
              <a:gd name="adj1" fmla="val 50000"/>
              <a:gd name="adj2" fmla="val 172283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7" name="AutoShape 135"/>
          <p:cNvSpPr>
            <a:spLocks noChangeArrowheads="1"/>
          </p:cNvSpPr>
          <p:nvPr/>
        </p:nvSpPr>
        <p:spPr bwMode="auto">
          <a:xfrm>
            <a:off x="6732588" y="5373688"/>
            <a:ext cx="2159000" cy="287337"/>
          </a:xfrm>
          <a:prstGeom prst="wedgeRoundRectCallout">
            <a:avLst>
              <a:gd name="adj1" fmla="val -52796"/>
              <a:gd name="adj2" fmla="val -217403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168" name="Arc 136"/>
          <p:cNvSpPr>
            <a:spLocks/>
          </p:cNvSpPr>
          <p:nvPr/>
        </p:nvSpPr>
        <p:spPr bwMode="auto">
          <a:xfrm flipV="1">
            <a:off x="3276600" y="2997200"/>
            <a:ext cx="4608513" cy="28082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9" name="Text Box 137"/>
          <p:cNvSpPr txBox="1">
            <a:spLocks noChangeArrowheads="1"/>
          </p:cNvSpPr>
          <p:nvPr/>
        </p:nvSpPr>
        <p:spPr bwMode="auto">
          <a:xfrm>
            <a:off x="6948488" y="5373688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Подземные воды</a:t>
            </a:r>
          </a:p>
        </p:txBody>
      </p:sp>
      <p:sp>
        <p:nvSpPr>
          <p:cNvPr id="44170" name="Freeform 138"/>
          <p:cNvSpPr>
            <a:spLocks/>
          </p:cNvSpPr>
          <p:nvPr/>
        </p:nvSpPr>
        <p:spPr bwMode="auto">
          <a:xfrm>
            <a:off x="4427538" y="4292600"/>
            <a:ext cx="2246312" cy="777875"/>
          </a:xfrm>
          <a:custGeom>
            <a:avLst/>
            <a:gdLst/>
            <a:ahLst/>
            <a:cxnLst>
              <a:cxn ang="0">
                <a:pos x="0" y="490"/>
              </a:cxn>
              <a:cxn ang="0">
                <a:pos x="124" y="414"/>
              </a:cxn>
              <a:cxn ang="0">
                <a:pos x="194" y="393"/>
              </a:cxn>
              <a:cxn ang="0">
                <a:pos x="340" y="344"/>
              </a:cxn>
              <a:cxn ang="0">
                <a:pos x="464" y="337"/>
              </a:cxn>
              <a:cxn ang="0">
                <a:pos x="576" y="317"/>
              </a:cxn>
              <a:cxn ang="0">
                <a:pos x="832" y="296"/>
              </a:cxn>
              <a:cxn ang="0">
                <a:pos x="874" y="268"/>
              </a:cxn>
              <a:cxn ang="0">
                <a:pos x="943" y="261"/>
              </a:cxn>
              <a:cxn ang="0">
                <a:pos x="978" y="240"/>
              </a:cxn>
              <a:cxn ang="0">
                <a:pos x="1020" y="178"/>
              </a:cxn>
              <a:cxn ang="0">
                <a:pos x="1138" y="136"/>
              </a:cxn>
              <a:cxn ang="0">
                <a:pos x="1158" y="122"/>
              </a:cxn>
              <a:cxn ang="0">
                <a:pos x="1290" y="115"/>
              </a:cxn>
              <a:cxn ang="0">
                <a:pos x="1318" y="108"/>
              </a:cxn>
              <a:cxn ang="0">
                <a:pos x="1339" y="67"/>
              </a:cxn>
              <a:cxn ang="0">
                <a:pos x="1387" y="32"/>
              </a:cxn>
            </a:cxnLst>
            <a:rect l="0" t="0" r="r" b="b"/>
            <a:pathLst>
              <a:path w="1415" h="490">
                <a:moveTo>
                  <a:pt x="0" y="490"/>
                </a:moveTo>
                <a:cubicBezTo>
                  <a:pt x="53" y="479"/>
                  <a:pt x="82" y="443"/>
                  <a:pt x="124" y="414"/>
                </a:cubicBezTo>
                <a:cubicBezTo>
                  <a:pt x="142" y="402"/>
                  <a:pt x="173" y="400"/>
                  <a:pt x="194" y="393"/>
                </a:cubicBezTo>
                <a:cubicBezTo>
                  <a:pt x="259" y="326"/>
                  <a:pt x="216" y="352"/>
                  <a:pt x="340" y="344"/>
                </a:cubicBezTo>
                <a:cubicBezTo>
                  <a:pt x="381" y="341"/>
                  <a:pt x="423" y="339"/>
                  <a:pt x="464" y="337"/>
                </a:cubicBezTo>
                <a:cubicBezTo>
                  <a:pt x="500" y="325"/>
                  <a:pt x="576" y="317"/>
                  <a:pt x="576" y="317"/>
                </a:cubicBezTo>
                <a:cubicBezTo>
                  <a:pt x="665" y="255"/>
                  <a:pt x="547" y="332"/>
                  <a:pt x="832" y="296"/>
                </a:cubicBezTo>
                <a:cubicBezTo>
                  <a:pt x="849" y="294"/>
                  <a:pt x="857" y="270"/>
                  <a:pt x="874" y="268"/>
                </a:cubicBezTo>
                <a:cubicBezTo>
                  <a:pt x="897" y="266"/>
                  <a:pt x="920" y="263"/>
                  <a:pt x="943" y="261"/>
                </a:cubicBezTo>
                <a:cubicBezTo>
                  <a:pt x="955" y="254"/>
                  <a:pt x="968" y="250"/>
                  <a:pt x="978" y="240"/>
                </a:cubicBezTo>
                <a:cubicBezTo>
                  <a:pt x="996" y="222"/>
                  <a:pt x="996" y="186"/>
                  <a:pt x="1020" y="178"/>
                </a:cubicBezTo>
                <a:cubicBezTo>
                  <a:pt x="1058" y="165"/>
                  <a:pt x="1102" y="155"/>
                  <a:pt x="1138" y="136"/>
                </a:cubicBezTo>
                <a:cubicBezTo>
                  <a:pt x="1145" y="132"/>
                  <a:pt x="1150" y="123"/>
                  <a:pt x="1158" y="122"/>
                </a:cubicBezTo>
                <a:cubicBezTo>
                  <a:pt x="1202" y="116"/>
                  <a:pt x="1246" y="117"/>
                  <a:pt x="1290" y="115"/>
                </a:cubicBezTo>
                <a:cubicBezTo>
                  <a:pt x="1299" y="113"/>
                  <a:pt x="1310" y="114"/>
                  <a:pt x="1318" y="108"/>
                </a:cubicBezTo>
                <a:cubicBezTo>
                  <a:pt x="1330" y="99"/>
                  <a:pt x="1327" y="77"/>
                  <a:pt x="1339" y="67"/>
                </a:cubicBezTo>
                <a:cubicBezTo>
                  <a:pt x="1415" y="0"/>
                  <a:pt x="1364" y="59"/>
                  <a:pt x="1387" y="32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71" name="AutoShape 139"/>
          <p:cNvSpPr>
            <a:spLocks noChangeArrowheads="1"/>
          </p:cNvSpPr>
          <p:nvPr/>
        </p:nvSpPr>
        <p:spPr bwMode="auto">
          <a:xfrm>
            <a:off x="4284663" y="4941888"/>
            <a:ext cx="215900" cy="26511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72" name="AutoShape 140"/>
          <p:cNvSpPr>
            <a:spLocks noChangeArrowheads="1"/>
          </p:cNvSpPr>
          <p:nvPr/>
        </p:nvSpPr>
        <p:spPr bwMode="auto">
          <a:xfrm>
            <a:off x="3059113" y="4581525"/>
            <a:ext cx="1296987" cy="215900"/>
          </a:xfrm>
          <a:prstGeom prst="wedgeRoundRectCallout">
            <a:avLst>
              <a:gd name="adj1" fmla="val 42412"/>
              <a:gd name="adj2" fmla="val 150736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173" name="AutoShape 141"/>
          <p:cNvSpPr>
            <a:spLocks noChangeArrowheads="1"/>
          </p:cNvSpPr>
          <p:nvPr/>
        </p:nvSpPr>
        <p:spPr bwMode="auto">
          <a:xfrm>
            <a:off x="6877050" y="4005263"/>
            <a:ext cx="1800225" cy="288925"/>
          </a:xfrm>
          <a:prstGeom prst="wedgeRoundRectCallout">
            <a:avLst>
              <a:gd name="adj1" fmla="val -99296"/>
              <a:gd name="adj2" fmla="val 180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174" name="Text Box 142"/>
          <p:cNvSpPr txBox="1">
            <a:spLocks noChangeArrowheads="1"/>
          </p:cNvSpPr>
          <p:nvPr/>
        </p:nvSpPr>
        <p:spPr bwMode="auto">
          <a:xfrm>
            <a:off x="6877050" y="4005263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Грунтовые воды</a:t>
            </a:r>
          </a:p>
        </p:txBody>
      </p:sp>
      <p:sp>
        <p:nvSpPr>
          <p:cNvPr id="44175" name="Text Box 143"/>
          <p:cNvSpPr txBox="1">
            <a:spLocks noChangeArrowheads="1"/>
          </p:cNvSpPr>
          <p:nvPr/>
        </p:nvSpPr>
        <p:spPr bwMode="auto">
          <a:xfrm>
            <a:off x="7885113" y="198913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Ледники</a:t>
            </a:r>
          </a:p>
        </p:txBody>
      </p:sp>
      <p:sp>
        <p:nvSpPr>
          <p:cNvPr id="44176" name="Text Box 144"/>
          <p:cNvSpPr txBox="1">
            <a:spLocks noChangeArrowheads="1"/>
          </p:cNvSpPr>
          <p:nvPr/>
        </p:nvSpPr>
        <p:spPr bwMode="auto">
          <a:xfrm>
            <a:off x="3708400" y="46529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Родник</a:t>
            </a:r>
          </a:p>
        </p:txBody>
      </p:sp>
      <p:sp>
        <p:nvSpPr>
          <p:cNvPr id="44177" name="Rectangle 145"/>
          <p:cNvSpPr>
            <a:spLocks noChangeArrowheads="1"/>
          </p:cNvSpPr>
          <p:nvPr/>
        </p:nvSpPr>
        <p:spPr bwMode="auto">
          <a:xfrm>
            <a:off x="8783638" y="3213100"/>
            <a:ext cx="360362" cy="36449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78" name="Text Box 146"/>
          <p:cNvSpPr txBox="1">
            <a:spLocks noChangeArrowheads="1"/>
          </p:cNvSpPr>
          <p:nvPr/>
        </p:nvSpPr>
        <p:spPr bwMode="auto">
          <a:xfrm>
            <a:off x="5795963" y="3860800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Реки</a:t>
            </a:r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 flipH="1">
            <a:off x="5364163" y="5300663"/>
            <a:ext cx="10080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 flipH="1">
            <a:off x="5580063" y="4292600"/>
            <a:ext cx="576262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81" name="Line 149"/>
          <p:cNvSpPr>
            <a:spLocks noChangeShapeType="1"/>
          </p:cNvSpPr>
          <p:nvPr/>
        </p:nvSpPr>
        <p:spPr bwMode="auto">
          <a:xfrm flipH="1">
            <a:off x="4787900" y="4868863"/>
            <a:ext cx="64770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82" name="Line 150"/>
          <p:cNvSpPr>
            <a:spLocks noChangeShapeType="1"/>
          </p:cNvSpPr>
          <p:nvPr/>
        </p:nvSpPr>
        <p:spPr bwMode="auto">
          <a:xfrm flipH="1">
            <a:off x="6877050" y="2852738"/>
            <a:ext cx="3587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83" name="AutoShape 151"/>
          <p:cNvSpPr>
            <a:spLocks noChangeArrowheads="1"/>
          </p:cNvSpPr>
          <p:nvPr/>
        </p:nvSpPr>
        <p:spPr bwMode="auto">
          <a:xfrm flipH="1">
            <a:off x="5003800" y="35734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84" name="AutoShape 152"/>
          <p:cNvSpPr>
            <a:spLocks noChangeArrowheads="1"/>
          </p:cNvSpPr>
          <p:nvPr/>
        </p:nvSpPr>
        <p:spPr bwMode="auto">
          <a:xfrm flipH="1">
            <a:off x="5724525" y="33575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85" name="Line 153"/>
          <p:cNvSpPr>
            <a:spLocks noChangeShapeType="1"/>
          </p:cNvSpPr>
          <p:nvPr/>
        </p:nvSpPr>
        <p:spPr bwMode="auto">
          <a:xfrm flipH="1" flipV="1">
            <a:off x="684213" y="115888"/>
            <a:ext cx="71437" cy="144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90" name="Text Box 158"/>
          <p:cNvSpPr txBox="1">
            <a:spLocks noChangeArrowheads="1"/>
          </p:cNvSpPr>
          <p:nvPr/>
        </p:nvSpPr>
        <p:spPr bwMode="auto">
          <a:xfrm>
            <a:off x="971550" y="5373688"/>
            <a:ext cx="16557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i="1">
                <a:solidFill>
                  <a:srgbClr val="DDDDDD"/>
                </a:solidFill>
              </a:rPr>
              <a:t>Океан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44191" name="Text Box 159"/>
          <p:cNvSpPr txBox="1">
            <a:spLocks noChangeArrowheads="1"/>
          </p:cNvSpPr>
          <p:nvPr/>
        </p:nvSpPr>
        <p:spPr bwMode="auto">
          <a:xfrm>
            <a:off x="8101013" y="4581525"/>
            <a:ext cx="10429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DDDDDD"/>
                </a:solidFill>
              </a:rPr>
              <a:t>Суша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4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4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4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8" dur="1000"/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5" dur="2000"/>
                                        <p:tgtEl>
                                          <p:spTgt spid="4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4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2000"/>
                                        <p:tgtEl>
                                          <p:spTgt spid="4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2000"/>
                                        <p:tgtEl>
                                          <p:spTgt spid="4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0"/>
                                        <p:tgtEl>
                                          <p:spTgt spid="4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1000"/>
                                        <p:tgtEl>
                                          <p:spTgt spid="4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0"/>
                                        <p:tgtEl>
                                          <p:spTgt spid="4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0"/>
                                        <p:tgtEl>
                                          <p:spTgt spid="4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0"/>
                                        <p:tgtEl>
                                          <p:spTgt spid="4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4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4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4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6500"/>
                            </p:stCondLst>
                            <p:childTnLst>
                              <p:par>
                                <p:cTn id="2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4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4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2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6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9500"/>
                            </p:stCondLst>
                            <p:childTnLst>
                              <p:par>
                                <p:cTn id="26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4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4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0500"/>
                            </p:stCondLst>
                            <p:childTnLst>
                              <p:par>
                                <p:cTn id="2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4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4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15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0"/>
                                        <p:tgtEl>
                                          <p:spTgt spid="4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1000"/>
                                        <p:tgtEl>
                                          <p:spTgt spid="4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000"/>
                                        <p:tgtEl>
                                          <p:spTgt spid="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0" dur="2000"/>
                                        <p:tgtEl>
                                          <p:spTgt spid="4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1000"/>
                                        <p:tgtEl>
                                          <p:spTgt spid="4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4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500"/>
                                        <p:tgtEl>
                                          <p:spTgt spid="4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30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"/>
                                        <p:tgtEl>
                                          <p:spTgt spid="4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1000"/>
                                        <p:tgtEl>
                                          <p:spTgt spid="4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1000"/>
                                        <p:tgtEl>
                                          <p:spTgt spid="4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1000"/>
                                        <p:tgtEl>
                                          <p:spTgt spid="4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3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7" dur="30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0" dur="1000"/>
                                        <p:tgtEl>
                                          <p:spTgt spid="4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0"/>
                                        <p:tgtEl>
                                          <p:spTgt spid="4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20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0" dur="3000"/>
                                        <p:tgtEl>
                                          <p:spTgt spid="4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5" grpId="1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129" grpId="0" animBg="1"/>
      <p:bldP spid="44130" grpId="0" animBg="1"/>
      <p:bldP spid="44131" grpId="0" animBg="1"/>
      <p:bldP spid="44132" grpId="0" animBg="1"/>
      <p:bldP spid="44132" grpId="1" animBg="1"/>
      <p:bldP spid="44133" grpId="0" animBg="1"/>
      <p:bldP spid="44134" grpId="0" animBg="1"/>
      <p:bldP spid="44135" grpId="0" animBg="1"/>
      <p:bldP spid="44136" grpId="0" animBg="1"/>
      <p:bldP spid="44137" grpId="0" animBg="1"/>
      <p:bldP spid="44138" grpId="0" animBg="1"/>
      <p:bldP spid="44139" grpId="0" animBg="1"/>
      <p:bldP spid="44140" grpId="0" animBg="1"/>
      <p:bldP spid="44141" grpId="0" animBg="1"/>
      <p:bldP spid="44141" grpId="1" animBg="1"/>
      <p:bldP spid="44142" grpId="0" animBg="1"/>
      <p:bldP spid="44143" grpId="0" animBg="1"/>
      <p:bldP spid="44144" grpId="0" animBg="1"/>
      <p:bldP spid="44145" grpId="0" animBg="1"/>
      <p:bldP spid="44146" grpId="0" animBg="1"/>
      <p:bldP spid="44146" grpId="1" animBg="1"/>
      <p:bldP spid="44146" grpId="2" animBg="1"/>
      <p:bldP spid="44147" grpId="0" animBg="1"/>
      <p:bldP spid="44147" grpId="1" animBg="1"/>
      <p:bldP spid="44147" grpId="2" animBg="1"/>
      <p:bldP spid="44152" grpId="0" animBg="1"/>
      <p:bldP spid="44152" grpId="1" animBg="1"/>
      <p:bldP spid="44153" grpId="0" animBg="1"/>
      <p:bldP spid="44153" grpId="1" animBg="1"/>
      <p:bldP spid="44155" grpId="0"/>
      <p:bldP spid="44156" grpId="0"/>
      <p:bldP spid="44157" grpId="0"/>
      <p:bldP spid="44158" grpId="0" build="allAtOnce"/>
      <p:bldP spid="44159" grpId="0" animBg="1"/>
      <p:bldP spid="44160" grpId="0" animBg="1"/>
      <p:bldP spid="44160" grpId="1" animBg="1"/>
      <p:bldP spid="44161" grpId="0" animBg="1"/>
      <p:bldP spid="44162" grpId="0" animBg="1"/>
      <p:bldP spid="44163" grpId="0" animBg="1"/>
      <p:bldP spid="44164" grpId="0" animBg="1"/>
      <p:bldP spid="44165" grpId="0" animBg="1"/>
      <p:bldP spid="44166" grpId="0" animBg="1"/>
      <p:bldP spid="44167" grpId="0" animBg="1"/>
      <p:bldP spid="44168" grpId="0" animBg="1"/>
      <p:bldP spid="44169" grpId="0"/>
      <p:bldP spid="44170" grpId="0" animBg="1"/>
      <p:bldP spid="44171" grpId="0" animBg="1"/>
      <p:bldP spid="44171" grpId="1" animBg="1"/>
      <p:bldP spid="44173" grpId="0" animBg="1"/>
      <p:bldP spid="44174" grpId="0"/>
      <p:bldP spid="44175" grpId="0"/>
      <p:bldP spid="44176" grpId="0"/>
      <p:bldP spid="44178" grpId="0"/>
      <p:bldP spid="44179" grpId="0" animBg="1"/>
      <p:bldP spid="44180" grpId="0" animBg="1"/>
      <p:bldP spid="44181" grpId="0" animBg="1"/>
      <p:bldP spid="44182" grpId="0" animBg="1"/>
      <p:bldP spid="44183" grpId="0" animBg="1"/>
      <p:bldP spid="44183" grpId="1" animBg="1"/>
      <p:bldP spid="44184" grpId="0" animBg="1"/>
      <p:bldP spid="44184" grpId="1" animBg="1"/>
      <p:bldP spid="441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4932363" y="5157788"/>
            <a:ext cx="10080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ка</a:t>
            </a:r>
          </a:p>
        </p:txBody>
      </p:sp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2771775" y="5157788"/>
            <a:ext cx="11525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ло</a:t>
            </a: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4067175" y="5157788"/>
            <a:ext cx="7207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ж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4067175" y="5157788"/>
            <a:ext cx="7207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д</a:t>
            </a:r>
          </a:p>
        </p:txBody>
      </p:sp>
      <p:pic>
        <p:nvPicPr>
          <p:cNvPr id="51209" name="Picture 9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6481763" cy="4430712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03350" y="620713"/>
            <a:ext cx="1368425" cy="1368425"/>
            <a:chOff x="884" y="391"/>
            <a:chExt cx="862" cy="862"/>
          </a:xfrm>
        </p:grpSpPr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884" y="391"/>
              <a:ext cx="862" cy="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975" y="572"/>
              <a:ext cx="726" cy="48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ребус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  <p:bldP spid="5120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Picture 19" descr="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00760" y="357166"/>
            <a:ext cx="2825752" cy="2357454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8" name="Picture 15" descr="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4214818"/>
            <a:ext cx="3071834" cy="226219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10" name="Picture 19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143380"/>
            <a:ext cx="3175000" cy="2387600"/>
          </a:xfrm>
          <a:prstGeom prst="rect">
            <a:avLst/>
          </a:prstGeom>
          <a:noFill/>
        </p:spPr>
      </p:pic>
      <p:pic>
        <p:nvPicPr>
          <p:cNvPr id="11" name="Picture 4" descr="45D820B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82912" y="357166"/>
            <a:ext cx="2717452" cy="2348971"/>
          </a:xfrm>
          <a:prstGeom prst="rect">
            <a:avLst/>
          </a:prstGeom>
          <a:noFill/>
          <a:ln/>
        </p:spPr>
      </p:pic>
      <p:pic>
        <p:nvPicPr>
          <p:cNvPr id="2050" name="Picture 2" descr="C:\Documents and Settings\елена\Мои документы\Картинки\OLYMPUS Master 2\2009\02\07\P207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1428736"/>
            <a:ext cx="457230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Положительные стороны использования компьютера на уроке: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85860"/>
            <a:ext cx="207170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*повышается интерес к предмету;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*каждый ученик работает в своём темпе;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*обучение идёт индивидуально;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положительное воздействие рисунков, анимации, звука;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428736"/>
            <a:ext cx="2714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*сочетается контроль и самоконтроль;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*появляется возможность быстро и эффективно оценить успехи ученика;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*неуспевающие дети чувствуют себя свободнее, не испытывают чувства неловкости и замешательства.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Documents and Settings\Administrator\Мои документы\Мои рисунки\OLYMPUS Master 2\2007\01\01\P1010006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928802"/>
            <a:ext cx="3710730" cy="2782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958166" cy="2643206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«Скажи мне – и я забуду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Покажи мне – и я могу запомнить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Вовлеки меня – и это станет моим навсегда»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 descr="C:\Documents and Settings\елена\Мои документы\Картинки\OLYMPUS Master 2\2009\02\06\P206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322029"/>
            <a:ext cx="4714908" cy="353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Преимущества </a:t>
            </a:r>
            <a:r>
              <a:rPr lang="ru-RU" dirty="0">
                <a:solidFill>
                  <a:srgbClr val="FF0000"/>
                </a:solidFill>
              </a:rPr>
              <a:t>перед стандартной системой </a:t>
            </a:r>
            <a:r>
              <a:rPr lang="ru-RU" dirty="0" smtClean="0">
                <a:solidFill>
                  <a:srgbClr val="FF0000"/>
                </a:solidFill>
              </a:rPr>
              <a:t>обучения: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7858180" cy="44291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- повышается интерес, мотивация учебной деятельности;</a:t>
            </a:r>
          </a:p>
          <a:p>
            <a:r>
              <a:rPr lang="ru-RU" sz="2400" dirty="0">
                <a:solidFill>
                  <a:srgbClr val="00B0F0"/>
                </a:solidFill>
              </a:rPr>
              <a:t>- осуществляется дифференцированный подход;</a:t>
            </a:r>
          </a:p>
          <a:p>
            <a:r>
              <a:rPr lang="ru-RU" sz="2400" dirty="0">
                <a:solidFill>
                  <a:srgbClr val="00B0F0"/>
                </a:solidFill>
              </a:rPr>
              <a:t>- каждый ученик становится субъектом процесса обучения;</a:t>
            </a:r>
          </a:p>
          <a:p>
            <a:r>
              <a:rPr lang="ru-RU" sz="2400" dirty="0">
                <a:solidFill>
                  <a:srgbClr val="00B0F0"/>
                </a:solidFill>
              </a:rPr>
              <a:t>- за один и тот же промежуток времени объем выполненной работы намного больший;</a:t>
            </a:r>
          </a:p>
          <a:p>
            <a:r>
              <a:rPr lang="ru-RU" sz="2400" dirty="0">
                <a:solidFill>
                  <a:srgbClr val="00B0F0"/>
                </a:solidFill>
              </a:rPr>
              <a:t>- облегчается процесс контроля и оценки знаний;</a:t>
            </a:r>
          </a:p>
          <a:p>
            <a:r>
              <a:rPr lang="ru-RU" sz="2400" dirty="0">
                <a:solidFill>
                  <a:srgbClr val="00B0F0"/>
                </a:solidFill>
              </a:rPr>
              <a:t>- развиваются привычки учебной деятельности (планирование, рефлексия, самоконтроль, взаимоконтроль).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Внедрение компьютеров </a:t>
            </a:r>
            <a:r>
              <a:rPr lang="ru-RU" dirty="0" smtClean="0">
                <a:solidFill>
                  <a:srgbClr val="FF0000"/>
                </a:solidFill>
              </a:rPr>
              <a:t>перспективно: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3786214" cy="407196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00B0F0"/>
                </a:solidFill>
              </a:rPr>
              <a:t>*повышает </a:t>
            </a:r>
            <a:r>
              <a:rPr lang="ru-RU" dirty="0">
                <a:solidFill>
                  <a:srgbClr val="00B0F0"/>
                </a:solidFill>
              </a:rPr>
              <a:t>эффективность проведения урока; </a:t>
            </a:r>
          </a:p>
          <a:p>
            <a:pPr lvl="0"/>
            <a:r>
              <a:rPr lang="ru-RU" dirty="0" smtClean="0">
                <a:solidFill>
                  <a:srgbClr val="00B0F0"/>
                </a:solidFill>
              </a:rPr>
              <a:t>*организует </a:t>
            </a:r>
            <a:r>
              <a:rPr lang="ru-RU" dirty="0">
                <a:solidFill>
                  <a:srgbClr val="00B0F0"/>
                </a:solidFill>
              </a:rPr>
              <a:t>режим индивидуального опроса;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*усиливает </a:t>
            </a:r>
            <a:r>
              <a:rPr lang="ru-RU" dirty="0">
                <a:solidFill>
                  <a:srgbClr val="00B0F0"/>
                </a:solidFill>
              </a:rPr>
              <a:t>интерес учащихся к уроку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2" descr="C:\Documents and Settings\Administrator\Мои документы\Мои рисунки\OLYMPUS Master 2\2007\01\01\P101000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500306"/>
            <a:ext cx="4282268" cy="321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8572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Почему именно компьютер?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786742" cy="5072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B0F0"/>
                </a:solidFill>
              </a:rPr>
              <a:t>*Фактор привлекательности, передача информации в понятной форме, новизна работы.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B0F0"/>
                </a:solidFill>
              </a:rPr>
              <a:t>*Младший школьный возраст – время, когда происходит наиболее интенсивное развитие интеллекта.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B0F0"/>
                </a:solidFill>
              </a:rPr>
              <a:t>*Повышенный статус ученика.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B0F0"/>
                </a:solidFill>
              </a:rPr>
              <a:t>*Возможность организовать обучение с учётом индивидуальных особенностей ребёнка.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07154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«Я услышал и забыл, я увидел и запомнил».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00024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4786323"/>
            <a:ext cx="26432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*Очень интересно было читать по компьютеру. Я сразу узнала, сколько слов в минуту прочитала.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71802" y="1714488"/>
            <a:ext cx="26432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Компьютер нужен на уроках окружающего мира. Нам показывают картинки животных, растений. И даже фильмы, как в кино.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43636" y="3857628"/>
            <a:ext cx="26431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уроке русского языка нам надо было объяснить значения слов, и мы нашли их в электронном энциклопедическом  словаре.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елена\Мои документы\Фотографии\Мои дети\29\P829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2499586" cy="2071702"/>
          </a:xfrm>
          <a:prstGeom prst="rect">
            <a:avLst/>
          </a:prstGeom>
          <a:noFill/>
        </p:spPr>
      </p:pic>
      <p:pic>
        <p:nvPicPr>
          <p:cNvPr id="1027" name="Picture 3" descr="C:\Documents and Settings\елена\Мои документы\Фотографии\Мои дети\29\P8290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429132"/>
            <a:ext cx="2662912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елена\Мои документы\Фотографии\Мои дети\29\P8290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71546"/>
            <a:ext cx="2662912" cy="1997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"/>
            <a:ext cx="77724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Компьютер. Что это: угроза для здоровья или друг и помощник?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357430"/>
            <a:ext cx="821537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* Наступивший век - эпоха информационных технологий. Отлучить детей от компьютера уже не удастся, да и не нужно.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357562"/>
            <a:ext cx="4286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* Всё </a:t>
            </a:r>
            <a:r>
              <a:rPr lang="ru-RU" sz="2400" dirty="0">
                <a:solidFill>
                  <a:srgbClr val="00B0F0"/>
                </a:solidFill>
              </a:rPr>
              <a:t>зависит от того, как подойти к организации работы на компьютере. При правильном подборе рода занятий он превращается в очень полезный инструмент, весьма облегчающий нашу жизнь.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14298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* Детское </a:t>
            </a:r>
            <a:r>
              <a:rPr lang="ru-RU" sz="2400" dirty="0">
                <a:solidFill>
                  <a:srgbClr val="00B0F0"/>
                </a:solidFill>
              </a:rPr>
              <a:t>здоровье оградить от компьютерных вредностей можно – достаточно следить, чтобы ребёнок  выполняло  правила работы, сидя за компьютером.</a:t>
            </a:r>
          </a:p>
        </p:txBody>
      </p:sp>
      <p:pic>
        <p:nvPicPr>
          <p:cNvPr id="3074" name="Picture 2" descr="C:\Documents and Settings\Administrator\Мои документы\Мои рисунки\OLYMPUS Master 2\2007\01\01\P1010009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3805985" cy="285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 разработке презентации </a:t>
            </a:r>
            <a:r>
              <a:rPr lang="ru-RU" dirty="0" smtClean="0">
                <a:solidFill>
                  <a:srgbClr val="FF0000"/>
                </a:solidFill>
              </a:rPr>
              <a:t>учитывается: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1928802"/>
            <a:ext cx="42862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быстро и доходчиво изображает вещи, которые невозможно передать словами;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вызывает интерес и делает разнообразным процесс передачи информации;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усиливает воздействие выступления.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istrator\Мои документы\Мои рисунки\OLYMPUS Master 2\2007\01\01\P1010005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470" y="1785927"/>
            <a:ext cx="2762433" cy="207170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Мои документы\Мои рисунки\OLYMPUS Master 2\2007\01\01\P1010001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14819"/>
            <a:ext cx="266717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Совмещать на уроке работу с презентацией и другие формы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7915308" cy="150019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</a:rPr>
              <a:t>*ярко </a:t>
            </a:r>
            <a:r>
              <a:rPr lang="ru-RU" sz="2800" dirty="0">
                <a:solidFill>
                  <a:srgbClr val="00B0F0"/>
                </a:solidFill>
              </a:rPr>
              <a:t>и наглядно проиллюстрировать изучаемый материал на большом экране;</a:t>
            </a:r>
          </a:p>
          <a:p>
            <a:pPr lvl="0"/>
            <a:r>
              <a:rPr lang="ru-RU" sz="2800" dirty="0" smtClean="0">
                <a:solidFill>
                  <a:srgbClr val="00B0F0"/>
                </a:solidFill>
              </a:rPr>
              <a:t>*обсудить </a:t>
            </a:r>
            <a:r>
              <a:rPr lang="ru-RU" sz="2800" dirty="0">
                <a:solidFill>
                  <a:srgbClr val="00B0F0"/>
                </a:solidFill>
              </a:rPr>
              <a:t>просмотренный материал с классом;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BB23-CEAE-4AFA-8BCB-181EA046AC6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3714752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*совместно решить предлагаемые задания или найти ответы в учебнике;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*индивидуально выполнить работу в тетради, альбоме;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*выполнить некоторые задания в группах или парах.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Documents and Settings\елена\Мои документы\Картинки\Фон\Обои\fioletovbl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8224" name="AutoShape 32"/>
          <p:cNvSpPr>
            <a:spLocks noChangeAspect="1" noChangeArrowheads="1" noTextEdit="1"/>
          </p:cNvSpPr>
          <p:nvPr/>
        </p:nvSpPr>
        <p:spPr bwMode="auto">
          <a:xfrm>
            <a:off x="684213" y="3657600"/>
            <a:ext cx="89931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19200" y="4572000"/>
            <a:ext cx="7239000" cy="1779588"/>
            <a:chOff x="288" y="2448"/>
            <a:chExt cx="5150" cy="1457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288" y="2448"/>
              <a:ext cx="5150" cy="1457"/>
              <a:chOff x="288" y="2315"/>
              <a:chExt cx="5150" cy="1457"/>
            </a:xfrm>
          </p:grpSpPr>
          <p:sp>
            <p:nvSpPr>
              <p:cNvPr id="8227" name="Rectangle 35"/>
              <p:cNvSpPr>
                <a:spLocks noChangeArrowheads="1"/>
              </p:cNvSpPr>
              <p:nvPr/>
            </p:nvSpPr>
            <p:spPr bwMode="auto">
              <a:xfrm>
                <a:off x="1104" y="2315"/>
                <a:ext cx="693" cy="598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288" y="2391"/>
                <a:ext cx="5150" cy="1381"/>
                <a:chOff x="288" y="2391"/>
                <a:chExt cx="5150" cy="1381"/>
              </a:xfrm>
            </p:grpSpPr>
            <p:sp>
              <p:nvSpPr>
                <p:cNvPr id="8225" name="Rectangle 33"/>
                <p:cNvSpPr>
                  <a:spLocks noChangeArrowheads="1"/>
                </p:cNvSpPr>
                <p:nvPr/>
              </p:nvSpPr>
              <p:spPr bwMode="auto">
                <a:xfrm>
                  <a:off x="349" y="2913"/>
                  <a:ext cx="1448" cy="555"/>
                </a:xfrm>
                <a:prstGeom prst="rect">
                  <a:avLst/>
                </a:prstGeom>
                <a:solidFill>
                  <a:srgbClr val="69BE78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6" name="Rectangle 34"/>
                <p:cNvSpPr>
                  <a:spLocks noChangeArrowheads="1"/>
                </p:cNvSpPr>
                <p:nvPr/>
              </p:nvSpPr>
              <p:spPr bwMode="auto">
                <a:xfrm>
                  <a:off x="553" y="2576"/>
                  <a:ext cx="133" cy="337"/>
                </a:xfrm>
                <a:prstGeom prst="rect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8" name="Oval 36"/>
                <p:cNvSpPr>
                  <a:spLocks noChangeArrowheads="1"/>
                </p:cNvSpPr>
                <p:nvPr/>
              </p:nvSpPr>
              <p:spPr bwMode="auto">
                <a:xfrm>
                  <a:off x="492" y="3348"/>
                  <a:ext cx="39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9" name="Oval 37"/>
                <p:cNvSpPr>
                  <a:spLocks noChangeArrowheads="1"/>
                </p:cNvSpPr>
                <p:nvPr/>
              </p:nvSpPr>
              <p:spPr bwMode="auto">
                <a:xfrm>
                  <a:off x="1318" y="3348"/>
                  <a:ext cx="39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1236" y="2424"/>
                  <a:ext cx="500" cy="391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1" name="Rectangle 39"/>
                <p:cNvSpPr>
                  <a:spLocks noChangeArrowheads="1"/>
                </p:cNvSpPr>
                <p:nvPr/>
              </p:nvSpPr>
              <p:spPr bwMode="auto">
                <a:xfrm>
                  <a:off x="502" y="2532"/>
                  <a:ext cx="235" cy="66"/>
                </a:xfrm>
                <a:prstGeom prst="rect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1910" y="2391"/>
                  <a:ext cx="1723" cy="1077"/>
                </a:xfrm>
                <a:prstGeom prst="rect">
                  <a:avLst/>
                </a:prstGeom>
                <a:solidFill>
                  <a:srgbClr val="99CC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4" name="Oval 42"/>
                <p:cNvSpPr>
                  <a:spLocks noChangeArrowheads="1"/>
                </p:cNvSpPr>
                <p:nvPr/>
              </p:nvSpPr>
              <p:spPr bwMode="auto">
                <a:xfrm>
                  <a:off x="2175" y="3315"/>
                  <a:ext cx="40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5" name="Oval 43"/>
                <p:cNvSpPr>
                  <a:spLocks noChangeArrowheads="1"/>
                </p:cNvSpPr>
                <p:nvPr/>
              </p:nvSpPr>
              <p:spPr bwMode="auto">
                <a:xfrm>
                  <a:off x="3001" y="3315"/>
                  <a:ext cx="40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2832" y="2544"/>
                  <a:ext cx="714" cy="68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742" cy="68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8" name="Rectangle 46"/>
                <p:cNvSpPr>
                  <a:spLocks noChangeArrowheads="1"/>
                </p:cNvSpPr>
                <p:nvPr/>
              </p:nvSpPr>
              <p:spPr bwMode="auto">
                <a:xfrm>
                  <a:off x="288" y="2978"/>
                  <a:ext cx="61" cy="435"/>
                </a:xfrm>
                <a:prstGeom prst="rect">
                  <a:avLst/>
                </a:prstGeom>
                <a:solidFill>
                  <a:srgbClr val="69BE78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0" name="Rectangle 48"/>
                <p:cNvSpPr>
                  <a:spLocks noChangeArrowheads="1"/>
                </p:cNvSpPr>
                <p:nvPr/>
              </p:nvSpPr>
              <p:spPr bwMode="auto">
                <a:xfrm>
                  <a:off x="3704" y="2391"/>
                  <a:ext cx="1734" cy="1077"/>
                </a:xfrm>
                <a:prstGeom prst="rect">
                  <a:avLst/>
                </a:prstGeom>
                <a:solidFill>
                  <a:srgbClr val="FFB3D9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1" name="Oval 49"/>
                <p:cNvSpPr>
                  <a:spLocks noChangeArrowheads="1"/>
                </p:cNvSpPr>
                <p:nvPr/>
              </p:nvSpPr>
              <p:spPr bwMode="auto">
                <a:xfrm>
                  <a:off x="3980" y="3315"/>
                  <a:ext cx="39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2" name="Oval 50"/>
                <p:cNvSpPr>
                  <a:spLocks noChangeArrowheads="1"/>
                </p:cNvSpPr>
                <p:nvPr/>
              </p:nvSpPr>
              <p:spPr bwMode="auto">
                <a:xfrm>
                  <a:off x="4806" y="3315"/>
                  <a:ext cx="39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7" name="Rectangle 55"/>
                <p:cNvSpPr>
                  <a:spLocks noChangeArrowheads="1"/>
                </p:cNvSpPr>
                <p:nvPr/>
              </p:nvSpPr>
              <p:spPr bwMode="auto">
                <a:xfrm>
                  <a:off x="4608" y="2544"/>
                  <a:ext cx="714" cy="68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8" name="Rectangle 56"/>
                <p:cNvSpPr>
                  <a:spLocks noChangeArrowheads="1"/>
                </p:cNvSpPr>
                <p:nvPr/>
              </p:nvSpPr>
              <p:spPr bwMode="auto">
                <a:xfrm>
                  <a:off x="3792" y="2544"/>
                  <a:ext cx="742" cy="68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257" name="Text Box 65"/>
            <p:cNvSpPr txBox="1">
              <a:spLocks noChangeArrowheads="1"/>
            </p:cNvSpPr>
            <p:nvPr/>
          </p:nvSpPr>
          <p:spPr bwMode="auto">
            <a:xfrm>
              <a:off x="625" y="3084"/>
              <a:ext cx="1001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FF00"/>
                  </a:solidFill>
                  <a:latin typeface="Comic Sans MS" pitchFamily="66" charset="0"/>
                </a:rPr>
                <a:t>ЧТО?</a:t>
              </a: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609600" y="2514600"/>
            <a:ext cx="7239000" cy="1905000"/>
            <a:chOff x="384" y="768"/>
            <a:chExt cx="5088" cy="1488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384" y="768"/>
              <a:ext cx="5088" cy="1488"/>
              <a:chOff x="480" y="768"/>
              <a:chExt cx="5088" cy="1488"/>
            </a:xfrm>
          </p:grpSpPr>
          <p:sp>
            <p:nvSpPr>
              <p:cNvPr id="8262" name="AutoShape 70"/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768"/>
                <a:ext cx="3333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3" name="Rectangle 71"/>
              <p:cNvSpPr>
                <a:spLocks noChangeArrowheads="1"/>
              </p:cNvSpPr>
              <p:nvPr/>
            </p:nvSpPr>
            <p:spPr bwMode="auto">
              <a:xfrm>
                <a:off x="540" y="1407"/>
                <a:ext cx="1431" cy="548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4" name="Rectangle 72"/>
              <p:cNvSpPr>
                <a:spLocks noChangeArrowheads="1"/>
              </p:cNvSpPr>
              <p:nvPr/>
            </p:nvSpPr>
            <p:spPr bwMode="auto">
              <a:xfrm>
                <a:off x="742" y="1074"/>
                <a:ext cx="131" cy="333"/>
              </a:xfrm>
              <a:prstGeom prst="rect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/>
            </p:nvSpPr>
            <p:spPr bwMode="auto">
              <a:xfrm>
                <a:off x="1286" y="816"/>
                <a:ext cx="685" cy="591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6" name="Oval 74"/>
              <p:cNvSpPr>
                <a:spLocks noChangeArrowheads="1"/>
              </p:cNvSpPr>
              <p:nvPr/>
            </p:nvSpPr>
            <p:spPr bwMode="auto">
              <a:xfrm>
                <a:off x="682" y="1837"/>
                <a:ext cx="392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7" name="Oval 75"/>
              <p:cNvSpPr>
                <a:spLocks noChangeArrowheads="1"/>
              </p:cNvSpPr>
              <p:nvPr/>
            </p:nvSpPr>
            <p:spPr bwMode="auto">
              <a:xfrm>
                <a:off x="1498" y="1837"/>
                <a:ext cx="39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/>
            </p:nvSpPr>
            <p:spPr bwMode="auto">
              <a:xfrm>
                <a:off x="1417" y="923"/>
                <a:ext cx="494" cy="387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/>
            </p:nvSpPr>
            <p:spPr bwMode="auto">
              <a:xfrm>
                <a:off x="692" y="1031"/>
                <a:ext cx="231" cy="64"/>
              </a:xfrm>
              <a:prstGeom prst="rect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0" name="Rectangle 78"/>
              <p:cNvSpPr>
                <a:spLocks noChangeArrowheads="1"/>
              </p:cNvSpPr>
              <p:nvPr/>
            </p:nvSpPr>
            <p:spPr bwMode="auto">
              <a:xfrm>
                <a:off x="2082" y="891"/>
                <a:ext cx="1703" cy="1064"/>
              </a:xfrm>
              <a:prstGeom prst="rect">
                <a:avLst/>
              </a:prstGeom>
              <a:solidFill>
                <a:srgbClr val="CC99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1" name="Oval 79"/>
              <p:cNvSpPr>
                <a:spLocks noChangeArrowheads="1"/>
              </p:cNvSpPr>
              <p:nvPr/>
            </p:nvSpPr>
            <p:spPr bwMode="auto">
              <a:xfrm>
                <a:off x="2344" y="1805"/>
                <a:ext cx="40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2" name="Oval 80"/>
              <p:cNvSpPr>
                <a:spLocks noChangeArrowheads="1"/>
              </p:cNvSpPr>
              <p:nvPr/>
            </p:nvSpPr>
            <p:spPr bwMode="auto">
              <a:xfrm>
                <a:off x="3160" y="1805"/>
                <a:ext cx="40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3" name="Rectangle 81"/>
              <p:cNvSpPr>
                <a:spLocks noChangeArrowheads="1"/>
              </p:cNvSpPr>
              <p:nvPr/>
            </p:nvSpPr>
            <p:spPr bwMode="auto">
              <a:xfrm>
                <a:off x="480" y="1472"/>
                <a:ext cx="60" cy="429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4" name="Rectangle 82"/>
              <p:cNvSpPr>
                <a:spLocks noChangeArrowheads="1"/>
              </p:cNvSpPr>
              <p:nvPr/>
            </p:nvSpPr>
            <p:spPr bwMode="auto">
              <a:xfrm>
                <a:off x="3855" y="891"/>
                <a:ext cx="1713" cy="1064"/>
              </a:xfrm>
              <a:prstGeom prst="rect">
                <a:avLst/>
              </a:prstGeom>
              <a:solidFill>
                <a:srgbClr val="99CC00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5" name="Oval 83"/>
              <p:cNvSpPr>
                <a:spLocks noChangeArrowheads="1"/>
              </p:cNvSpPr>
              <p:nvPr/>
            </p:nvSpPr>
            <p:spPr bwMode="auto">
              <a:xfrm>
                <a:off x="4127" y="1805"/>
                <a:ext cx="39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6" name="Oval 84"/>
              <p:cNvSpPr>
                <a:spLocks noChangeArrowheads="1"/>
              </p:cNvSpPr>
              <p:nvPr/>
            </p:nvSpPr>
            <p:spPr bwMode="auto">
              <a:xfrm>
                <a:off x="4943" y="1805"/>
                <a:ext cx="39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7" name="Rectangle 85"/>
              <p:cNvSpPr>
                <a:spLocks noChangeArrowheads="1"/>
              </p:cNvSpPr>
              <p:nvPr/>
            </p:nvSpPr>
            <p:spPr bwMode="auto">
              <a:xfrm>
                <a:off x="2976" y="1008"/>
                <a:ext cx="714" cy="684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742" cy="684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/>
            </p:nvSpPr>
            <p:spPr bwMode="auto">
              <a:xfrm>
                <a:off x="4752" y="1008"/>
                <a:ext cx="714" cy="684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742" cy="684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81" name="Text Box 89"/>
            <p:cNvSpPr txBox="1">
              <a:spLocks noChangeArrowheads="1"/>
            </p:cNvSpPr>
            <p:nvPr/>
          </p:nvSpPr>
          <p:spPr bwMode="auto">
            <a:xfrm>
              <a:off x="672" y="1451"/>
              <a:ext cx="994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FF00"/>
                  </a:solidFill>
                  <a:latin typeface="Comic Sans MS" pitchFamily="66" charset="0"/>
                </a:rPr>
                <a:t>КТО?</a:t>
              </a:r>
            </a:p>
          </p:txBody>
        </p:sp>
      </p:grpSp>
      <p:pic>
        <p:nvPicPr>
          <p:cNvPr id="8282" name="Picture 90" descr="AD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728287">
            <a:off x="6887369" y="2026444"/>
            <a:ext cx="838200" cy="401638"/>
          </a:xfrm>
          <a:prstGeom prst="rect">
            <a:avLst/>
          </a:prstGeom>
          <a:noFill/>
        </p:spPr>
      </p:pic>
      <p:pic>
        <p:nvPicPr>
          <p:cNvPr id="8283" name="Picture 91" descr="J02151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841375"/>
            <a:ext cx="666750" cy="635000"/>
          </a:xfrm>
          <a:prstGeom prst="rect">
            <a:avLst/>
          </a:prstGeom>
          <a:noFill/>
        </p:spPr>
      </p:pic>
      <p:pic>
        <p:nvPicPr>
          <p:cNvPr id="8284" name="Picture 92" descr="V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4325" y="1447800"/>
            <a:ext cx="419100" cy="777875"/>
          </a:xfrm>
          <a:prstGeom prst="rect">
            <a:avLst/>
          </a:prstGeom>
          <a:noFill/>
        </p:spPr>
      </p:pic>
      <p:pic>
        <p:nvPicPr>
          <p:cNvPr id="8285" name="Picture 93" descr="J02150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676400"/>
            <a:ext cx="673100" cy="766763"/>
          </a:xfrm>
          <a:prstGeom prst="rect">
            <a:avLst/>
          </a:prstGeom>
          <a:noFill/>
        </p:spPr>
      </p:pic>
      <p:pic>
        <p:nvPicPr>
          <p:cNvPr id="8287" name="Picture 95" descr="BD07339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781050"/>
            <a:ext cx="819150" cy="612775"/>
          </a:xfrm>
          <a:prstGeom prst="rect">
            <a:avLst/>
          </a:prstGeom>
          <a:noFill/>
        </p:spPr>
      </p:pic>
      <p:pic>
        <p:nvPicPr>
          <p:cNvPr id="8290" name="Picture 98" descr="T0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5438" y="1066800"/>
            <a:ext cx="741362" cy="855663"/>
          </a:xfrm>
          <a:prstGeom prst="rect">
            <a:avLst/>
          </a:prstGeom>
          <a:noFill/>
        </p:spPr>
      </p:pic>
      <p:pic>
        <p:nvPicPr>
          <p:cNvPr id="8291" name="Picture 99" descr="buttr0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876300"/>
            <a:ext cx="838200" cy="630238"/>
          </a:xfrm>
          <a:prstGeom prst="rect">
            <a:avLst/>
          </a:prstGeom>
          <a:noFill/>
        </p:spPr>
      </p:pic>
      <p:pic>
        <p:nvPicPr>
          <p:cNvPr id="8292" name="Picture 100" descr="NF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914400"/>
            <a:ext cx="412750" cy="841375"/>
          </a:xfrm>
          <a:prstGeom prst="rect">
            <a:avLst/>
          </a:prstGeom>
          <a:noFill/>
        </p:spPr>
      </p:pic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1192213" y="0"/>
            <a:ext cx="680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</a:rPr>
              <a:t>Игра  «Рассади пассажиров»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457 L 0.09271 0.603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641E-6 L 0.2625 0.3039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8372E-6 L 0.11493 0.4984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599E-6 L 0.05104 0.3148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3458E-6 L 0.03715 0.466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9581E-7 L -0.09549 0.2773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38584E-6 L 0.05503 0.4441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1233E-6 L -0.11771 0.2597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602</Words>
  <Application>Microsoft Office PowerPoint</Application>
  <PresentationFormat>Экран (4:3)</PresentationFormat>
  <Paragraphs>130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ИКТ в начальной школе</vt:lpstr>
      <vt:lpstr>Преимущества перед стандартной системой обучения: </vt:lpstr>
      <vt:lpstr>Внедрение компьютеров перспективно:</vt:lpstr>
      <vt:lpstr>Почему именно компьютер?</vt:lpstr>
      <vt:lpstr>«Я услышал и забыл, я увидел и запомнил».</vt:lpstr>
      <vt:lpstr>Компьютер. Что это: угроза для здоровья или друг и помощник?</vt:lpstr>
      <vt:lpstr>При разработке презентации учитывается:</vt:lpstr>
      <vt:lpstr>Совмещать на уроке работу с презентацией и другие формы деятельности</vt:lpstr>
      <vt:lpstr>Слайд 9</vt:lpstr>
      <vt:lpstr>Гараж</vt:lpstr>
      <vt:lpstr>Где чья пристань? </vt:lpstr>
      <vt:lpstr>Слайд 12</vt:lpstr>
      <vt:lpstr>Слайд 13</vt:lpstr>
      <vt:lpstr>Слайд 14</vt:lpstr>
      <vt:lpstr>Слайд 15</vt:lpstr>
      <vt:lpstr>Слайд 16</vt:lpstr>
      <vt:lpstr>Слайд 17</vt:lpstr>
      <vt:lpstr>Положительные стороны использования компьютера на уроке:</vt:lpstr>
      <vt:lpstr> «Скажи мне – и я забуду      Покажи мне – и я могу запомнить         Вовлеки меня – и это станет моим навсегда»  </vt:lpstr>
    </vt:vector>
  </TitlesOfParts>
  <Company>МОУ "Третьяковская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в начальной школе</dc:title>
  <dc:creator>Захарова Елена Ивановна</dc:creator>
  <cp:lastModifiedBy>111</cp:lastModifiedBy>
  <cp:revision>44</cp:revision>
  <dcterms:created xsi:type="dcterms:W3CDTF">2009-02-09T15:56:09Z</dcterms:created>
  <dcterms:modified xsi:type="dcterms:W3CDTF">2011-10-30T14:17:31Z</dcterms:modified>
</cp:coreProperties>
</file>