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2"/>
  </p:notesMasterIdLst>
  <p:sldIdLst>
    <p:sldId id="256" r:id="rId2"/>
    <p:sldId id="274" r:id="rId3"/>
    <p:sldId id="275" r:id="rId4"/>
    <p:sldId id="276" r:id="rId5"/>
    <p:sldId id="277" r:id="rId6"/>
    <p:sldId id="278" r:id="rId7"/>
    <p:sldId id="270" r:id="rId8"/>
    <p:sldId id="272" r:id="rId9"/>
    <p:sldId id="271"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40A3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50" autoAdjust="0"/>
  </p:normalViewPr>
  <p:slideViewPr>
    <p:cSldViewPr>
      <p:cViewPr varScale="1">
        <p:scale>
          <a:sx n="99" d="100"/>
          <a:sy n="99" d="100"/>
        </p:scale>
        <p:origin x="-3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9B237-6DD0-45B3-863F-C77702CD06A7}" type="datetimeFigureOut">
              <a:rPr lang="ru-RU" smtClean="0"/>
              <a:pPr/>
              <a:t>06.03.2015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AAAEF3-A1CC-4878-921C-3C261FA93A9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CB97365-EBCA-4027-87D5-99FC1D4DF0BB}" type="datetimeFigureOut">
              <a:rPr lang="en-US" smtClean="0"/>
              <a:pPr/>
              <a:t>3/6/2015</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5" name="Нижний колонтитул 4"/>
          <p:cNvSpPr>
            <a:spLocks noGrp="1"/>
          </p:cNvSpPr>
          <p:nvPr>
            <p:ph type="ftr" sz="quarter" idx="11"/>
          </p:nvPr>
        </p:nvSpPr>
        <p:spPr/>
        <p:txBody>
          <a:bodyPr/>
          <a:lstStyle/>
          <a:p>
            <a:endParaRPr kumimoji="0" lang="en-US">
              <a:solidFill>
                <a:schemeClr val="tx1">
                  <a:shade val="50000"/>
                </a:schemeClr>
              </a:solidFill>
            </a:endParaRPr>
          </a:p>
        </p:txBody>
      </p:sp>
      <p:sp>
        <p:nvSpPr>
          <p:cNvPr id="6" name="Номер слайда 5"/>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5" name="Нижний колонтитул 4"/>
          <p:cNvSpPr>
            <a:spLocks noGrp="1"/>
          </p:cNvSpPr>
          <p:nvPr>
            <p:ph type="ftr" sz="quarter" idx="11"/>
          </p:nvPr>
        </p:nvSpPr>
        <p:spPr/>
        <p:txBody>
          <a:bodyPr/>
          <a:lstStyle/>
          <a:p>
            <a:endParaRPr kumimoji="0" lang="en-US">
              <a:solidFill>
                <a:schemeClr val="tx1">
                  <a:shade val="50000"/>
                </a:schemeClr>
              </a:solidFill>
            </a:endParaRPr>
          </a:p>
        </p:txBody>
      </p:sp>
      <p:sp>
        <p:nvSpPr>
          <p:cNvPr id="6" name="Номер слайда 5"/>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913" y="103188"/>
            <a:ext cx="8243887" cy="131445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4561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4561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7"/>
          <p:cNvSpPr>
            <a:spLocks noGrp="1" noChangeArrowheads="1"/>
          </p:cNvSpPr>
          <p:nvPr>
            <p:ph type="dt" sz="half" idx="10"/>
          </p:nvPr>
        </p:nvSpPr>
        <p:spPr>
          <a:ln/>
        </p:spPr>
        <p:txBody>
          <a:bodyPr/>
          <a:lstStyle>
            <a:lvl1pPr>
              <a:defRPr/>
            </a:lvl1pPr>
          </a:lstStyle>
          <a:p>
            <a:pPr>
              <a:defRPr/>
            </a:pPr>
            <a:endParaRPr lang="ru-RU"/>
          </a:p>
        </p:txBody>
      </p:sp>
      <p:sp>
        <p:nvSpPr>
          <p:cNvPr id="6" name="Rectangle 48"/>
          <p:cNvSpPr>
            <a:spLocks noGrp="1" noChangeArrowheads="1"/>
          </p:cNvSpPr>
          <p:nvPr>
            <p:ph type="ftr" sz="quarter" idx="11"/>
          </p:nvPr>
        </p:nvSpPr>
        <p:spPr>
          <a:ln/>
        </p:spPr>
        <p:txBody>
          <a:bodyPr/>
          <a:lstStyle>
            <a:lvl1pPr>
              <a:defRPr/>
            </a:lvl1pPr>
          </a:lstStyle>
          <a:p>
            <a:pPr>
              <a:defRPr/>
            </a:pPr>
            <a:endParaRPr lang="ru-RU"/>
          </a:p>
        </p:txBody>
      </p:sp>
      <p:sp>
        <p:nvSpPr>
          <p:cNvPr id="7" name="Rectangle 49"/>
          <p:cNvSpPr>
            <a:spLocks noGrp="1" noChangeArrowheads="1"/>
          </p:cNvSpPr>
          <p:nvPr>
            <p:ph type="sldNum" sz="quarter" idx="12"/>
          </p:nvPr>
        </p:nvSpPr>
        <p:spPr>
          <a:ln/>
        </p:spPr>
        <p:txBody>
          <a:bodyPr/>
          <a:lstStyle>
            <a:lvl1pPr>
              <a:defRPr/>
            </a:lvl1pPr>
          </a:lstStyle>
          <a:p>
            <a:pPr>
              <a:defRPr/>
            </a:pPr>
            <a:fld id="{A77517A7-6F0C-42D2-A533-7E44501D6415}" type="slidenum">
              <a:rPr lang="ru-RU"/>
              <a:pPr>
                <a:defRPr/>
              </a:pPr>
              <a:t>‹#›</a:t>
            </a:fld>
            <a:endParaRPr lang="ru-RU"/>
          </a:p>
        </p:txBody>
      </p:sp>
    </p:spTree>
  </p:cSld>
  <p:clrMapOvr>
    <a:masterClrMapping/>
  </p:clrMapOvr>
  <p:transition spd="slow">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5" name="Нижний колонтитул 4"/>
          <p:cNvSpPr>
            <a:spLocks noGrp="1"/>
          </p:cNvSpPr>
          <p:nvPr>
            <p:ph type="ftr" sz="quarter" idx="11"/>
          </p:nvPr>
        </p:nvSpPr>
        <p:spPr/>
        <p:txBody>
          <a:bodyPr/>
          <a:lstStyle/>
          <a:p>
            <a:endParaRPr kumimoji="0" lang="en-US">
              <a:solidFill>
                <a:schemeClr val="tx1">
                  <a:shade val="50000"/>
                </a:schemeClr>
              </a:solidFill>
            </a:endParaRPr>
          </a:p>
        </p:txBody>
      </p:sp>
      <p:sp>
        <p:nvSpPr>
          <p:cNvPr id="6" name="Номер слайда 5"/>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5" name="Нижний колонтитул 4"/>
          <p:cNvSpPr>
            <a:spLocks noGrp="1"/>
          </p:cNvSpPr>
          <p:nvPr>
            <p:ph type="ftr" sz="quarter" idx="11"/>
          </p:nvPr>
        </p:nvSpPr>
        <p:spPr/>
        <p:txBody>
          <a:bodyPr/>
          <a:lstStyle/>
          <a:p>
            <a:endParaRPr kumimoji="0" lang="en-US">
              <a:solidFill>
                <a:schemeClr val="tx1">
                  <a:shade val="50000"/>
                </a:schemeClr>
              </a:solidFill>
            </a:endParaRPr>
          </a:p>
        </p:txBody>
      </p:sp>
      <p:sp>
        <p:nvSpPr>
          <p:cNvPr id="6" name="Номер слайда 5"/>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6" name="Нижний колонтитул 5"/>
          <p:cNvSpPr>
            <a:spLocks noGrp="1"/>
          </p:cNvSpPr>
          <p:nvPr>
            <p:ph type="ftr" sz="quarter" idx="11"/>
          </p:nvPr>
        </p:nvSpPr>
        <p:spPr/>
        <p:txBody>
          <a:bodyPr/>
          <a:lstStyle/>
          <a:p>
            <a:endParaRPr kumimoji="0" lang="en-US">
              <a:solidFill>
                <a:schemeClr val="tx1">
                  <a:shade val="50000"/>
                </a:schemeClr>
              </a:solidFill>
            </a:endParaRPr>
          </a:p>
        </p:txBody>
      </p:sp>
      <p:sp>
        <p:nvSpPr>
          <p:cNvPr id="7" name="Номер слайда 6"/>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8" name="Нижний колонтитул 7"/>
          <p:cNvSpPr>
            <a:spLocks noGrp="1"/>
          </p:cNvSpPr>
          <p:nvPr>
            <p:ph type="ftr" sz="quarter" idx="11"/>
          </p:nvPr>
        </p:nvSpPr>
        <p:spPr/>
        <p:txBody>
          <a:bodyPr/>
          <a:lstStyle/>
          <a:p>
            <a:endParaRPr kumimoji="0" lang="en-US">
              <a:solidFill>
                <a:schemeClr val="tx1">
                  <a:shade val="50000"/>
                </a:schemeClr>
              </a:solidFill>
            </a:endParaRPr>
          </a:p>
        </p:txBody>
      </p:sp>
      <p:sp>
        <p:nvSpPr>
          <p:cNvPr id="9" name="Номер слайда 8"/>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4" name="Нижний колонтитул 3"/>
          <p:cNvSpPr>
            <a:spLocks noGrp="1"/>
          </p:cNvSpPr>
          <p:nvPr>
            <p:ph type="ftr" sz="quarter" idx="11"/>
          </p:nvPr>
        </p:nvSpPr>
        <p:spPr/>
        <p:txBody>
          <a:bodyPr/>
          <a:lstStyle/>
          <a:p>
            <a:endParaRPr kumimoji="0" lang="en-US">
              <a:solidFill>
                <a:schemeClr val="tx1">
                  <a:shade val="50000"/>
                </a:schemeClr>
              </a:solidFill>
            </a:endParaRPr>
          </a:p>
        </p:txBody>
      </p:sp>
      <p:sp>
        <p:nvSpPr>
          <p:cNvPr id="5" name="Номер слайда 4"/>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3" name="Нижний колонтитул 2"/>
          <p:cNvSpPr>
            <a:spLocks noGrp="1"/>
          </p:cNvSpPr>
          <p:nvPr>
            <p:ph type="ftr" sz="quarter" idx="11"/>
          </p:nvPr>
        </p:nvSpPr>
        <p:spPr/>
        <p:txBody>
          <a:bodyPr/>
          <a:lstStyle/>
          <a:p>
            <a:endParaRPr kumimoji="0" lang="en-US">
              <a:solidFill>
                <a:schemeClr val="tx1">
                  <a:shade val="50000"/>
                </a:schemeClr>
              </a:solidFill>
            </a:endParaRPr>
          </a:p>
        </p:txBody>
      </p:sp>
      <p:sp>
        <p:nvSpPr>
          <p:cNvPr id="4" name="Номер слайда 3"/>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6" name="Нижний колонтитул 5"/>
          <p:cNvSpPr>
            <a:spLocks noGrp="1"/>
          </p:cNvSpPr>
          <p:nvPr>
            <p:ph type="ftr" sz="quarter" idx="11"/>
          </p:nvPr>
        </p:nvSpPr>
        <p:spPr/>
        <p:txBody>
          <a:bodyPr/>
          <a:lstStyle/>
          <a:p>
            <a:endParaRPr kumimoji="0" lang="en-US">
              <a:solidFill>
                <a:schemeClr val="tx1">
                  <a:shade val="50000"/>
                </a:schemeClr>
              </a:solidFill>
            </a:endParaRPr>
          </a:p>
        </p:txBody>
      </p:sp>
      <p:sp>
        <p:nvSpPr>
          <p:cNvPr id="7" name="Номер слайда 6"/>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CB97365-EBCA-4027-87D5-99FC1D4DF0BB}" type="datetimeFigureOut">
              <a:rPr lang="en-US" smtClean="0"/>
              <a:pPr/>
              <a:t>3/6/2015</a:t>
            </a:fld>
            <a:endParaRPr lang="en-US">
              <a:solidFill>
                <a:schemeClr val="tx1">
                  <a:shade val="50000"/>
                </a:schemeClr>
              </a:solidFill>
            </a:endParaRPr>
          </a:p>
        </p:txBody>
      </p:sp>
      <p:sp>
        <p:nvSpPr>
          <p:cNvPr id="6" name="Нижний колонтитул 5"/>
          <p:cNvSpPr>
            <a:spLocks noGrp="1"/>
          </p:cNvSpPr>
          <p:nvPr>
            <p:ph type="ftr" sz="quarter" idx="11"/>
          </p:nvPr>
        </p:nvSpPr>
        <p:spPr/>
        <p:txBody>
          <a:bodyPr/>
          <a:lstStyle/>
          <a:p>
            <a:endParaRPr kumimoji="0" lang="en-US">
              <a:solidFill>
                <a:schemeClr val="tx1">
                  <a:shade val="50000"/>
                </a:schemeClr>
              </a:solidFill>
            </a:endParaRPr>
          </a:p>
        </p:txBody>
      </p:sp>
      <p:sp>
        <p:nvSpPr>
          <p:cNvPr id="7" name="Номер слайда 6"/>
          <p:cNvSpPr>
            <a:spLocks noGrp="1"/>
          </p:cNvSpPr>
          <p:nvPr>
            <p:ph type="sldNum" sz="quarter" idx="12"/>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97365-EBCA-4027-87D5-99FC1D4DF0BB}" type="datetimeFigureOut">
              <a:rPr lang="en-US" smtClean="0"/>
              <a:pPr/>
              <a:t>3/6/2015</a:t>
            </a:fld>
            <a:endParaRPr lang="en-US">
              <a:solidFill>
                <a:schemeClr val="tx1">
                  <a:shade val="50000"/>
                </a:scheme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solidFill>
                <a:schemeClr val="tx1">
                  <a:shade val="50000"/>
                </a:scheme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pic>
        <p:nvPicPr>
          <p:cNvPr id="7" name="Рисунок 6" descr="2765616-0f460247220afa24.gif"/>
          <p:cNvPicPr>
            <a:picLocks noChangeAspect="1"/>
          </p:cNvPicPr>
          <p:nvPr userDrawn="1"/>
        </p:nvPicPr>
        <p:blipFill>
          <a:blip r:embed="rId14" cstate="print"/>
          <a:stretch>
            <a:fillRect/>
          </a:stretch>
        </p:blipFill>
        <p:spPr>
          <a:xfrm>
            <a:off x="0" y="0"/>
            <a:ext cx="2195736" cy="1916832"/>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Documents%20and%20Settings\&#1040;&#1076;&#1084;&#1080;&#1085;&#1080;&#1089;&#1090;&#1088;&#1072;&#1090;&#1086;&#1088;\&#1056;&#1072;&#1073;&#1086;&#1095;&#1080;&#1081;%20&#1089;&#1090;&#1086;&#1083;\&#1082;&#1083;&#1072;&#1089;&#1089;&#1080;&#1082;&#1072;\-klassicheskaya_krasivaya_melodiya_(www.musezone.ru).mp3" TargetMode="External"/><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1.gif"/></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miles.33b.ru/smile.38507.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iles.33b.ru/smile.57833.html" TargetMode="External"/><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miles.33b.ru/smile.57833.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miles.33b.ru/smile.57833.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file:///C:\WINDOWS\TEMP\SWF\01%5b1%5d.swf"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5132784"/>
            <a:ext cx="8429684" cy="923330"/>
          </a:xfrm>
          <a:prstGeom prst="rect">
            <a:avLst/>
          </a:prstGeom>
        </p:spPr>
        <p:txBody>
          <a:bodyPr wrap="square">
            <a:spAutoFit/>
          </a:bodyPr>
          <a:lstStyle/>
          <a:p>
            <a:r>
              <a:rPr lang="ru-RU" sz="5400" b="1" i="1" kern="10" dirty="0" smtClean="0">
                <a:ln w="9525">
                  <a:solidFill>
                    <a:srgbClr val="000000"/>
                  </a:solidFill>
                  <a:round/>
                  <a:headEnd/>
                  <a:tailEnd/>
                </a:ln>
                <a:solidFill>
                  <a:srgbClr val="FF0000"/>
                </a:solidFill>
                <a:effectLst>
                  <a:outerShdw dist="563972" dir="14049741" sx="125000" sy="125000" algn="tl" rotWithShape="0">
                    <a:srgbClr val="C7DFD3">
                      <a:alpha val="80000"/>
                    </a:srgbClr>
                  </a:outerShdw>
                </a:effectLst>
                <a:latin typeface="Comic Sans MS"/>
              </a:rPr>
              <a:t>    С Днем 8 Марта</a:t>
            </a:r>
            <a:endParaRPr lang="ru-RU" sz="5400" dirty="0">
              <a:solidFill>
                <a:srgbClr val="FF0000"/>
              </a:solidFill>
            </a:endParaRPr>
          </a:p>
        </p:txBody>
      </p:sp>
      <p:pic>
        <p:nvPicPr>
          <p:cNvPr id="5" name="Picture 5" descr="slubovvvuss"/>
          <p:cNvPicPr>
            <a:picLocks noChangeAspect="1" noChangeArrowheads="1" noCrop="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86116" y="214290"/>
            <a:ext cx="4214842" cy="4286282"/>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klassicheskaya_krasivaya_melodiya_(www.musezone.ru).mp3">
            <a:hlinkClick r:id="" action="ppaction://media"/>
          </p:cNvPr>
          <p:cNvPicPr>
            <a:picLocks noRot="1" noChangeAspect="1"/>
          </p:cNvPicPr>
          <p:nvPr>
            <a:audioFile r:link="rId2"/>
          </p:nvPr>
        </p:nvPicPr>
        <p:blipFill>
          <a:blip r:embed="rId5" cstate="print"/>
          <a:stretch>
            <a:fillRect/>
          </a:stretch>
        </p:blipFill>
        <p:spPr>
          <a:xfrm>
            <a:off x="3643306" y="3929066"/>
            <a:ext cx="304800" cy="30480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 presetClass="mediacall" presetSubtype="0" fill="hold" nodeType="afterEffect">
                                  <p:stCondLst>
                                    <p:cond delay="0"/>
                                  </p:stCondLst>
                                  <p:childTnLst>
                                    <p:cmd type="call" cmd="playFrom(0.0)">
                                      <p:cBhvr>
                                        <p:cTn id="13"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4"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41338" y="333375"/>
            <a:ext cx="7772401" cy="1470025"/>
          </a:xfrm>
        </p:spPr>
        <p:txBody>
          <a:bodyPr/>
          <a:lstStyle/>
          <a:p>
            <a:pPr eaLnBrk="1" hangingPunct="1">
              <a:defRPr/>
            </a:pPr>
            <a:r>
              <a:rPr lang="ru-RU" i="1" dirty="0" smtClean="0">
                <a:solidFill>
                  <a:srgbClr val="FF0066"/>
                </a:solidFill>
                <a:latin typeface="Palace Script MT" pitchFamily="66" charset="0"/>
              </a:rPr>
              <a:t>                    Мама в доме,</a:t>
            </a:r>
            <a:br>
              <a:rPr lang="ru-RU" i="1" dirty="0" smtClean="0">
                <a:solidFill>
                  <a:srgbClr val="FF0066"/>
                </a:solidFill>
                <a:latin typeface="Palace Script MT" pitchFamily="66" charset="0"/>
              </a:rPr>
            </a:br>
            <a:r>
              <a:rPr lang="ru-RU" i="1" dirty="0" smtClean="0">
                <a:solidFill>
                  <a:srgbClr val="FF0066"/>
                </a:solidFill>
                <a:latin typeface="Palace Script MT" pitchFamily="66" charset="0"/>
              </a:rPr>
              <a:t>                        что солнышко на небе!!!</a:t>
            </a:r>
          </a:p>
        </p:txBody>
      </p:sp>
      <p:sp>
        <p:nvSpPr>
          <p:cNvPr id="2054" name="AutoShape 6"/>
          <p:cNvSpPr>
            <a:spLocks noChangeArrowheads="1"/>
          </p:cNvSpPr>
          <p:nvPr/>
        </p:nvSpPr>
        <p:spPr bwMode="auto">
          <a:xfrm flipV="1">
            <a:off x="6372225" y="620713"/>
            <a:ext cx="2771775" cy="2449512"/>
          </a:xfrm>
          <a:prstGeom prst="sun">
            <a:avLst>
              <a:gd name="adj" fmla="val 25000"/>
            </a:avLst>
          </a:prstGeom>
          <a:gradFill rotWithShape="1">
            <a:gsLst>
              <a:gs pos="0">
                <a:srgbClr val="FFFF00"/>
              </a:gs>
              <a:gs pos="100000">
                <a:srgbClr val="FF3300"/>
              </a:gs>
            </a:gsLst>
            <a:path path="rect">
              <a:fillToRect l="50000" t="50000" r="50000" b="50000"/>
            </a:path>
          </a:gradFill>
          <a:ln w="9525">
            <a:solidFill>
              <a:schemeClr val="tx1"/>
            </a:solidFill>
            <a:miter lim="800000"/>
            <a:headEnd/>
            <a:tailEnd/>
          </a:ln>
        </p:spPr>
        <p:txBody>
          <a:bodyPr wrap="none" anchor="ctr"/>
          <a:lstStyle/>
          <a:p>
            <a:pPr algn="r"/>
            <a:endParaRPr lang="ru-RU" altLang="ru-RU"/>
          </a:p>
        </p:txBody>
      </p:sp>
      <p:pic>
        <p:nvPicPr>
          <p:cNvPr id="76803" name="Picture 8" descr="j0123271"/>
          <p:cNvPicPr>
            <a:picLocks noChangeAspect="1" noChangeArrowheads="1"/>
          </p:cNvPicPr>
          <p:nvPr/>
        </p:nvPicPr>
        <p:blipFill>
          <a:blip r:embed="rId3" cstate="print"/>
          <a:srcRect/>
          <a:stretch>
            <a:fillRect/>
          </a:stretch>
        </p:blipFill>
        <p:spPr bwMode="auto">
          <a:xfrm>
            <a:off x="-541338" y="2157413"/>
            <a:ext cx="5184776" cy="4700587"/>
          </a:xfrm>
          <a:prstGeom prst="rect">
            <a:avLst/>
          </a:prstGeom>
          <a:noFill/>
          <a:ln w="9525">
            <a:noFill/>
            <a:miter lim="800000"/>
            <a:headEnd/>
            <a:tailEnd/>
          </a:ln>
        </p:spPr>
      </p:pic>
      <p:pic>
        <p:nvPicPr>
          <p:cNvPr id="2057" name="Picture 9" descr="nsk03"/>
          <p:cNvPicPr>
            <a:picLocks noChangeAspect="1" noChangeArrowheads="1" noCrop="1"/>
          </p:cNvPicPr>
          <p:nvPr/>
        </p:nvPicPr>
        <p:blipFill>
          <a:blip r:embed="rId4" cstate="print"/>
          <a:srcRect/>
          <a:stretch>
            <a:fillRect/>
          </a:stretch>
        </p:blipFill>
        <p:spPr bwMode="auto">
          <a:xfrm>
            <a:off x="5292725" y="3068638"/>
            <a:ext cx="1260475" cy="1439862"/>
          </a:xfrm>
          <a:prstGeom prst="rect">
            <a:avLst/>
          </a:prstGeom>
          <a:noFill/>
          <a:ln w="9525">
            <a:noFill/>
            <a:miter lim="800000"/>
            <a:headEnd/>
            <a:tailEnd/>
          </a:ln>
        </p:spPr>
      </p:pic>
      <p:pic>
        <p:nvPicPr>
          <p:cNvPr id="2058" name="Picture 10" descr="nsk03"/>
          <p:cNvPicPr>
            <a:picLocks noChangeAspect="1" noChangeArrowheads="1" noCrop="1"/>
          </p:cNvPicPr>
          <p:nvPr/>
        </p:nvPicPr>
        <p:blipFill>
          <a:blip r:embed="rId4" cstate="print"/>
          <a:srcRect/>
          <a:stretch>
            <a:fillRect/>
          </a:stretch>
        </p:blipFill>
        <p:spPr bwMode="auto">
          <a:xfrm flipH="1">
            <a:off x="5237163" y="1484313"/>
            <a:ext cx="793750" cy="906462"/>
          </a:xfrm>
          <a:prstGeom prst="rect">
            <a:avLst/>
          </a:prstGeom>
          <a:noFill/>
          <a:ln w="9525">
            <a:noFill/>
            <a:miter lim="800000"/>
            <a:headEnd/>
            <a:tailEnd/>
          </a:ln>
        </p:spPr>
      </p:pic>
      <p:pic>
        <p:nvPicPr>
          <p:cNvPr id="2059" name="Picture 11" descr="nsk03"/>
          <p:cNvPicPr>
            <a:picLocks noChangeAspect="1" noChangeArrowheads="1" noCrop="1"/>
          </p:cNvPicPr>
          <p:nvPr/>
        </p:nvPicPr>
        <p:blipFill>
          <a:blip r:embed="rId4" cstate="print"/>
          <a:srcRect/>
          <a:stretch>
            <a:fillRect/>
          </a:stretch>
        </p:blipFill>
        <p:spPr bwMode="auto">
          <a:xfrm>
            <a:off x="1403350" y="1484313"/>
            <a:ext cx="1277938" cy="1460500"/>
          </a:xfrm>
          <a:prstGeom prst="rect">
            <a:avLst/>
          </a:prstGeom>
          <a:noFill/>
          <a:ln w="9525">
            <a:noFill/>
            <a:miter lim="800000"/>
            <a:headEnd/>
            <a:tailEnd/>
          </a:ln>
        </p:spPr>
      </p:pic>
      <p:pic>
        <p:nvPicPr>
          <p:cNvPr id="76807" name="Picture 17" descr="j0123271"/>
          <p:cNvPicPr>
            <a:picLocks noChangeAspect="1" noChangeArrowheads="1"/>
          </p:cNvPicPr>
          <p:nvPr/>
        </p:nvPicPr>
        <p:blipFill>
          <a:blip r:embed="rId3" cstate="print"/>
          <a:srcRect/>
          <a:stretch>
            <a:fillRect/>
          </a:stretch>
        </p:blipFill>
        <p:spPr bwMode="auto">
          <a:xfrm flipH="1">
            <a:off x="6119813" y="3625850"/>
            <a:ext cx="3565525" cy="3232150"/>
          </a:xfrm>
          <a:prstGeom prst="rect">
            <a:avLst/>
          </a:prstGeom>
          <a:noFill/>
          <a:ln w="9525">
            <a:noFill/>
            <a:miter lim="800000"/>
            <a:headEnd/>
            <a:tailEnd/>
          </a:ln>
        </p:spPr>
      </p:pic>
      <p:pic>
        <p:nvPicPr>
          <p:cNvPr id="76808" name="Picture 18" descr="j0123271"/>
          <p:cNvPicPr>
            <a:picLocks noChangeAspect="1" noChangeArrowheads="1"/>
          </p:cNvPicPr>
          <p:nvPr/>
        </p:nvPicPr>
        <p:blipFill>
          <a:blip r:embed="rId3" cstate="print"/>
          <a:srcRect/>
          <a:stretch>
            <a:fillRect/>
          </a:stretch>
        </p:blipFill>
        <p:spPr bwMode="auto">
          <a:xfrm>
            <a:off x="3563938" y="4376738"/>
            <a:ext cx="2736850" cy="248126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repeatCount="indefinite" fill="hold" grpId="0" nodeType="afterEffect">
                                  <p:stCondLst>
                                    <p:cond delay="0"/>
                                  </p:stCondLst>
                                  <p:childTnLst>
                                    <p:animClr clrSpc="hsl" dir="cw">
                                      <p:cBhvr override="childStyle">
                                        <p:cTn id="6" dur="5000" fill="hold"/>
                                        <p:tgtEl>
                                          <p:spTgt spid="2050"/>
                                        </p:tgtEl>
                                        <p:attrNameLst>
                                          <p:attrName>style.color</p:attrName>
                                        </p:attrNameLst>
                                      </p:cBhvr>
                                      <p:by>
                                        <p:hsl h="7200000" s="0" l="0"/>
                                      </p:by>
                                    </p:animClr>
                                    <p:animClr clrSpc="hsl" dir="cw">
                                      <p:cBhvr>
                                        <p:cTn id="7" dur="5000" fill="hold"/>
                                        <p:tgtEl>
                                          <p:spTgt spid="2050"/>
                                        </p:tgtEl>
                                        <p:attrNameLst>
                                          <p:attrName>fillcolor</p:attrName>
                                        </p:attrNameLst>
                                      </p:cBhvr>
                                      <p:by>
                                        <p:hsl h="7200000" s="0" l="0"/>
                                      </p:by>
                                    </p:animClr>
                                    <p:animClr clrSpc="hsl" dir="cw">
                                      <p:cBhvr>
                                        <p:cTn id="8" dur="5000" fill="hold"/>
                                        <p:tgtEl>
                                          <p:spTgt spid="2050"/>
                                        </p:tgtEl>
                                        <p:attrNameLst>
                                          <p:attrName>stroke.color</p:attrName>
                                        </p:attrNameLst>
                                      </p:cBhvr>
                                      <p:by>
                                        <p:hsl h="7200000" s="0" l="0"/>
                                      </p:by>
                                    </p:animClr>
                                    <p:set>
                                      <p:cBhvr>
                                        <p:cTn id="9" dur="5000" fill="hold"/>
                                        <p:tgtEl>
                                          <p:spTgt spid="2050"/>
                                        </p:tgtEl>
                                        <p:attrNameLst>
                                          <p:attrName>fill.type</p:attrName>
                                        </p:attrNameLst>
                                      </p:cBhvr>
                                      <p:to>
                                        <p:strVal val="solid"/>
                                      </p:to>
                                    </p:set>
                                  </p:childTnLst>
                                </p:cTn>
                              </p:par>
                              <p:par>
                                <p:cTn id="10" presetID="8" presetClass="emph" presetSubtype="0" repeatCount="indefinite" fill="hold" grpId="0" nodeType="withEffect">
                                  <p:stCondLst>
                                    <p:cond delay="0"/>
                                  </p:stCondLst>
                                  <p:childTnLst>
                                    <p:animRot by="21600000">
                                      <p:cBhvr>
                                        <p:cTn id="11" dur="5000" fill="hold"/>
                                        <p:tgtEl>
                                          <p:spTgt spid="2054"/>
                                        </p:tgtEl>
                                        <p:attrNameLst>
                                          <p:attrName>r</p:attrName>
                                        </p:attrNameLst>
                                      </p:cBhvr>
                                    </p:animRot>
                                  </p:childTnLst>
                                </p:cTn>
                              </p:par>
                              <p:par>
                                <p:cTn id="12" presetID="48" presetClass="path" presetSubtype="0" repeatCount="indefinite" accel="50000" decel="50000" fill="hold" nodeType="withEffect">
                                  <p:stCondLst>
                                    <p:cond delay="0"/>
                                  </p:stCondLst>
                                  <p:childTnLst>
                                    <p:animMotion origin="layout" path="M 0.27691 3.33333E-6 C 0.29497 0.01898 0.31546 0.03819 0.32448 0.06227 C 0.33351 0.08842 0.3382 0.1199 0.34254 0.15115 C 0.34757 0.18217 0.34254 0.20856 0.3382 0.2375 C 0.33351 0.26389 0.32691 0.29259 0.31059 0.31666 C 0.2974 0.34074 0.27448 0.35995 0.24983 0.37453 C 0.22709 0.38865 0.19983 0.39838 0.17275 0.40324 C 0.14566 0.4081 0.11858 0.4081 0.09323 0.40324 C 0.06598 0.39838 0.04115 0.38611 0.02084 0.36689 C 0.00052 0.35023 -0.01753 0.32847 -0.02691 0.30231 C -0.03819 0.27824 -0.04253 0.2449 -0.04253 0.21805 C -0.04496 0.19189 -0.04253 0.16064 -0.03107 0.13426 C -0.02013 0.11018 0.00052 0.09097 0.02761 0.08148 C 0.05504 0.0743 0.08212 0.08402 0.10018 0.10069 C 0.11598 0.11736 0.12761 0.14398 0.12987 0.17477 C 0.12987 0.20602 0.12761 0.23495 0.11598 0.25902 C 0.10469 0.28333 0.10695 0.28773 0.06181 0.31921 C 0.02084 0.35277 -0.02013 0.34305 -0.04496 0.34537 C -0.06961 0.34537 -0.0901 0.33564 -0.11475 0.32592 C -0.14236 0.31435 -0.16475 0.29259 -0.18107 0.27361 C -0.1967 0.25439 -0.20347 0.23032 -0.2125 0.19189 C -0.21892 0.15347 -0.21892 0.13426 -0.21892 0.10532 C -0.21892 0.07662 -0.21892 0.04768 -0.21892 0.01898 " pathEditMode="relative" rAng="0" ptsTypes="fffffffffffffffffffffff">
                                      <p:cBhvr>
                                        <p:cTn id="13" dur="5000" spd="-100000" fill="hold"/>
                                        <p:tgtEl>
                                          <p:spTgt spid="2059"/>
                                        </p:tgtEl>
                                        <p:attrNameLst>
                                          <p:attrName>ppt_x</p:attrName>
                                          <p:attrName>ppt_y</p:attrName>
                                        </p:attrNameLst>
                                      </p:cBhvr>
                                      <p:rCtr x="-21267" y="20394"/>
                                    </p:animMotion>
                                  </p:childTnLst>
                                </p:cTn>
                              </p:par>
                              <p:par>
                                <p:cTn id="14" presetID="60" presetClass="path" presetSubtype="0" repeatCount="indefinite" accel="50000" decel="50000" fill="hold" nodeType="withEffect">
                                  <p:stCondLst>
                                    <p:cond delay="0"/>
                                  </p:stCondLst>
                                  <p:childTnLst>
                                    <p:animMotion origin="layout" path="M -0.13194 0.07153 C -0.12847 0.17315 -0.11979 0.31528 -0.08784 0.3132 C -0.04184 0.3132 -0.03836 -0.16226 0.01667 -0.16388 C 0.06615 -0.16388 0.03976 0.25163 0.0875 0.25 C 0.13733 0.25 0.11059 -0.05115 0.16354 -0.05115 C 0.21129 -0.05115 0.1849 0.15209 0.22726 0.15209 C 0.26841 0.15209 0.24705 -0.00324 0.2842 -0.00324 C 0.30556 -0.00324 0.30695 0.03889 0.30903 0.07153 " pathEditMode="relative" rAng="0" ptsTypes="ffffffff">
                                      <p:cBhvr>
                                        <p:cTn id="15" dur="5000" spd="-100000" fill="hold"/>
                                        <p:tgtEl>
                                          <p:spTgt spid="2057"/>
                                        </p:tgtEl>
                                        <p:attrNameLst>
                                          <p:attrName>ppt_x</p:attrName>
                                          <p:attrName>ppt_y</p:attrName>
                                        </p:attrNameLst>
                                      </p:cBhvr>
                                      <p:rCtr x="22049" y="417"/>
                                    </p:animMotion>
                                  </p:childTnLst>
                                </p:cTn>
                              </p:par>
                              <p:par>
                                <p:cTn id="16" presetID="30" presetClass="path" presetSubtype="0" repeatCount="indefinite" accel="50000" decel="50000" fill="hold" nodeType="withEffect">
                                  <p:stCondLst>
                                    <p:cond delay="0"/>
                                  </p:stCondLst>
                                  <p:childTnLst>
                                    <p:animMotion origin="layout" path="M 4.16667E-6 2.59259E-6 C 4.16667E-6 0.00023 0.02204 -0.10255 0.02204 -0.10232 C 0.04409 -0.18635 0.07916 -0.21945 0.12986 -0.21945 C 0.15573 -0.21945 0.17916 -0.20695 0.19757 -0.18635 C 0.21041 -0.17222 0.22586 -0.16412 0.24288 -0.16412 C 0.27534 -0.16412 0.3026 -0.1926 0.31302 -0.23357 C 0.31302 -0.23334 0.32482 -0.28241 0.32482 -0.28218 C 0.32482 -0.28241 0.30121 -0.17847 0.30121 -0.17824 C 0.27916 -0.0963 0.24427 -0.0632 0.19479 -0.0632 C 0.16892 -0.0632 0.14409 -0.0757 0.12465 -0.09792 C 0.11284 -0.11042 0.09739 -0.11852 0.08177 -0.11852 C 0.0493 -0.11852 0.02204 -0.09005 0.01163 -0.04908 C 0.01163 -0.04885 4.16667E-6 2.59259E-6 4.16667E-6 0.00023 Z " pathEditMode="relative" rAng="0" ptsTypes="fffffffffffff">
                                      <p:cBhvr>
                                        <p:cTn id="17" dur="5000" fill="hold"/>
                                        <p:tgtEl>
                                          <p:spTgt spid="2058"/>
                                        </p:tgtEl>
                                        <p:attrNameLst>
                                          <p:attrName>ppt_x</p:attrName>
                                          <p:attrName>ppt_y</p:attrName>
                                        </p:attrNameLst>
                                      </p:cBhvr>
                                      <p:rCtr x="16233" y="-1412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p:txBody>
          <a:bodyPr/>
          <a:lstStyle/>
          <a:p>
            <a:pPr eaLnBrk="1" fontAlgn="auto" hangingPunct="1">
              <a:spcAft>
                <a:spcPts val="0"/>
              </a:spcAft>
              <a:defRPr/>
            </a:pPr>
            <a:r>
              <a:rPr lang="ru-RU" b="1" i="1" dirty="0" smtClean="0"/>
              <a:t>ИСТОРИЯ ПРАЗДНИКА 8 МАРТА</a:t>
            </a:r>
            <a:endParaRPr lang="ru-RU" i="1" dirty="0" smtClean="0"/>
          </a:p>
        </p:txBody>
      </p:sp>
      <p:sp>
        <p:nvSpPr>
          <p:cNvPr id="13315" name="Содержимое 2"/>
          <p:cNvSpPr>
            <a:spLocks noGrp="1"/>
          </p:cNvSpPr>
          <p:nvPr>
            <p:ph idx="1"/>
          </p:nvPr>
        </p:nvSpPr>
        <p:spPr/>
        <p:txBody>
          <a:bodyPr/>
          <a:lstStyle/>
          <a:p>
            <a:pPr eaLnBrk="1" hangingPunct="1"/>
            <a:r>
              <a:rPr lang="ru-RU" i="1" smtClean="0"/>
              <a:t>Почему Международный женский день празднуют именно 8 марта? Какая история 8 марта? Раньше во многих странах женщины не имели права голоса, не могли учиться. Девочкам не позволяли ходить в школу. Конечно, их это обижало!</a:t>
            </a:r>
          </a:p>
          <a:p>
            <a:pPr eaLnBrk="1" hangingPunct="1"/>
            <a:endParaRPr lang="ru-RU" i="1" smtClean="0"/>
          </a:p>
        </p:txBody>
      </p:sp>
      <p:pic>
        <p:nvPicPr>
          <p:cNvPr id="13316" name="img32_28860" descr="7bd04ec4e2879100fa2fd49ac3384bec">
            <a:hlinkClick r:id="rId2" tooltip="&quot;http://smiles.33b.ru/smile.38507.html&quot;"/>
          </p:cNvPr>
          <p:cNvPicPr>
            <a:picLocks noChangeAspect="1" noChangeArrowheads="1"/>
          </p:cNvPicPr>
          <p:nvPr/>
        </p:nvPicPr>
        <p:blipFill>
          <a:blip r:embed="rId3" cstate="print"/>
          <a:srcRect/>
          <a:stretch>
            <a:fillRect/>
          </a:stretch>
        </p:blipFill>
        <p:spPr bwMode="auto">
          <a:xfrm>
            <a:off x="5929313" y="4251325"/>
            <a:ext cx="3040062" cy="246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4"/>
          <p:cNvSpPr>
            <a:spLocks noGrp="1"/>
          </p:cNvSpPr>
          <p:nvPr>
            <p:ph type="title"/>
          </p:nvPr>
        </p:nvSpPr>
        <p:spPr>
          <a:xfrm>
            <a:off x="301625" y="457200"/>
            <a:ext cx="8686800" cy="841375"/>
          </a:xfrm>
        </p:spPr>
        <p:txBody>
          <a:bodyPr/>
          <a:lstStyle/>
          <a:p>
            <a:pPr eaLnBrk="1" fontAlgn="auto" hangingPunct="1">
              <a:spcAft>
                <a:spcPts val="0"/>
              </a:spcAft>
              <a:defRPr/>
            </a:pPr>
            <a:endParaRPr lang="ru-RU" dirty="0" smtClean="0"/>
          </a:p>
        </p:txBody>
      </p:sp>
      <p:pic>
        <p:nvPicPr>
          <p:cNvPr id="14339" name="Содержимое 3" descr="http://ped-kopilka.ru/images/img305.jpg"/>
          <p:cNvPicPr>
            <a:picLocks noGrp="1"/>
          </p:cNvPicPr>
          <p:nvPr>
            <p:ph sz="half" idx="1"/>
          </p:nvPr>
        </p:nvPicPr>
        <p:blipFill>
          <a:blip r:embed="rId2" cstate="print"/>
          <a:srcRect/>
          <a:stretch>
            <a:fillRect/>
          </a:stretch>
        </p:blipFill>
        <p:spPr>
          <a:xfrm>
            <a:off x="0" y="2143125"/>
            <a:ext cx="4143375" cy="3643313"/>
          </a:xfrm>
        </p:spPr>
      </p:pic>
      <p:sp>
        <p:nvSpPr>
          <p:cNvPr id="7172" name="Содержимое 5"/>
          <p:cNvSpPr>
            <a:spLocks noGrp="1"/>
          </p:cNvSpPr>
          <p:nvPr>
            <p:ph sz="half" idx="2"/>
          </p:nvPr>
        </p:nvSpPr>
        <p:spPr>
          <a:xfrm>
            <a:off x="3643313" y="0"/>
            <a:ext cx="5043487" cy="6858000"/>
          </a:xfrm>
        </p:spPr>
        <p:txBody>
          <a:bodyPr>
            <a:normAutofit lnSpcReduction="10000"/>
          </a:bodyPr>
          <a:lstStyle/>
          <a:p>
            <a:pPr eaLnBrk="1" fontAlgn="auto" hangingPunct="1">
              <a:spcAft>
                <a:spcPts val="0"/>
              </a:spcAft>
              <a:buNone/>
              <a:defRPr/>
            </a:pPr>
            <a:r>
              <a:rPr lang="ru-RU" smtClean="0"/>
              <a:t>    Потом </a:t>
            </a:r>
            <a:r>
              <a:rPr lang="ru-RU" dirty="0" smtClean="0"/>
              <a:t>женщинам позволили работать. Но условия труда были тяжёлыми. Тогда в Нью-Йорке (город в Соединённых Штатах Америки) более 150 лет тому назад работницы прошли «маршем пустых кастрюль». Они громко били в пустые кастрюли и требовали повышения зарплаты, улучшения условий работы и равные права для женщин и мужчин. Это так удивило всех, что событие стали называть Женским днём.</a:t>
            </a:r>
          </a:p>
          <a:p>
            <a:pPr eaLnBrk="1" fontAlgn="auto" hangingPunct="1">
              <a:spcAft>
                <a:spcPts val="0"/>
              </a:spcAft>
              <a:buFont typeface="Wingdings 2"/>
              <a:buChar char=""/>
              <a:defRPr/>
            </a:pPr>
            <a:endParaRPr lang="ru-RU" dirty="0" smtClean="0"/>
          </a:p>
        </p:txBody>
      </p:sp>
      <p:pic>
        <p:nvPicPr>
          <p:cNvPr id="14341" name="img33_28860" descr="94f093679ab154ce190328141e94c65d">
            <a:hlinkClick r:id="rId3" tooltip="&quot;http://smiles.33b.ru/smile.57833.html&quot;"/>
          </p:cNvPr>
          <p:cNvPicPr>
            <a:picLocks noChangeAspect="1" noChangeArrowheads="1"/>
          </p:cNvPicPr>
          <p:nvPr/>
        </p:nvPicPr>
        <p:blipFill>
          <a:blip r:embed="rId4" cstate="print"/>
          <a:srcRect/>
          <a:stretch>
            <a:fillRect/>
          </a:stretch>
        </p:blipFill>
        <p:spPr bwMode="auto">
          <a:xfrm>
            <a:off x="430213" y="285750"/>
            <a:ext cx="2570162"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4"/>
          <p:cNvSpPr>
            <a:spLocks noGrp="1"/>
          </p:cNvSpPr>
          <p:nvPr>
            <p:ph type="title"/>
          </p:nvPr>
        </p:nvSpPr>
        <p:spPr/>
        <p:txBody>
          <a:bodyPr/>
          <a:lstStyle/>
          <a:p>
            <a:pPr eaLnBrk="1" fontAlgn="auto" hangingPunct="1">
              <a:spcAft>
                <a:spcPts val="0"/>
              </a:spcAft>
              <a:defRPr/>
            </a:pPr>
            <a:endParaRPr lang="ru-RU" smtClean="0"/>
          </a:p>
        </p:txBody>
      </p:sp>
      <p:sp>
        <p:nvSpPr>
          <p:cNvPr id="15363" name="Содержимое 5"/>
          <p:cNvSpPr>
            <a:spLocks noGrp="1"/>
          </p:cNvSpPr>
          <p:nvPr>
            <p:ph idx="1"/>
          </p:nvPr>
        </p:nvSpPr>
        <p:spPr>
          <a:xfrm>
            <a:off x="457200" y="285750"/>
            <a:ext cx="8229600" cy="5840413"/>
          </a:xfrm>
        </p:spPr>
        <p:txBody>
          <a:bodyPr>
            <a:normAutofit fontScale="92500"/>
          </a:bodyPr>
          <a:lstStyle/>
          <a:p>
            <a:pPr eaLnBrk="1" hangingPunct="1"/>
            <a:endParaRPr lang="ru-RU" i="1" dirty="0" smtClean="0"/>
          </a:p>
          <a:p>
            <a:pPr eaLnBrk="1" hangingPunct="1"/>
            <a:endParaRPr lang="ru-RU" i="1" dirty="0" smtClean="0"/>
          </a:p>
          <a:p>
            <a:pPr eaLnBrk="1" hangingPunct="1">
              <a:buNone/>
            </a:pPr>
            <a:r>
              <a:rPr lang="ru-RU" i="1" dirty="0" smtClean="0"/>
              <a:t>    Потом в течение многих лет женщины устраивали акции протестов. Они требовали избирательного голоса, выступали против ужасных условий труда. Особенно протестовали они против детского труда. Тогда было решено избрать один общий женский день для многих стран. Женщины разных стран договорились, что именно в этот день будут напоминать мужчинам, что женщин надо уважать.</a:t>
            </a:r>
          </a:p>
          <a:p>
            <a:pPr eaLnBrk="1" hangingPunct="1"/>
            <a:endParaRPr lang="ru-RU" dirty="0" smtClean="0"/>
          </a:p>
        </p:txBody>
      </p:sp>
      <p:pic>
        <p:nvPicPr>
          <p:cNvPr id="15364" name="img33_28860" descr="94f093679ab154ce190328141e94c65d">
            <a:hlinkClick r:id="rId2" tooltip="&quot;http://smiles.33b.ru/smile.57833.html&quot;"/>
          </p:cNvPr>
          <p:cNvPicPr>
            <a:picLocks noChangeAspect="1" noChangeArrowheads="1"/>
          </p:cNvPicPr>
          <p:nvPr/>
        </p:nvPicPr>
        <p:blipFill>
          <a:blip r:embed="rId3" cstate="print"/>
          <a:srcRect/>
          <a:stretch>
            <a:fillRect/>
          </a:stretch>
        </p:blipFill>
        <p:spPr bwMode="auto">
          <a:xfrm>
            <a:off x="6297613" y="5286375"/>
            <a:ext cx="2346325" cy="1495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pPr eaLnBrk="1" fontAlgn="auto" hangingPunct="1">
              <a:spcAft>
                <a:spcPts val="0"/>
              </a:spcAft>
              <a:defRPr/>
            </a:pPr>
            <a:endParaRPr lang="ru-RU" smtClean="0"/>
          </a:p>
        </p:txBody>
      </p:sp>
      <p:sp>
        <p:nvSpPr>
          <p:cNvPr id="16387" name="Содержимое 2"/>
          <p:cNvSpPr>
            <a:spLocks noGrp="1"/>
          </p:cNvSpPr>
          <p:nvPr>
            <p:ph idx="1"/>
          </p:nvPr>
        </p:nvSpPr>
        <p:spPr>
          <a:xfrm>
            <a:off x="357188" y="500063"/>
            <a:ext cx="8329612" cy="5626100"/>
          </a:xfrm>
        </p:spPr>
        <p:txBody>
          <a:bodyPr>
            <a:normAutofit lnSpcReduction="10000"/>
          </a:bodyPr>
          <a:lstStyle/>
          <a:p>
            <a:pPr eaLnBrk="1" hangingPunct="1"/>
            <a:endParaRPr lang="ru-RU" i="1" dirty="0" smtClean="0"/>
          </a:p>
          <a:p>
            <a:pPr eaLnBrk="1" hangingPunct="1"/>
            <a:r>
              <a:rPr lang="ru-RU" i="1" dirty="0" smtClean="0"/>
              <a:t>Впервые Международный женский день был проведён 19 марта 1911 года в Германии, Австрии, Дании и некоторых других европейских странах. Эта дата была избрана женщинами Германии. В Советском Союзе 8 марта длительное время было обычным рабочим днём. Но 8 мая 1965 года, накануне 20-летия Победы в Великой Отечественной войне, Международный женский день был объявлен праздничным.</a:t>
            </a:r>
          </a:p>
          <a:p>
            <a:pPr eaLnBrk="1" hangingPunct="1"/>
            <a:endParaRPr lang="ru-RU" i="1" dirty="0" smtClean="0"/>
          </a:p>
        </p:txBody>
      </p:sp>
      <p:pic>
        <p:nvPicPr>
          <p:cNvPr id="16388" name="img38_28860" descr="photo06"/>
          <p:cNvPicPr>
            <a:picLocks noChangeAspect="1" noChangeArrowheads="1"/>
          </p:cNvPicPr>
          <p:nvPr/>
        </p:nvPicPr>
        <p:blipFill>
          <a:blip r:embed="rId2" cstate="print"/>
          <a:srcRect/>
          <a:stretch>
            <a:fillRect/>
          </a:stretch>
        </p:blipFill>
        <p:spPr bwMode="auto">
          <a:xfrm>
            <a:off x="6858000" y="4365625"/>
            <a:ext cx="2211388" cy="2492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p:txBody>
          <a:bodyPr/>
          <a:lstStyle/>
          <a:p>
            <a:pPr eaLnBrk="1" fontAlgn="auto" hangingPunct="1">
              <a:spcAft>
                <a:spcPts val="0"/>
              </a:spcAft>
              <a:defRPr/>
            </a:pPr>
            <a:endParaRPr lang="ru-RU" smtClean="0"/>
          </a:p>
        </p:txBody>
      </p:sp>
      <p:sp>
        <p:nvSpPr>
          <p:cNvPr id="17411" name="Содержимое 2"/>
          <p:cNvSpPr>
            <a:spLocks noGrp="1"/>
          </p:cNvSpPr>
          <p:nvPr>
            <p:ph idx="1"/>
          </p:nvPr>
        </p:nvSpPr>
        <p:spPr>
          <a:xfrm>
            <a:off x="428625" y="857250"/>
            <a:ext cx="8258175" cy="5268913"/>
          </a:xfrm>
        </p:spPr>
        <p:txBody>
          <a:bodyPr/>
          <a:lstStyle/>
          <a:p>
            <a:pPr eaLnBrk="1" hangingPunct="1"/>
            <a:r>
              <a:rPr lang="ru-RU" i="1" dirty="0" smtClean="0"/>
              <a:t>В 1977 году ООН (Организация Объединенных Наций) объявила 8 марта днём борьбы за женские права — Международным женским днём. Этот день объявлен национальным выходным во многих странах. Поэтому мамы и бабушки в этот день могут немного отдохнуть, сходить на праздничный концерт, пообщаться со своими детьми.</a:t>
            </a:r>
          </a:p>
        </p:txBody>
      </p:sp>
      <p:pic>
        <p:nvPicPr>
          <p:cNvPr id="17412" name="img33_28860" descr="94f093679ab154ce190328141e94c65d">
            <a:hlinkClick r:id="rId2" tooltip="&quot;http://smiles.33b.ru/smile.57833.html&quot;"/>
          </p:cNvPr>
          <p:cNvPicPr>
            <a:picLocks noChangeAspect="1" noChangeArrowheads="1"/>
          </p:cNvPicPr>
          <p:nvPr/>
        </p:nvPicPr>
        <p:blipFill>
          <a:blip r:embed="rId3" cstate="print"/>
          <a:srcRect/>
          <a:stretch>
            <a:fillRect/>
          </a:stretch>
        </p:blipFill>
        <p:spPr bwMode="auto">
          <a:xfrm>
            <a:off x="5757863" y="4357688"/>
            <a:ext cx="358775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3" descr="Рисунок2"/>
          <p:cNvPicPr>
            <a:picLocks noChangeAspect="1" noChangeArrowheads="1"/>
          </p:cNvPicPr>
          <p:nvPr/>
        </p:nvPicPr>
        <p:blipFill>
          <a:blip r:embed="rId3" cstate="print"/>
          <a:srcRect/>
          <a:stretch>
            <a:fillRect/>
          </a:stretch>
        </p:blipFill>
        <p:spPr bwMode="auto">
          <a:xfrm>
            <a:off x="2195513" y="333375"/>
            <a:ext cx="4752975" cy="6191250"/>
          </a:xfrm>
          <a:prstGeom prst="rect">
            <a:avLst/>
          </a:prstGeom>
          <a:noFill/>
          <a:effectLst>
            <a:outerShdw dist="107763" dir="8100000" algn="ctr" rotWithShape="0">
              <a:srgbClr val="808080">
                <a:alpha val="50000"/>
              </a:srgbClr>
            </a:outerShdw>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http://i038.radikal.ru/0801/b9/f5ded08d99d8.jpg"/>
          <p:cNvPicPr>
            <a:picLocks noChangeAspect="1" noChangeArrowheads="1"/>
          </p:cNvPicPr>
          <p:nvPr/>
        </p:nvPicPr>
        <p:blipFill>
          <a:blip r:embed="rId3" cstate="print">
            <a:lum contrast="24000"/>
          </a:blip>
          <a:srcRect/>
          <a:stretch>
            <a:fillRect/>
          </a:stretch>
        </p:blipFill>
        <p:spPr bwMode="auto">
          <a:xfrm>
            <a:off x="2195513" y="333375"/>
            <a:ext cx="5976937" cy="60388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sz="half" idx="1"/>
          </p:nvPr>
        </p:nvSpPr>
        <p:spPr>
          <a:xfrm>
            <a:off x="457200" y="260350"/>
            <a:ext cx="8578850" cy="6048375"/>
          </a:xfrm>
          <a:effectLst>
            <a:outerShdw dist="107763" dir="2700000" algn="ctr" rotWithShape="0">
              <a:srgbClr val="333300">
                <a:alpha val="50000"/>
              </a:srgbClr>
            </a:outerShdw>
          </a:effectLst>
        </p:spPr>
        <p:txBody>
          <a:bodyPr/>
          <a:lstStyle/>
          <a:p>
            <a:pPr algn="r" eaLnBrk="1" hangingPunct="1">
              <a:buFontTx/>
              <a:buNone/>
            </a:pPr>
            <a:r>
              <a:rPr lang="ru-RU" altLang="ru-RU" sz="4800" b="1" dirty="0" smtClean="0">
                <a:solidFill>
                  <a:srgbClr val="FFFF00"/>
                </a:solidFill>
                <a:latin typeface="Monotype Corsiva" pitchFamily="66" charset="0"/>
              </a:rPr>
              <a:t>Вас поздравляю с праздником весны, </a:t>
            </a:r>
            <a:br>
              <a:rPr lang="ru-RU" altLang="ru-RU" sz="4800" b="1" dirty="0" smtClean="0">
                <a:solidFill>
                  <a:srgbClr val="FFFF00"/>
                </a:solidFill>
                <a:latin typeface="Monotype Corsiva" pitchFamily="66" charset="0"/>
              </a:rPr>
            </a:br>
            <a:r>
              <a:rPr lang="ru-RU" altLang="ru-RU" sz="4800" b="1" dirty="0" smtClean="0">
                <a:solidFill>
                  <a:srgbClr val="FFFF00"/>
                </a:solidFill>
                <a:latin typeface="Monotype Corsiva" pitchFamily="66" charset="0"/>
              </a:rPr>
              <a:t>С дыханием реки и блеском солнца, </a:t>
            </a:r>
            <a:br>
              <a:rPr lang="ru-RU" altLang="ru-RU" sz="4800" b="1" dirty="0" smtClean="0">
                <a:solidFill>
                  <a:srgbClr val="FFFF00"/>
                </a:solidFill>
                <a:latin typeface="Monotype Corsiva" pitchFamily="66" charset="0"/>
              </a:rPr>
            </a:br>
            <a:r>
              <a:rPr lang="ru-RU" altLang="ru-RU" sz="4800" b="1" dirty="0" smtClean="0">
                <a:solidFill>
                  <a:srgbClr val="FFFF00"/>
                </a:solidFill>
                <a:latin typeface="Monotype Corsiva" pitchFamily="66" charset="0"/>
              </a:rPr>
              <a:t>Пусть будут дни блаженны и ясны. </a:t>
            </a:r>
            <a:br>
              <a:rPr lang="ru-RU" altLang="ru-RU" sz="4800" b="1" dirty="0" smtClean="0">
                <a:solidFill>
                  <a:srgbClr val="FFFF00"/>
                </a:solidFill>
                <a:latin typeface="Monotype Corsiva" pitchFamily="66" charset="0"/>
              </a:rPr>
            </a:br>
            <a:r>
              <a:rPr lang="ru-RU" altLang="ru-RU" sz="4800" b="1" dirty="0" smtClean="0">
                <a:solidFill>
                  <a:srgbClr val="FFFF00"/>
                </a:solidFill>
                <a:latin typeface="Monotype Corsiva" pitchFamily="66" charset="0"/>
              </a:rPr>
              <a:t>И солнце пусть заглянет к Вам в оконце. </a:t>
            </a:r>
          </a:p>
        </p:txBody>
      </p:sp>
      <p:pic>
        <p:nvPicPr>
          <p:cNvPr id="75779" name="Picture 4" descr="monika">
            <a:hlinkClick r:id="rId3" action="ppaction://hlinkfile"/>
          </p:cNvPr>
          <p:cNvPicPr>
            <a:picLocks noGrp="1" noChangeAspect="1" noChangeArrowheads="1"/>
          </p:cNvPicPr>
          <p:nvPr>
            <p:ph sz="half" idx="2"/>
          </p:nvPr>
        </p:nvPicPr>
        <p:blipFill>
          <a:blip r:embed="rId4" cstate="print"/>
          <a:srcRect/>
          <a:stretch>
            <a:fillRect/>
          </a:stretch>
        </p:blipFill>
        <p:spPr>
          <a:xfrm>
            <a:off x="323850" y="5445125"/>
            <a:ext cx="762000" cy="1285875"/>
          </a:xfrm>
        </p:spPr>
      </p:pic>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p:cTn id="7" dur="500" fill="hold"/>
                                        <p:tgtEl>
                                          <p:spTgt spid="942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421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4"/>
</p:tagLst>
</file>

<file path=ppt/theme/theme1.xml><?xml version="1.0" encoding="utf-8"?>
<a:theme xmlns:a="http://schemas.openxmlformats.org/drawingml/2006/main" name="Тема Office">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321</TotalTime>
  <Words>303</Words>
  <Application>Microsoft Office PowerPoint</Application>
  <PresentationFormat>Экран (4:3)</PresentationFormat>
  <Paragraphs>12</Paragraphs>
  <Slides>10</Slides>
  <Notes>4</Notes>
  <HiddenSlides>0</HiddenSlides>
  <MMClips>1</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ИСТОРИЯ ПРАЗДНИКА 8 МАРТА</vt:lpstr>
      <vt:lpstr>Слайд 3</vt:lpstr>
      <vt:lpstr>Слайд 4</vt:lpstr>
      <vt:lpstr>Слайд 5</vt:lpstr>
      <vt:lpstr>Слайд 6</vt:lpstr>
      <vt:lpstr>Слайд 7</vt:lpstr>
      <vt:lpstr>Слайд 8</vt:lpstr>
      <vt:lpstr>Слайд 9</vt:lpstr>
      <vt:lpstr>                    Мама в доме,                         что солнышко на небе!!!</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Windows 7</dc:creator>
  <cp:lastModifiedBy>Анюлька</cp:lastModifiedBy>
  <cp:revision>30</cp:revision>
  <dcterms:created xsi:type="dcterms:W3CDTF">2012-09-28T12:39:23Z</dcterms:created>
  <dcterms:modified xsi:type="dcterms:W3CDTF">2015-03-06T18:23:16Z</dcterms:modified>
</cp:coreProperties>
</file>