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2BD34A-1FB7-4D30-A544-626F985C9FD0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300AF0-E070-4536-A5EB-74B4B211D0C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s/mkhk/Kultura-19-veka-v-Evrope/0031-031-Kultura-19-veka-v-Evrop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olh.in/wp-content/uploads/2012/03/img_0176-610x45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lbums.foto.tut.by/userpics/t/k/1000009225/e9741c1dd4c6bd19ff236dad4928dbb0-46573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5/86/510/86510492_large_0_32f24_4e7eff4f_L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oetree.ru/_ph/27/35148886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bcgallery.com/B/borisov-musatov/borisov3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ylik.ru/uploads/posts/2011-03/thumbs/1300158256_20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lta-d.ru/encyclopedia/images/010503_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.topofart.com/images/artists/Adolphe-William_Bouguereau/paintings/bouguereau03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lm6.meta.ua/pic/0/51/250/th1XfaxoW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mycigars.ru/user_photo/Everon/mygalery_big/img13419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lt-turist.ru/left_ban/Sep-28-2012/ct_a8e14fa0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st2-fashiony.ru/pic/clothing/pic/39419/com/93612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yl.ru/misc/i/ai/73330/94018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s017.radikal.ru/i410/1110/a1/d68bcbf0f15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1/61/593/61593408_1279267503_50142464_1256098321_1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woman.ru/img/Articles/1002_moda/moda_is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Основные течения в европейской художественной культуре </a:t>
            </a:r>
            <a:r>
              <a:rPr lang="en-US" sz="3600" dirty="0" smtClean="0"/>
              <a:t>XIX</a:t>
            </a:r>
            <a:r>
              <a:rPr lang="ru-RU" sz="3600" dirty="0" smtClean="0"/>
              <a:t> века</a:t>
            </a:r>
            <a:endParaRPr lang="ru-RU" sz="3600" dirty="0"/>
          </a:p>
        </p:txBody>
      </p:sp>
      <p:pic>
        <p:nvPicPr>
          <p:cNvPr id="27650" name="Picture 2" descr="http://900igr.net/datas/mkhk/Kultura-19-veka-v-Evrope/0031-031-Kultura-19-veka-v-Evr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Неоготика и псевдоготика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133312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Неоготика и псевдоготика - </a:t>
            </a:r>
            <a:r>
              <a:rPr lang="ru-RU" dirty="0" smtClean="0"/>
              <a:t>направление </a:t>
            </a:r>
            <a:r>
              <a:rPr lang="ru-RU" dirty="0" smtClean="0"/>
              <a:t>в архитектуре 18-19 вв., возрождавшее архитектурные формы и декоративные мотивы готики. </a:t>
            </a:r>
            <a:endParaRPr lang="ru-RU" dirty="0"/>
          </a:p>
        </p:txBody>
      </p:sp>
      <p:pic>
        <p:nvPicPr>
          <p:cNvPr id="6146" name="Picture 2" descr="http://volh.in/wp-content/uploads/2012/03/img_0176-610x4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Прерафаэлиты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4680520" cy="49685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Прерафаэлиты</a:t>
            </a:r>
            <a:r>
              <a:rPr lang="ru-RU" dirty="0" smtClean="0"/>
              <a:t> </a:t>
            </a:r>
            <a:r>
              <a:rPr lang="ru-RU" dirty="0" smtClean="0"/>
              <a:t>- группа английских художников и писателей. Они стремились к возрождению наивной религиозности средневекового и раннеренессансного ("</a:t>
            </a:r>
            <a:r>
              <a:rPr lang="ru-RU" dirty="0" err="1" smtClean="0"/>
              <a:t>дорафаэлевского</a:t>
            </a:r>
            <a:r>
              <a:rPr lang="ru-RU" dirty="0" smtClean="0"/>
              <a:t>") </a:t>
            </a:r>
            <a:r>
              <a:rPr lang="ru-RU" dirty="0" smtClean="0"/>
              <a:t>искусства</a:t>
            </a:r>
            <a:r>
              <a:rPr lang="ru-RU" dirty="0" smtClean="0"/>
              <a:t>, </a:t>
            </a:r>
            <a:r>
              <a:rPr lang="ru-RU" dirty="0" smtClean="0"/>
              <a:t>противопоставляя </a:t>
            </a:r>
            <a:r>
              <a:rPr lang="ru-RU" dirty="0" smtClean="0"/>
              <a:t>его холодному академизму, корни которого они видели в художественной культуре Высокого Возрождения. </a:t>
            </a:r>
            <a:endParaRPr lang="ru-RU" dirty="0"/>
          </a:p>
        </p:txBody>
      </p:sp>
      <p:pic>
        <p:nvPicPr>
          <p:cNvPr id="5122" name="Picture 2" descr="http://albums.foto.tut.by/userpics/t/k/1000009225/e9741c1dd4c6bd19ff236dad4928dbb0-4657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133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Модернистские течения. Модерн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5544616" cy="48356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«Модерн»</a:t>
            </a:r>
            <a:r>
              <a:rPr lang="ru-RU" dirty="0" smtClean="0"/>
              <a:t> </a:t>
            </a:r>
            <a:r>
              <a:rPr lang="ru-RU" dirty="0" smtClean="0"/>
              <a:t>(франц. </a:t>
            </a:r>
            <a:r>
              <a:rPr lang="ru-RU" dirty="0" err="1" smtClean="0"/>
              <a:t>moderne</a:t>
            </a:r>
            <a:r>
              <a:rPr lang="ru-RU" dirty="0" smtClean="0"/>
              <a:t> — новейший, современный) </a:t>
            </a:r>
            <a:r>
              <a:rPr lang="ru-RU" dirty="0" smtClean="0"/>
              <a:t>- </a:t>
            </a:r>
            <a:r>
              <a:rPr lang="ru-RU" dirty="0" smtClean="0"/>
              <a:t>стилевое направление в европейском и </a:t>
            </a:r>
            <a:r>
              <a:rPr lang="ru-RU" dirty="0" smtClean="0"/>
              <a:t>искусстве </a:t>
            </a:r>
            <a:r>
              <a:rPr lang="ru-RU" dirty="0" smtClean="0"/>
              <a:t>кон. 19 — </a:t>
            </a:r>
            <a:r>
              <a:rPr lang="ru-RU" dirty="0" err="1" smtClean="0"/>
              <a:t>нач</a:t>
            </a:r>
            <a:r>
              <a:rPr lang="ru-RU" dirty="0" smtClean="0"/>
              <a:t>. 20 вв. Представители «модерна» использовали новые технико-конструктивные средства, свободную планировку, своеобразный архитектурный декор для создания необычных, подчеркнуто индивидуализированных зданий, все элементы которых подчинялись единому орнаментальному ритму и образно-символическому </a:t>
            </a:r>
            <a:r>
              <a:rPr lang="ru-RU" dirty="0" smtClean="0"/>
              <a:t>замыслу. </a:t>
            </a:r>
            <a:endParaRPr lang="ru-RU" dirty="0"/>
          </a:p>
        </p:txBody>
      </p:sp>
      <p:pic>
        <p:nvPicPr>
          <p:cNvPr id="4098" name="Picture 2" descr="http://img0.liveinternet.ru/images/attach/c/5/86/510/86510492_large_0_32f24_4e7eff4f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5812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4104456" cy="48356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Импрессионизм</a:t>
            </a:r>
            <a:r>
              <a:rPr lang="ru-RU" dirty="0" smtClean="0"/>
              <a:t> </a:t>
            </a:r>
            <a:r>
              <a:rPr lang="ru-RU" dirty="0" smtClean="0"/>
              <a:t>(от франц. </a:t>
            </a:r>
            <a:r>
              <a:rPr lang="ru-RU" dirty="0" err="1" smtClean="0"/>
              <a:t>impression</a:t>
            </a:r>
            <a:r>
              <a:rPr lang="ru-RU" dirty="0" smtClean="0"/>
              <a:t> — впечатление), направление в искусстве последней трети 19 — </a:t>
            </a:r>
            <a:r>
              <a:rPr lang="ru-RU" dirty="0" err="1" smtClean="0"/>
              <a:t>нач</a:t>
            </a:r>
            <a:r>
              <a:rPr lang="ru-RU" dirty="0" smtClean="0"/>
              <a:t>. 20 вв., представители которого стремились наиболее естественно и непредвзято запечатлеть реальный мир в его подвижности и изменчивости, передать свои мимолетные впечатления. </a:t>
            </a:r>
            <a:endParaRPr lang="ru-RU" dirty="0"/>
          </a:p>
        </p:txBody>
      </p:sp>
      <p:pic>
        <p:nvPicPr>
          <p:cNvPr id="3074" name="Picture 2" descr="http://www.poetree.ru/_ph/27/3514888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837006" cy="395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776864" cy="20162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Символизм</a:t>
            </a:r>
            <a:r>
              <a:rPr lang="ru-RU" dirty="0" smtClean="0"/>
              <a:t>, </a:t>
            </a:r>
            <a:r>
              <a:rPr lang="ru-RU" dirty="0" smtClean="0"/>
              <a:t>направление в европейском и русском искусстве 1870-1910-х гг.; сосредоточено преимущественно на художественном выражении посредством символа интуитивно постигаемых сущностей и идей, смутных, часто изощренных чувств и видений. </a:t>
            </a:r>
            <a:endParaRPr lang="ru-RU" dirty="0"/>
          </a:p>
        </p:txBody>
      </p:sp>
      <p:pic>
        <p:nvPicPr>
          <p:cNvPr id="2050" name="Picture 2" descr="http://www.abcgallery.com/B/borisov-musatov/borisov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4032448" cy="36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Постимпрессионизм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776864" cy="16561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Постимпрессионизм </a:t>
            </a:r>
            <a:r>
              <a:rPr lang="ru-RU" dirty="0" smtClean="0"/>
              <a:t>(от </a:t>
            </a:r>
            <a:r>
              <a:rPr lang="ru-RU" dirty="0" smtClean="0"/>
              <a:t>лат. </a:t>
            </a:r>
            <a:r>
              <a:rPr lang="ru-RU" dirty="0" err="1" smtClean="0"/>
              <a:t>post</a:t>
            </a:r>
            <a:r>
              <a:rPr lang="ru-RU" dirty="0" smtClean="0"/>
              <a:t> — после и импрессионизм), общее название течений в живописи кон. 19 — </a:t>
            </a:r>
            <a:r>
              <a:rPr lang="ru-RU" dirty="0" err="1" smtClean="0"/>
              <a:t>нач</a:t>
            </a:r>
            <a:r>
              <a:rPr lang="ru-RU" dirty="0" smtClean="0"/>
              <a:t>. 20 вв., возникших во Франции как реакция на импрессионизм с его интересом к случайному и мимолетному. </a:t>
            </a:r>
            <a:endParaRPr lang="ru-RU" dirty="0"/>
          </a:p>
        </p:txBody>
      </p:sp>
      <p:pic>
        <p:nvPicPr>
          <p:cNvPr id="1026" name="Picture 2" descr="http://rylik.ru/uploads/posts/2011-03/thumbs/1300158256_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419086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84784"/>
            <a:ext cx="7312856" cy="4763616"/>
          </a:xfrm>
        </p:spPr>
        <p:txBody>
          <a:bodyPr/>
          <a:lstStyle/>
          <a:p>
            <a:pPr algn="just"/>
            <a:r>
              <a:rPr lang="ru-RU" dirty="0" smtClean="0"/>
              <a:t>Общая характеристика романтизма</a:t>
            </a:r>
          </a:p>
          <a:p>
            <a:pPr algn="just"/>
            <a:r>
              <a:rPr lang="ru-RU" dirty="0" smtClean="0"/>
              <a:t>Выразительное чтение или чтение наизусть одного из стихотворений Гёте, Байрона, Шиллера</a:t>
            </a:r>
          </a:p>
          <a:p>
            <a:pPr algn="just"/>
            <a:r>
              <a:rPr lang="ru-RU" dirty="0" smtClean="0"/>
              <a:t>Принести на урок </a:t>
            </a:r>
            <a:r>
              <a:rPr lang="ru-RU" smtClean="0"/>
              <a:t>стихотворения европейских романтиков </a:t>
            </a:r>
            <a:r>
              <a:rPr lang="ru-RU" dirty="0" smtClean="0"/>
              <a:t>19 века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В </a:t>
            </a:r>
            <a:r>
              <a:rPr lang="ru-RU" sz="2400" dirty="0" smtClean="0"/>
              <a:t>XIX веке начинается новая эра в художественной культуре Европы, ставшей на путь капиталистического развития после Французской буржуазной революции 1789 - 1794 г. Эта революция и промышленный переворот в Англии XVIII века стали теми историческими событиями, которые </a:t>
            </a:r>
            <a:r>
              <a:rPr lang="ru-RU" sz="2400" dirty="0" err="1" smtClean="0"/>
              <a:t>вкорне</a:t>
            </a:r>
            <a:r>
              <a:rPr lang="ru-RU" sz="2400" dirty="0" smtClean="0"/>
              <a:t> </a:t>
            </a:r>
            <a:r>
              <a:rPr lang="ru-RU" sz="2400" dirty="0" smtClean="0"/>
              <a:t>изменили все стороны жизни не только в Европе, </a:t>
            </a:r>
            <a:r>
              <a:rPr lang="ru-RU" sz="2400" dirty="0" smtClean="0"/>
              <a:t>но </a:t>
            </a:r>
            <a:r>
              <a:rPr lang="ru-RU" sz="2400" dirty="0" smtClean="0"/>
              <a:t>и на других континентах. 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	Культура </a:t>
            </a:r>
            <a:r>
              <a:rPr lang="ru-RU" sz="2400" dirty="0" smtClean="0"/>
              <a:t>по мере усложнения общественных отношений, усиления социальных противоречий становится всё сложнее, противоречивее в осмыслении и отражении современности.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Эволюция новых течений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746064" cy="4835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архитектуре воцаряется </a:t>
            </a:r>
            <a:r>
              <a:rPr lang="ru-RU" b="1" dirty="0" smtClean="0"/>
              <a:t>эклектика и </a:t>
            </a:r>
            <a:r>
              <a:rPr lang="ru-RU" b="1" dirty="0" smtClean="0"/>
              <a:t>историзм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живописи и скульптуре наряду с </a:t>
            </a:r>
            <a:r>
              <a:rPr lang="ru-RU" b="1" dirty="0" smtClean="0"/>
              <a:t>классицизмом</a:t>
            </a:r>
            <a:r>
              <a:rPr lang="ru-RU" dirty="0" smtClean="0"/>
              <a:t>, который всё более приобретает черты академической схемы, </a:t>
            </a:r>
            <a:r>
              <a:rPr lang="ru-RU" dirty="0" smtClean="0"/>
              <a:t>с 1820-х </a:t>
            </a:r>
            <a:r>
              <a:rPr lang="ru-RU" dirty="0" smtClean="0"/>
              <a:t>годов рождается сильное </a:t>
            </a:r>
            <a:r>
              <a:rPr lang="ru-RU" b="1" dirty="0" smtClean="0"/>
              <a:t>романтическое</a:t>
            </a:r>
            <a:r>
              <a:rPr lang="ru-RU" dirty="0" smtClean="0"/>
              <a:t> </a:t>
            </a:r>
            <a:r>
              <a:rPr lang="ru-RU" dirty="0" smtClean="0"/>
              <a:t>течение;</a:t>
            </a:r>
          </a:p>
          <a:p>
            <a:pPr algn="just"/>
            <a:r>
              <a:rPr lang="ru-RU" dirty="0" smtClean="0"/>
              <a:t>с 1840-х годов развивается </a:t>
            </a:r>
            <a:r>
              <a:rPr lang="ru-RU" b="1" dirty="0" smtClean="0"/>
              <a:t>реализм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последней трети XIX века, в переломное для западноевропейского реализма время, вновь укрепляются позиции </a:t>
            </a:r>
            <a:r>
              <a:rPr lang="ru-RU" b="1" dirty="0" smtClean="0"/>
              <a:t>академизма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реакцией </a:t>
            </a:r>
            <a:r>
              <a:rPr lang="ru-RU" dirty="0" smtClean="0"/>
              <a:t>на академизм становится </a:t>
            </a:r>
            <a:r>
              <a:rPr lang="ru-RU" b="1" dirty="0" smtClean="0"/>
              <a:t>импрессионизм</a:t>
            </a:r>
            <a:r>
              <a:rPr lang="ru-RU" dirty="0" smtClean="0"/>
              <a:t>, который сменяется </a:t>
            </a:r>
            <a:r>
              <a:rPr lang="ru-RU" b="1" dirty="0" smtClean="0"/>
              <a:t>неоимпрессионизмом</a:t>
            </a:r>
            <a:r>
              <a:rPr lang="ru-RU" dirty="0" smtClean="0"/>
              <a:t>, а затем </a:t>
            </a:r>
            <a:r>
              <a:rPr lang="ru-RU" b="1" dirty="0" smtClean="0"/>
              <a:t>постимпрессионизмом.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Ампир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992888" cy="25922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</a:t>
            </a:r>
            <a:r>
              <a:rPr lang="ru-RU" sz="2600" b="1" i="1" dirty="0" smtClean="0"/>
              <a:t>Ампир</a:t>
            </a:r>
            <a:r>
              <a:rPr lang="ru-RU" sz="2600" dirty="0" smtClean="0"/>
              <a:t> </a:t>
            </a:r>
            <a:r>
              <a:rPr lang="ru-RU" sz="2600" dirty="0" smtClean="0"/>
              <a:t>(буквально — имперский) стиль в архитектуре и декоративном искусстве трех первых десятилетий 19 </a:t>
            </a:r>
            <a:r>
              <a:rPr lang="ru-RU" sz="2600" dirty="0" smtClean="0"/>
              <a:t>в. Массивные </a:t>
            </a:r>
            <a:r>
              <a:rPr lang="ru-RU" sz="2600" dirty="0" smtClean="0"/>
              <a:t>лапидарные, подчеркнуто монументальные формы и богатый декор (военные эмблемы, орнамент), опора на художественное наследие императорского Рима, древнегреческой архаики, </a:t>
            </a:r>
            <a:r>
              <a:rPr lang="ru-RU" sz="2600" dirty="0" smtClean="0"/>
              <a:t>Древнего </a:t>
            </a:r>
            <a:r>
              <a:rPr lang="ru-RU" sz="2600" dirty="0" smtClean="0"/>
              <a:t>Египта служили воплощению идей государственного могущества и воинской силы. </a:t>
            </a:r>
            <a:endParaRPr lang="ru-RU" sz="2600" dirty="0"/>
          </a:p>
        </p:txBody>
      </p:sp>
      <p:pic>
        <p:nvPicPr>
          <p:cNvPr id="24578" name="Picture 2" descr="http://www.alta-d.ru/encyclopedia/images/010503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31206"/>
            <a:ext cx="3744416" cy="302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Академизм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4536504" cy="49685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	</a:t>
            </a:r>
            <a:r>
              <a:rPr lang="ru-RU" sz="2800" b="1" dirty="0" smtClean="0"/>
              <a:t>Академизм</a:t>
            </a:r>
            <a:r>
              <a:rPr lang="ru-RU" sz="2800" dirty="0" smtClean="0"/>
              <a:t> </a:t>
            </a:r>
            <a:r>
              <a:rPr lang="ru-RU" sz="2800" dirty="0" smtClean="0"/>
              <a:t>(французское </a:t>
            </a:r>
            <a:r>
              <a:rPr lang="ru-RU" sz="2800" dirty="0" err="1" smtClean="0"/>
              <a:t>academisme</a:t>
            </a:r>
            <a:r>
              <a:rPr lang="ru-RU" sz="2800" dirty="0" smtClean="0"/>
              <a:t>) в изобразительном искусстве, направление, сложившееся в художественных академиях 16—19 вв. </a:t>
            </a:r>
            <a:r>
              <a:rPr lang="ru-RU" sz="2800" dirty="0" smtClean="0"/>
              <a:t>и </a:t>
            </a:r>
            <a:r>
              <a:rPr lang="ru-RU" sz="2800" dirty="0" smtClean="0"/>
              <a:t>основанное на догматическом следовании внешним формам классического искусства. </a:t>
            </a:r>
            <a:endParaRPr lang="ru-RU" sz="2800" dirty="0"/>
          </a:p>
        </p:txBody>
      </p:sp>
      <p:pic>
        <p:nvPicPr>
          <p:cNvPr id="11266" name="Picture 2" descr="http://img.topofart.com/images/artists/Adolphe-William_Bouguereau/paintings/bouguereau0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952328" cy="432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5328592" cy="49796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Романтизм</a:t>
            </a:r>
            <a:r>
              <a:rPr lang="ru-RU" dirty="0" smtClean="0"/>
              <a:t> — это стилевое направление, которое вместо </a:t>
            </a:r>
            <a:r>
              <a:rPr lang="ru-RU" dirty="0" smtClean="0"/>
              <a:t>науки и разума </a:t>
            </a:r>
            <a:r>
              <a:rPr lang="ru-RU" dirty="0" smtClean="0"/>
              <a:t>ставит </a:t>
            </a:r>
            <a:r>
              <a:rPr lang="ru-RU" dirty="0" smtClean="0"/>
              <a:t>художественное творчество </a:t>
            </a:r>
            <a:r>
              <a:rPr lang="ru-RU" dirty="0" smtClean="0"/>
              <a:t>индивидуума. </a:t>
            </a:r>
            <a:r>
              <a:rPr lang="ru-RU" dirty="0" smtClean="0"/>
              <a:t>Основная черта романтизма как движения — стремление противопоставить </a:t>
            </a:r>
            <a:r>
              <a:rPr lang="ru-RU" dirty="0" smtClean="0"/>
              <a:t>миру </a:t>
            </a:r>
            <a:r>
              <a:rPr lang="ru-RU" dirty="0" smtClean="0"/>
              <a:t>рассудка, закона, </a:t>
            </a:r>
            <a:r>
              <a:rPr lang="ru-RU" dirty="0" smtClean="0"/>
              <a:t>индивидуализма, </a:t>
            </a:r>
            <a:r>
              <a:rPr lang="ru-RU" dirty="0" smtClean="0"/>
              <a:t>наивной веры в линейный прогресс — новую систему ценностей: культ творчества, примат воображения над рассудком, </a:t>
            </a:r>
            <a:r>
              <a:rPr lang="ru-RU" dirty="0" smtClean="0"/>
              <a:t>открытие внутреннего мира человека.</a:t>
            </a:r>
            <a:endParaRPr lang="ru-RU" dirty="0"/>
          </a:p>
        </p:txBody>
      </p:sp>
      <p:pic>
        <p:nvPicPr>
          <p:cNvPr id="10242" name="Picture 2" descr="http://dlm6.meta.ua/pic/0/51/250/th1XfaxoW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915634" cy="373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mycigars.ru/user_photo/Everon/mygalery_big/img134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343153" cy="3234956"/>
          </a:xfrm>
          <a:prstGeom prst="rect">
            <a:avLst/>
          </a:prstGeom>
          <a:noFill/>
        </p:spPr>
      </p:pic>
      <p:pic>
        <p:nvPicPr>
          <p:cNvPr id="9220" name="Picture 4" descr="http://st2-fashiony.ru/pic/clothing/pic/39419/com/93612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52736"/>
            <a:ext cx="3240360" cy="4320480"/>
          </a:xfrm>
          <a:prstGeom prst="rect">
            <a:avLst/>
          </a:prstGeom>
          <a:noFill/>
        </p:spPr>
      </p:pic>
      <p:pic>
        <p:nvPicPr>
          <p:cNvPr id="9222" name="Picture 6" descr="http://www.cult-turist.ru/left_ban/Sep-28-2012/ct_a8e14fa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1" y="3645024"/>
            <a:ext cx="3539846" cy="29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Эклектика и историзм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632848" cy="16561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Основной </a:t>
            </a:r>
            <a:r>
              <a:rPr lang="ru-RU" dirty="0" smtClean="0"/>
              <a:t>особенностью архитектуры второй половины 19 в. является смешение исторических стилей (ренессансного, готического, мавританского, русского и др.) — </a:t>
            </a:r>
            <a:r>
              <a:rPr lang="ru-RU" b="1" i="1" dirty="0" smtClean="0"/>
              <a:t>эклектизм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 descr="http://www.syl.ru/misc/i/ai/73330/94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Второе рококо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632848" cy="17651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Второе рококо (изящество, легкость, воздушность)</a:t>
            </a:r>
            <a:r>
              <a:rPr lang="ru-RU" dirty="0" smtClean="0"/>
              <a:t> </a:t>
            </a:r>
            <a:r>
              <a:rPr lang="ru-RU" dirty="0" smtClean="0"/>
              <a:t>отличается от первого подражательностью, тяжеловесностью деталей, отсутствием искренности, чувства новизны, подлинного </a:t>
            </a:r>
            <a:r>
              <a:rPr lang="ru-RU" dirty="0" smtClean="0"/>
              <a:t>вдохновения. </a:t>
            </a:r>
            <a:endParaRPr lang="ru-RU" dirty="0"/>
          </a:p>
        </p:txBody>
      </p:sp>
      <p:pic>
        <p:nvPicPr>
          <p:cNvPr id="7170" name="Picture 2" descr="http://s017.radikal.ru/i410/1110/a1/d68bcbf0f1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81474"/>
            <a:ext cx="2160240" cy="3375374"/>
          </a:xfrm>
          <a:prstGeom prst="rect">
            <a:avLst/>
          </a:prstGeom>
          <a:noFill/>
        </p:spPr>
      </p:pic>
      <p:pic>
        <p:nvPicPr>
          <p:cNvPr id="7174" name="Picture 6" descr="http://www.woman.ru/img/Articles/1002_moda/moda_is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73016"/>
            <a:ext cx="2381250" cy="2667000"/>
          </a:xfrm>
          <a:prstGeom prst="rect">
            <a:avLst/>
          </a:prstGeom>
          <a:noFill/>
        </p:spPr>
      </p:pic>
      <p:pic>
        <p:nvPicPr>
          <p:cNvPr id="7176" name="Picture 8" descr="http://img0.liveinternet.ru/images/attach/c/1/61/593/61593408_1279267503_50142464_1256098321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212976"/>
            <a:ext cx="2537312" cy="330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127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Основные течения в европейской художественной культуре XIX века</vt:lpstr>
      <vt:lpstr>Новая эра</vt:lpstr>
      <vt:lpstr>Эволюция новых течений</vt:lpstr>
      <vt:lpstr>Ампир</vt:lpstr>
      <vt:lpstr>Академизм</vt:lpstr>
      <vt:lpstr>Романтизм</vt:lpstr>
      <vt:lpstr>Слайд 7</vt:lpstr>
      <vt:lpstr>Эклектика и историзм</vt:lpstr>
      <vt:lpstr>Второе рококо</vt:lpstr>
      <vt:lpstr>Неоготика и псевдоготика</vt:lpstr>
      <vt:lpstr>Прерафаэлиты</vt:lpstr>
      <vt:lpstr>Модернистские течения. Модерн</vt:lpstr>
      <vt:lpstr>Импрессионизм</vt:lpstr>
      <vt:lpstr>Символизм</vt:lpstr>
      <vt:lpstr>Постимпрессионизм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течения в европейской художественной культуре XIX века</dc:title>
  <dc:creator>Наталья</dc:creator>
  <cp:lastModifiedBy>Наталья</cp:lastModifiedBy>
  <cp:revision>10</cp:revision>
  <dcterms:created xsi:type="dcterms:W3CDTF">2013-09-09T18:40:20Z</dcterms:created>
  <dcterms:modified xsi:type="dcterms:W3CDTF">2013-09-09T20:14:28Z</dcterms:modified>
</cp:coreProperties>
</file>