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CD4A-4599-4C59-9527-0E16E4E94EEC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1B64-7592-415C-8CBF-C4B2F6A440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CD4A-4599-4C59-9527-0E16E4E94EEC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1B64-7592-415C-8CBF-C4B2F6A44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CD4A-4599-4C59-9527-0E16E4E94EEC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1B64-7592-415C-8CBF-C4B2F6A44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CD4A-4599-4C59-9527-0E16E4E94EEC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1B64-7592-415C-8CBF-C4B2F6A44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CD4A-4599-4C59-9527-0E16E4E94EEC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1B64-7592-415C-8CBF-C4B2F6A440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CD4A-4599-4C59-9527-0E16E4E94EEC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1B64-7592-415C-8CBF-C4B2F6A44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CD4A-4599-4C59-9527-0E16E4E94EEC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1B64-7592-415C-8CBF-C4B2F6A44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CD4A-4599-4C59-9527-0E16E4E94EEC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1B64-7592-415C-8CBF-C4B2F6A44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CD4A-4599-4C59-9527-0E16E4E94EEC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1B64-7592-415C-8CBF-C4B2F6A44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CD4A-4599-4C59-9527-0E16E4E94EEC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1B64-7592-415C-8CBF-C4B2F6A44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CD4A-4599-4C59-9527-0E16E4E94EEC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C21B64-7592-415C-8CBF-C4B2F6A4409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71CD4A-4599-4C59-9527-0E16E4E94EEC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C21B64-7592-415C-8CBF-C4B2F6A4409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8.radikal.ru/i161/0905/2d/2dd3796e633b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0/35/571/35571866_000000.jpg" TargetMode="External"/><Relationship Id="rId2" Type="http://schemas.openxmlformats.org/officeDocument/2006/relationships/hyperlink" Target="http://sites.google.com/site/apilgrimscatechism2/andreirublevThetrinity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0.liveinternet.ru/images/attach/c/2/84/154/84154282_800x263560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s10771.vkontakte.ru/u156643535/-14/x_0e16798c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mallbay.ru/images7/caravaggio_05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mallbay.ru/images7/velasquez_0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smallbay.ru/images/rembrandt_04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mallbay.ru/images/vermeer_0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smallbay.ru/artholland/images/hals0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016.radikal.ru/0908/4b/52fbc940acc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4/4f/Duomo_Firenze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stro.virginia.edu/images/astronomy/stonehenge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tat17.privet.ru/lr/093320b19a0fec40df6319783661250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55.tinypic.com/abm49z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kukuryamba.taba.ru/fid/aW1hZ2U6Mzc5MzQ2Ly8/origina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ra.ru/storage/enc/design/ikebana1.jpg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://www.solidarnost.org/netcat_files/oldpic/ikebana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axeltour.ru/content/image/The%20Parthenon,%20Acropolis,%20Athens,%20Greece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.photo.tut.ua/bustravel/231/12844/5434603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066.radikal.ru/1112/11/8573fc1c7a7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f.rodon.org/p/19/090830194725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7854696" cy="256024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+mj-lt"/>
              </a:rPr>
              <a:t>Художественная культура </a:t>
            </a:r>
            <a:endParaRPr lang="ru-RU" sz="4000" b="1" i="1" dirty="0" smtClean="0">
              <a:latin typeface="+mj-lt"/>
            </a:endParaRPr>
          </a:p>
          <a:p>
            <a:pPr algn="ctr"/>
            <a:r>
              <a:rPr lang="ru-RU" sz="4000" b="1" i="1" dirty="0" smtClean="0">
                <a:latin typeface="+mj-lt"/>
              </a:rPr>
              <a:t>17 века</a:t>
            </a:r>
          </a:p>
          <a:p>
            <a:pPr algn="ctr"/>
            <a:r>
              <a:rPr lang="ru-RU" sz="4000" i="1" dirty="0" smtClean="0">
                <a:latin typeface="+mj-lt"/>
              </a:rPr>
              <a:t>Многоголосие </a:t>
            </a:r>
            <a:r>
              <a:rPr lang="ru-RU" sz="4000" i="1" dirty="0" smtClean="0">
                <a:latin typeface="+mj-lt"/>
              </a:rPr>
              <a:t>школ и стилей</a:t>
            </a:r>
          </a:p>
          <a:p>
            <a:endParaRPr lang="ru-RU" dirty="0"/>
          </a:p>
        </p:txBody>
      </p:sp>
      <p:pic>
        <p:nvPicPr>
          <p:cNvPr id="15362" name="Picture 2" descr="Картинка 6 из 637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96952"/>
            <a:ext cx="5076825" cy="344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11. Как называется роспись по мокрой штукатурке?</a:t>
            </a:r>
          </a:p>
          <a:p>
            <a:pPr>
              <a:buNone/>
            </a:pPr>
            <a:r>
              <a:rPr lang="ru-RU" dirty="0" smtClean="0"/>
              <a:t>12. Укажите автора и </a:t>
            </a:r>
          </a:p>
          <a:p>
            <a:pPr>
              <a:buNone/>
            </a:pPr>
            <a:r>
              <a:rPr lang="ru-RU" dirty="0" smtClean="0"/>
              <a:t>название этой иконы</a:t>
            </a:r>
          </a:p>
          <a:p>
            <a:pPr>
              <a:buNone/>
            </a:pPr>
            <a:r>
              <a:rPr lang="ru-RU" dirty="0" smtClean="0"/>
              <a:t>13. Кто из титанов эпохи</a:t>
            </a:r>
          </a:p>
          <a:p>
            <a:pPr>
              <a:buNone/>
            </a:pPr>
            <a:r>
              <a:rPr lang="ru-RU" dirty="0" smtClean="0"/>
              <a:t>Возрождения был не только</a:t>
            </a:r>
          </a:p>
          <a:p>
            <a:pPr>
              <a:buNone/>
            </a:pPr>
            <a:r>
              <a:rPr lang="ru-RU" dirty="0" smtClean="0"/>
              <a:t>х</a:t>
            </a:r>
            <a:r>
              <a:rPr lang="ru-RU" dirty="0" smtClean="0"/>
              <a:t>удожником, но и </a:t>
            </a:r>
          </a:p>
          <a:p>
            <a:pPr>
              <a:buNone/>
            </a:pPr>
            <a:r>
              <a:rPr lang="ru-RU" dirty="0" smtClean="0"/>
              <a:t>и</a:t>
            </a:r>
            <a:r>
              <a:rPr lang="ru-RU" dirty="0" smtClean="0"/>
              <a:t>зобретателем?</a:t>
            </a:r>
          </a:p>
          <a:p>
            <a:pPr>
              <a:buNone/>
            </a:pPr>
            <a:r>
              <a:rPr lang="ru-RU" dirty="0" smtClean="0"/>
              <a:t>14. В каком городе зародился</a:t>
            </a:r>
          </a:p>
          <a:p>
            <a:pPr>
              <a:buNone/>
            </a:pPr>
            <a:r>
              <a:rPr lang="ru-RU" dirty="0" smtClean="0"/>
              <a:t> итальянский Ренессанс?</a:t>
            </a:r>
            <a:endParaRPr lang="ru-RU" dirty="0"/>
          </a:p>
        </p:txBody>
      </p:sp>
      <p:sp>
        <p:nvSpPr>
          <p:cNvPr id="21506" name="AutoShape 2" descr="Картинка 3 из 2585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30765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Картинка 3 из 2585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30765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Картинка 3 из 2585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30765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Картинка 6 из 258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492896"/>
            <a:ext cx="3264024" cy="4080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15. Какой город гордится этим собором?</a:t>
            </a:r>
            <a:endParaRPr lang="ru-RU" dirty="0"/>
          </a:p>
        </p:txBody>
      </p:sp>
      <p:pic>
        <p:nvPicPr>
          <p:cNvPr id="20482" name="Picture 2" descr="Картинка 2 из 134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564904"/>
            <a:ext cx="37433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Литература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Стоунхендж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Пирамида Хеопса в Египте</a:t>
            </a:r>
          </a:p>
          <a:p>
            <a:pPr marL="514350" indent="-514350">
              <a:buAutoNum type="arabicPeriod"/>
            </a:pPr>
            <a:r>
              <a:rPr lang="ru-RU" sz="2400" dirty="0" err="1" smtClean="0"/>
              <a:t>Тадж</a:t>
            </a:r>
            <a:r>
              <a:rPr lang="ru-RU" sz="2400" dirty="0" smtClean="0"/>
              <a:t> Махал в Индии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Япония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Икебана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Акрополь в Афинах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Колизей в Риме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Библия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Готика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Фреска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Андрей Рублев «Троица»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Леонардо да Винчи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Флоренция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Киев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27650" name="Picture 2" descr="Картинка 9 из 1569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2204864"/>
            <a:ext cx="4428144" cy="2949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Культура и искусство 17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6696744" cy="44077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Семнадцатый </a:t>
            </a:r>
            <a:r>
              <a:rPr lang="ru-RU" dirty="0" smtClean="0"/>
              <a:t>век имел особое значение для формирования национальных культур нового времени. В эту эпоху завершился процесс локализации больших национальных художественных школ, своеобразие которых определялось как условиями исторического развития, так и художественной традицией, сложившейся в каждой стране — Италии, Фландрии, Голландии, Испании, Франции. </a:t>
            </a:r>
            <a:endParaRPr lang="ru-RU" dirty="0"/>
          </a:p>
        </p:txBody>
      </p:sp>
      <p:pic>
        <p:nvPicPr>
          <p:cNvPr id="26626" name="Picture 2" descr="Караваджо Шулеры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492896"/>
            <a:ext cx="2000250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38912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По </a:t>
            </a:r>
            <a:r>
              <a:rPr lang="ru-RU" dirty="0" smtClean="0"/>
              <a:t>сравнению с эпохой Возрождения искусство 17 века сложнее, противоречивее в содержании и художественных формах. Целостное поэтическое восприятие мира, характерное для Возрождения, разрушается, идеал гармонии и ясности оказывается недосягаемым. Но образ человека остается по-прежнему в центре внимания художника.</a:t>
            </a:r>
            <a:endParaRPr lang="ru-RU" dirty="0"/>
          </a:p>
        </p:txBody>
      </p:sp>
      <p:pic>
        <p:nvPicPr>
          <p:cNvPr id="25602" name="Picture 2" descr="Веласкес Триумф Вакх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77072"/>
            <a:ext cx="2520280" cy="2340261"/>
          </a:xfrm>
          <a:prstGeom prst="rect">
            <a:avLst/>
          </a:prstGeom>
          <a:noFill/>
        </p:spPr>
      </p:pic>
      <p:pic>
        <p:nvPicPr>
          <p:cNvPr id="25604" name="Picture 4" descr="Рембрандт Челн Христа во время бур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0517" y="4077072"/>
            <a:ext cx="2525819" cy="234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157592" cy="367240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Титаны</a:t>
            </a:r>
            <a:r>
              <a:rPr lang="ru-RU" dirty="0" smtClean="0"/>
              <a:t>, воспетые в произведениях искусства Возрождения, уступили место человеку, сознающему свою зависимость от общественной среды и объективных законов бытия. Его воплощение становится более конкретным, </a:t>
            </a:r>
            <a:r>
              <a:rPr lang="ru-RU" dirty="0" smtClean="0"/>
              <a:t>эмоциональным </a:t>
            </a:r>
            <a:r>
              <a:rPr lang="ru-RU" dirty="0" smtClean="0"/>
              <a:t>и психологически сложным. В нем обнаруживается бесконечное разнообразие и богатство внутреннего мира, ярче и определеннее выступают национальные черты, показывается его место в обществе.</a:t>
            </a:r>
            <a:endParaRPr lang="ru-RU" dirty="0"/>
          </a:p>
        </p:txBody>
      </p:sp>
      <p:pic>
        <p:nvPicPr>
          <p:cNvPr id="24578" name="Picture 2" descr="Вермер Вид Делфт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365104"/>
            <a:ext cx="2232248" cy="2072803"/>
          </a:xfrm>
          <a:prstGeom prst="rect">
            <a:avLst/>
          </a:prstGeom>
          <a:noFill/>
        </p:spPr>
      </p:pic>
      <p:pic>
        <p:nvPicPr>
          <p:cNvPr id="24580" name="Picture 4" descr="Хальс Портрет Стефана Герадс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365104"/>
            <a:ext cx="2253760" cy="2092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Работа на выбор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376264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Найти в дополнительной литературе сведения по теме «Особенности развития культуры 17 века»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Приготовить слайд-шоу по теме «Культура Нового времени»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Приготовить презентацию «Познавательное путешествие»</a:t>
            </a:r>
            <a:endParaRPr lang="ru-RU" dirty="0"/>
          </a:p>
        </p:txBody>
      </p:sp>
      <p:pic>
        <p:nvPicPr>
          <p:cNvPr id="28674" name="Picture 2" descr="Картинка 8 из 1818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01008"/>
            <a:ext cx="4109235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Какие ассоциации возникают у вас, когда вы слышите «Художественная культура Древнего мира, Средневековья и Возрождения»?</a:t>
            </a:r>
            <a:endParaRPr lang="ru-RU" dirty="0"/>
          </a:p>
        </p:txBody>
      </p:sp>
      <p:pic>
        <p:nvPicPr>
          <p:cNvPr id="14338" name="Picture 2" descr="Картинка 9 из 1561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429000"/>
            <a:ext cx="5076825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Какой вид искусства является искусством слова?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Назовите, какое загадочное сооружение в Англии условно считают истоками искусства? </a:t>
            </a:r>
            <a:endParaRPr lang="ru-RU" dirty="0"/>
          </a:p>
        </p:txBody>
      </p:sp>
      <p:pic>
        <p:nvPicPr>
          <p:cNvPr id="13314" name="Picture 2" descr="Картинка 1 из 690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56992"/>
            <a:ext cx="4896544" cy="328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3. До сих пор ученые не разгадали тайну этого сооружения. Как оно называется и в какой стране находится?</a:t>
            </a:r>
            <a:endParaRPr lang="ru-RU" dirty="0"/>
          </a:p>
        </p:txBody>
      </p:sp>
      <p:pic>
        <p:nvPicPr>
          <p:cNvPr id="19458" name="Picture 2" descr="Картинка 13 из 142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4403487" cy="3296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4. В каком государстве гордятся этим грандиозным сооружением и как оно называется?</a:t>
            </a:r>
            <a:endParaRPr lang="ru-RU" dirty="0"/>
          </a:p>
        </p:txBody>
      </p:sp>
      <p:pic>
        <p:nvPicPr>
          <p:cNvPr id="18434" name="Picture 2" descr="Картинка 5 из 832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7" y="3059496"/>
            <a:ext cx="4608512" cy="344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5832648" cy="440776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5. В какую страну следует отправиться в путешествие, чтобы увидеть цветущую сакуру?</a:t>
            </a:r>
          </a:p>
          <a:p>
            <a:pPr algn="just">
              <a:buNone/>
            </a:pPr>
            <a:r>
              <a:rPr lang="ru-RU" dirty="0" smtClean="0"/>
              <a:t>6. Как называется искусство составлять букеты?</a:t>
            </a:r>
          </a:p>
          <a:p>
            <a:pPr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 descr="Картинка 18 из 1247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16832"/>
            <a:ext cx="2560708" cy="3593976"/>
          </a:xfrm>
          <a:prstGeom prst="rect">
            <a:avLst/>
          </a:prstGeom>
          <a:noFill/>
        </p:spPr>
      </p:pic>
      <p:pic>
        <p:nvPicPr>
          <p:cNvPr id="17412" name="Picture 4" descr="Картинка 12 из 401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789040"/>
            <a:ext cx="1849022" cy="2780928"/>
          </a:xfrm>
          <a:prstGeom prst="rect">
            <a:avLst/>
          </a:prstGeom>
          <a:noFill/>
        </p:spPr>
      </p:pic>
      <p:pic>
        <p:nvPicPr>
          <p:cNvPr id="17414" name="Picture 6" descr="Картинка 4 из 4017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149080"/>
            <a:ext cx="3367118" cy="2340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7. Какое архитектурное сооружение перед вами?</a:t>
            </a:r>
            <a:endParaRPr lang="ru-RU" dirty="0"/>
          </a:p>
        </p:txBody>
      </p:sp>
      <p:pic>
        <p:nvPicPr>
          <p:cNvPr id="16386" name="Picture 2" descr="Картинка 3 из 1295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564904"/>
            <a:ext cx="5076825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8. Как называется это сооружение?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Картинка 8 из 1635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564904"/>
            <a:ext cx="5076825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9. Какая книга в Средние века определяла всю жизнь человека?</a:t>
            </a:r>
          </a:p>
          <a:p>
            <a:pPr>
              <a:buNone/>
            </a:pPr>
            <a:r>
              <a:rPr lang="ru-RU" dirty="0" smtClean="0"/>
              <a:t>10. В каком стиле созданы эти сооружения?</a:t>
            </a:r>
            <a:endParaRPr lang="ru-RU" dirty="0"/>
          </a:p>
        </p:txBody>
      </p:sp>
      <p:pic>
        <p:nvPicPr>
          <p:cNvPr id="22530" name="Picture 2" descr="Картинка 5 из 236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84984"/>
            <a:ext cx="3384376" cy="3318016"/>
          </a:xfrm>
          <a:prstGeom prst="rect">
            <a:avLst/>
          </a:prstGeom>
          <a:noFill/>
        </p:spPr>
      </p:pic>
      <p:pic>
        <p:nvPicPr>
          <p:cNvPr id="22532" name="Picture 4" descr="Картинка 27 из 236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4195828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254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</vt:lpstr>
      <vt:lpstr>Творческая работа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Проверь себя</vt:lpstr>
      <vt:lpstr>Культура и искусство 17 века</vt:lpstr>
      <vt:lpstr>Слайд 14</vt:lpstr>
      <vt:lpstr>Слайд 15</vt:lpstr>
      <vt:lpstr>Работа на выбор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Наталья</dc:creator>
  <cp:lastModifiedBy>Наталья</cp:lastModifiedBy>
  <cp:revision>11</cp:revision>
  <dcterms:created xsi:type="dcterms:W3CDTF">2012-09-03T18:49:14Z</dcterms:created>
  <dcterms:modified xsi:type="dcterms:W3CDTF">2012-09-03T20:30:41Z</dcterms:modified>
</cp:coreProperties>
</file>