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66" r:id="rId5"/>
    <p:sldId id="268" r:id="rId6"/>
    <p:sldId id="273" r:id="rId7"/>
    <p:sldId id="269" r:id="rId8"/>
    <p:sldId id="270" r:id="rId9"/>
    <p:sldId id="272" r:id="rId10"/>
    <p:sldId id="271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119" autoAdjust="0"/>
    <p:restoredTop sz="94660"/>
  </p:normalViewPr>
  <p:slideViewPr>
    <p:cSldViewPr>
      <p:cViewPr>
        <p:scale>
          <a:sx n="100" d="100"/>
          <a:sy n="100" d="100"/>
        </p:scale>
        <p:origin x="-40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143D-10D1-480A-8F4B-F6C9D673A664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65390-1DFA-4457-A134-88A58B7E6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95C8-CEA1-471E-9666-8AA88C693138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8709-9F7A-48F2-9730-5F131FD8AC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A04D-8DEE-46FF-AAB8-BF86F725518B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8FDE-3B9D-4FCD-A814-9B290E22CD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C858E-EE9F-4AA1-B5F0-0F573AED307E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E4EB-E403-49DD-B159-C04BB55AD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13AB9-9859-4D84-970A-D02D4C36AC73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642B5-4615-40E1-92A3-9124DD13C0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83EAB-635F-4ABB-AD4E-BB31A9BEC9CD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2E11-6071-442D-9763-1FCED20468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6A14-EE28-49B4-81E7-7641DD340E34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0F96-9C99-49D7-93B0-1F0472DC0F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B5B6-D269-49E1-AFAB-5FC56F6A01AC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7C4E-CDA6-4109-82FE-09B26DE40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6008-C68A-435A-92A2-9AFD80A148AA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0000-B29B-4452-AC00-926AC5C63E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D166-97A5-48B4-928C-46729E1BA5FB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84E1-4325-4C9D-B7E6-9A1BBB35E2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588F-9A36-458A-9C92-1D441B08DB83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2215-FA95-4069-8732-623AF15C30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810C-1036-494F-B242-A84D692A3DD3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FA8DC-2400-4E34-8952-BFDE98988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DC84171-AADE-46EA-BD93-E6884720C995}" type="datetimeFigureOut">
              <a:rPr lang="ru-RU"/>
              <a:pPr>
                <a:defRPr/>
              </a:pPr>
              <a:t>21.06.2015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7A06AA-8FF0-4A27-839C-AEE65F7733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7" r:id="rId4"/>
    <p:sldLayoutId id="2147483706" r:id="rId5"/>
    <p:sldLayoutId id="2147483705" r:id="rId6"/>
    <p:sldLayoutId id="2147483711" r:id="rId7"/>
    <p:sldLayoutId id="2147483712" r:id="rId8"/>
    <p:sldLayoutId id="2147483713" r:id="rId9"/>
    <p:sldLayoutId id="2147483704" r:id="rId10"/>
    <p:sldLayoutId id="2147483714" r:id="rId11"/>
    <p:sldLayoutId id="21474837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wmf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38" y="1341438"/>
            <a:ext cx="8856662" cy="2087562"/>
          </a:xfrm>
        </p:spPr>
        <p:txBody>
          <a:bodyPr/>
          <a:lstStyle/>
          <a:p>
            <a:pPr algn="ctr" eaLnBrk="1" hangingPunct="1"/>
            <a:r>
              <a:rPr lang="ru-RU" sz="4400" b="1" smtClean="0">
                <a:solidFill>
                  <a:srgbClr val="FFCC00"/>
                </a:solidFill>
                <a:latin typeface="Arial" charset="0"/>
              </a:rPr>
              <a:t>Формирование УУД </a:t>
            </a:r>
          </a:p>
          <a:p>
            <a:pPr algn="ctr" eaLnBrk="1" hangingPunct="1"/>
            <a:r>
              <a:rPr lang="ru-RU" sz="4400" b="1" smtClean="0">
                <a:solidFill>
                  <a:srgbClr val="FFCC00"/>
                </a:solidFill>
                <a:latin typeface="Arial" charset="0"/>
              </a:rPr>
              <a:t>во </a:t>
            </a:r>
          </a:p>
          <a:p>
            <a:pPr algn="ctr" eaLnBrk="1" hangingPunct="1"/>
            <a:r>
              <a:rPr lang="ru-RU" sz="4400" b="1" smtClean="0">
                <a:solidFill>
                  <a:srgbClr val="FFCC00"/>
                </a:solidFill>
                <a:latin typeface="Arial" charset="0"/>
              </a:rPr>
              <a:t>внеурочной деятельности.</a:t>
            </a: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067175" y="5229225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/>
              <a:t>Учитель английского языка </a:t>
            </a:r>
          </a:p>
          <a:p>
            <a:pPr algn="r"/>
            <a:r>
              <a:rPr lang="ru-RU" sz="2400" b="1"/>
              <a:t>ГБОУ СОШ № 629</a:t>
            </a:r>
          </a:p>
          <a:p>
            <a:pPr algn="r"/>
            <a:r>
              <a:rPr lang="ru-RU" sz="2400" b="1"/>
              <a:t>Баева М.Л.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1150" y="146050"/>
            <a:ext cx="8674100" cy="1262063"/>
          </a:xfrm>
        </p:spPr>
      </p:pic>
      <p:pic>
        <p:nvPicPr>
          <p:cNvPr id="23554" name="Picture 2" descr="http://photos.wikimapia.org/p/00/02/41/54/30_full.jpeg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4133850"/>
            <a:ext cx="3563938" cy="2724150"/>
          </a:xfrm>
          <a:noFill/>
        </p:spPr>
      </p:pic>
      <p:pic>
        <p:nvPicPr>
          <p:cNvPr id="23555" name="Picture 5" descr="IMG_12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76475"/>
            <a:ext cx="2519363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ogon-noyabrsk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484313"/>
            <a:ext cx="3594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55875" y="4294188"/>
            <a:ext cx="280828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Проектные работы на английском языке, посвященные </a:t>
            </a:r>
          </a:p>
          <a:p>
            <a:pPr algn="ctr"/>
            <a:r>
              <a:rPr lang="ru-RU" b="1" i="1"/>
              <a:t>70-летию Великой Отечественной войны, учащихся 7-х классов: </a:t>
            </a:r>
          </a:p>
          <a:p>
            <a:pPr algn="ctr"/>
            <a:r>
              <a:rPr lang="ru-RU" b="1" i="1"/>
              <a:t>Немова Александра и</a:t>
            </a:r>
          </a:p>
          <a:p>
            <a:pPr algn="ctr"/>
            <a:r>
              <a:rPr lang="ru-RU" b="1" i="1"/>
              <a:t>Рыжака Андрея.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23813"/>
            <a:ext cx="8472487" cy="1408112"/>
          </a:xfrm>
        </p:spPr>
      </p:pic>
      <p:pic>
        <p:nvPicPr>
          <p:cNvPr id="24578" name="Picture 4" descr="DSC03109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439863"/>
            <a:ext cx="7129463" cy="534828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19050"/>
            <a:ext cx="8242300" cy="1433513"/>
          </a:xfrm>
        </p:spPr>
      </p:pic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smtClean="0">
                <a:latin typeface="Arial" charset="0"/>
              </a:rPr>
              <a:t>Создание условий для развития личности учащихся;</a:t>
            </a:r>
          </a:p>
          <a:p>
            <a:r>
              <a:rPr lang="ru-RU" sz="2400" b="1" smtClean="0">
                <a:latin typeface="Arial" charset="0"/>
              </a:rPr>
              <a:t>Создание условий для позитивного общения вне урока;</a:t>
            </a:r>
          </a:p>
          <a:p>
            <a:r>
              <a:rPr lang="ru-RU" sz="2400" b="1" smtClean="0">
                <a:latin typeface="Arial" charset="0"/>
              </a:rPr>
              <a:t>Проявление инициативы и самостоятельности, искренности и открытости в реальных жизненных ситуациях;</a:t>
            </a:r>
          </a:p>
          <a:p>
            <a:r>
              <a:rPr lang="ru-RU" sz="2400" b="1" smtClean="0">
                <a:latin typeface="Arial" charset="0"/>
              </a:rPr>
              <a:t>Проявление интереса к внеклассной работе по предмету – английскому языку.</a:t>
            </a:r>
          </a:p>
          <a:p>
            <a:r>
              <a:rPr lang="ru-RU" sz="2400" b="1" smtClean="0">
                <a:latin typeface="Arial" charset="0"/>
              </a:rPr>
              <a:t>Формирование способности у учащегося развиваться самостоятельно.</a:t>
            </a:r>
          </a:p>
          <a:p>
            <a:endParaRPr lang="ru-RU" sz="2400" b="1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38" y="-12700"/>
            <a:ext cx="8778875" cy="1427163"/>
          </a:xfrm>
        </p:spPr>
      </p:pic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smtClean="0"/>
              <a:t>Познавательных УУД</a:t>
            </a:r>
            <a:r>
              <a:rPr lang="ru-RU" sz="1400" smtClean="0"/>
              <a:t>: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самостоятельное выделение и формулирование познавательной цели;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поиск и выделение необходимой информации;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осознанное и произвольное построение речевого высказывания в устной и письменной форме;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рефлексия.</a:t>
            </a:r>
            <a:endParaRPr lang="ru-RU" sz="1400" b="1" i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smtClean="0"/>
              <a:t>Регулятивные УУД</a:t>
            </a:r>
            <a:r>
              <a:rPr lang="ru-RU" sz="140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целеполагание;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планирование;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прогнозирование;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контроль;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коррекция;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оценка: умение давать оценку своим действиям; </a:t>
            </a:r>
            <a:endParaRPr lang="ru-RU" sz="1400" b="1" i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smtClean="0"/>
              <a:t>Коммуникативные УУД</a:t>
            </a:r>
            <a:r>
              <a:rPr lang="ru-RU" sz="140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планирование учебного сотрудничества с учителем, сверстниками;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управление поведением партнера в совместной работе над диалогом;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умение полно выражать свои мысли, умение выражать собственное мнение и т. д.</a:t>
            </a:r>
            <a:endParaRPr lang="ru-RU" sz="1400" b="1" i="1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400" b="1" i="1" smtClean="0"/>
              <a:t>Личностные УУД</a:t>
            </a:r>
            <a:r>
              <a:rPr lang="ru-RU" sz="140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самоопределение;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смыслообразование;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умение решать проблемы планирования свободного времени.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осознание уникальности своей личности, которая обладает индивидуальными особенностями, определенными интересами, привязанностями и ценностями;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ориентация в человеческих качествах, осознание значимости таких нравственных категорий, как добро, красота, истина;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осознание себя гражданином (знание своих основных обязанностей и прав, умение действовать в группе и на благо группы, ставить для себя запреты и др.)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913" y="146050"/>
            <a:ext cx="8504237" cy="1262063"/>
          </a:xfrm>
        </p:spPr>
      </p:pic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становление самоопределения личности, включая развитие основ гражданской идентичности личности и формирование внутренней позиции школьника; 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развитие мотивов и смыслов учебно-образовательной деятельности; 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развитие системы ценностных ориентаций выпускников основной школы, в том числе морально-этической ориентации, отражающих их индивидуально-личностные позиции, социальные чувства и личностные качества.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-92075"/>
            <a:ext cx="8675688" cy="1616075"/>
          </a:xfrm>
        </p:spPr>
      </p:pic>
      <p:pic>
        <p:nvPicPr>
          <p:cNvPr id="1843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557338"/>
            <a:ext cx="3024187" cy="2997200"/>
          </a:xfrm>
          <a:noFill/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75" y="1484313"/>
            <a:ext cx="30321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203575"/>
            <a:ext cx="355441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IMG_13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4508500"/>
            <a:ext cx="26273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IMG_13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484313"/>
            <a:ext cx="28082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IMG_13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1375"/>
            <a:ext cx="29876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25" y="146050"/>
            <a:ext cx="8547100" cy="1262063"/>
          </a:xfrm>
        </p:spPr>
      </p:pic>
      <p:pic>
        <p:nvPicPr>
          <p:cNvPr id="19458" name="Picture 4" descr="DSC03699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19263"/>
            <a:ext cx="4572000" cy="3429000"/>
          </a:xfrm>
          <a:noFill/>
        </p:spPr>
      </p:pic>
      <p:pic>
        <p:nvPicPr>
          <p:cNvPr id="19459" name="Picture 5" descr="DSC037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30563"/>
            <a:ext cx="4427538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5237163"/>
            <a:ext cx="4572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Учащиеся 4В класса работают над созданием мультфильма по собственному сценарию</a:t>
            </a:r>
          </a:p>
          <a:p>
            <a:pPr algn="ctr"/>
            <a:r>
              <a:rPr lang="ru-RU" b="1"/>
              <a:t> </a:t>
            </a:r>
            <a:r>
              <a:rPr lang="en-US" b="1"/>
              <a:t>“</a:t>
            </a:r>
            <a:r>
              <a:rPr lang="en-US" b="1" i="1"/>
              <a:t>A Tale about Six Brothers”</a:t>
            </a: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1700" y="115888"/>
            <a:ext cx="8242300" cy="1427162"/>
          </a:xfrm>
        </p:spPr>
      </p:pic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20483" name="Picture 4" descr="IMG_13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4313"/>
            <a:ext cx="26511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IMG_13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392488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IMG_13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357563"/>
            <a:ext cx="33115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-92075"/>
            <a:ext cx="8242300" cy="1616075"/>
          </a:xfrm>
        </p:spPr>
      </p:pic>
      <p:pic>
        <p:nvPicPr>
          <p:cNvPr id="4" name="Изображение 3" descr="lc1842166536.jpg"/>
          <p:cNvPicPr>
            <a:picLocks noChangeAspect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 rot="21032227">
            <a:off x="755650" y="1844675"/>
            <a:ext cx="1576388" cy="2320925"/>
          </a:xfrm>
          <a:noFill/>
        </p:spPr>
      </p:pic>
      <p:pic>
        <p:nvPicPr>
          <p:cNvPr id="21507" name="Picture 2" descr="Grimm. Snow White and the 7 Dwarf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716372">
            <a:off x="900113" y="4365625"/>
            <a:ext cx="16700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2169740_The_Little_Mermaid_Pupil_s_Book_Uchebnik_Audio_C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77580">
            <a:off x="7308850" y="2060575"/>
            <a:ext cx="1631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1329511985_20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00002">
            <a:off x="2916238" y="4437063"/>
            <a:ext cx="16256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81824">
            <a:off x="7092950" y="4365625"/>
            <a:ext cx="15271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dooley_game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1557338"/>
            <a:ext cx="44640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f (1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40576">
            <a:off x="5076825" y="4576763"/>
            <a:ext cx="1738313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8 0.42643 C -0.29368 0.42897 -0.22855 0.43175 -0.16099 0.44748 C -0.09343 0.46322 0.00313 0.53055 0.04637 0.52037 C 0.08961 0.51019 0.08458 0.43406 0.09899 0.38571 C 0.11341 0.33735 0.11879 0.29084 0.13269 0.22999 C 0.14658 0.16914 0.18253 0.09926 0.18218 0.02106 C 0.18183 -0.05738 0.17194 -0.16797 0.1306 -0.24109 C 0.08927 -0.31443 -0.02501 -0.42596 -0.06652 -0.41925 C -0.10785 -0.41254 -0.12817 -0.2677 -0.11896 -0.20037 C -0.10976 -0.13304 -0.03126 -0.04858 -0.01164 -0.01527 C 0.00834 0.01805 0.00417 0.00903 3.81382E-6 -4.62749E-7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913" y="146050"/>
            <a:ext cx="8504237" cy="1262063"/>
          </a:xfrm>
        </p:spPr>
      </p:pic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«Британский Бульдог» - институт инновационного развития;</a:t>
            </a:r>
          </a:p>
          <a:p>
            <a:r>
              <a:rPr lang="ru-RU" smtClean="0">
                <a:latin typeface="Arial" charset="0"/>
              </a:rPr>
              <a:t>«Символы» - издательство «Просвещение»;</a:t>
            </a:r>
          </a:p>
          <a:p>
            <a:r>
              <a:rPr lang="ru-RU" smtClean="0">
                <a:latin typeface="Arial" charset="0"/>
              </a:rPr>
              <a:t>«Россия спортивная» - издательство «Просвещение»;</a:t>
            </a:r>
          </a:p>
          <a:p>
            <a:r>
              <a:rPr lang="ru-RU" smtClean="0">
                <a:latin typeface="Arial" charset="0"/>
              </a:rPr>
              <a:t>«Поздравительная открытка» - издательство «Просвещение»;</a:t>
            </a:r>
          </a:p>
          <a:p>
            <a:r>
              <a:rPr lang="ru-RU" smtClean="0">
                <a:latin typeface="Arial" charset="0"/>
              </a:rPr>
              <a:t>Другие.</a:t>
            </a: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250</TotalTime>
  <Words>268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Corbel</vt:lpstr>
      <vt:lpstr>Wingdings 2</vt:lpstr>
      <vt:lpstr>Wingdings</vt:lpstr>
      <vt:lpstr>Wingdings 3</vt:lpstr>
      <vt:lpstr>Calibri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Модульная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Adventures of Tom Sawyer</dc:title>
  <dc:creator>Денис</dc:creator>
  <cp:lastModifiedBy>Игорь</cp:lastModifiedBy>
  <cp:revision>19</cp:revision>
  <dcterms:created xsi:type="dcterms:W3CDTF">2015-02-28T14:38:32Z</dcterms:created>
  <dcterms:modified xsi:type="dcterms:W3CDTF">2015-06-21T17:24:26Z</dcterms:modified>
</cp:coreProperties>
</file>