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5791200" cy="685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Цифровой диктант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7239000" cy="492712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Если Ь пишется – ставим цифру 1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Если Ь не пишется – ставим цифру 2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Мальчик </a:t>
            </a:r>
            <a:r>
              <a:rPr lang="ru-RU" dirty="0" err="1" smtClean="0">
                <a:solidFill>
                  <a:schemeClr val="tx1"/>
                </a:solidFill>
              </a:rPr>
              <a:t>улыбает</a:t>
            </a:r>
            <a:r>
              <a:rPr lang="ru-RU" dirty="0" smtClean="0">
                <a:solidFill>
                  <a:schemeClr val="tx1"/>
                </a:solidFill>
              </a:rPr>
              <a:t>…</a:t>
            </a:r>
            <a:r>
              <a:rPr lang="ru-RU" dirty="0" err="1" smtClean="0">
                <a:solidFill>
                  <a:schemeClr val="tx1"/>
                </a:solidFill>
              </a:rPr>
              <a:t>ся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Они собирают…</a:t>
            </a:r>
            <a:r>
              <a:rPr lang="ru-RU" dirty="0" err="1" smtClean="0">
                <a:solidFill>
                  <a:schemeClr val="tx1"/>
                </a:solidFill>
              </a:rPr>
              <a:t>ся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Начал </a:t>
            </a:r>
            <a:r>
              <a:rPr lang="ru-RU" dirty="0" err="1" smtClean="0">
                <a:solidFill>
                  <a:schemeClr val="tx1"/>
                </a:solidFill>
              </a:rPr>
              <a:t>занимат</a:t>
            </a:r>
            <a:r>
              <a:rPr lang="ru-RU" dirty="0" smtClean="0">
                <a:solidFill>
                  <a:schemeClr val="tx1"/>
                </a:solidFill>
              </a:rPr>
              <a:t>…</a:t>
            </a:r>
            <a:r>
              <a:rPr lang="ru-RU" dirty="0" err="1" smtClean="0">
                <a:solidFill>
                  <a:schemeClr val="tx1"/>
                </a:solidFill>
              </a:rPr>
              <a:t>ся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Она согласит…</a:t>
            </a:r>
            <a:r>
              <a:rPr lang="ru-RU" dirty="0" err="1" smtClean="0">
                <a:solidFill>
                  <a:schemeClr val="tx1"/>
                </a:solidFill>
              </a:rPr>
              <a:t>ся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Береч</a:t>
            </a:r>
            <a:r>
              <a:rPr lang="ru-RU" dirty="0" smtClean="0">
                <a:solidFill>
                  <a:schemeClr val="tx1"/>
                </a:solidFill>
              </a:rPr>
              <a:t>… природу</a:t>
            </a:r>
          </a:p>
          <a:p>
            <a:pPr marL="342900" indent="-342900"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Задумат</a:t>
            </a:r>
            <a:r>
              <a:rPr lang="ru-RU" dirty="0" smtClean="0">
                <a:solidFill>
                  <a:schemeClr val="tx1"/>
                </a:solidFill>
              </a:rPr>
              <a:t>…</a:t>
            </a:r>
            <a:r>
              <a:rPr lang="ru-RU" dirty="0" err="1" smtClean="0">
                <a:solidFill>
                  <a:schemeClr val="tx1"/>
                </a:solidFill>
              </a:rPr>
              <a:t>ся</a:t>
            </a:r>
            <a:r>
              <a:rPr lang="ru-RU" dirty="0" smtClean="0">
                <a:solidFill>
                  <a:schemeClr val="tx1"/>
                </a:solidFill>
              </a:rPr>
              <a:t> над прочитанным</a:t>
            </a:r>
          </a:p>
          <a:p>
            <a:pPr marL="342900" indent="-342900"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Сломат</a:t>
            </a:r>
            <a:r>
              <a:rPr lang="ru-RU" dirty="0" smtClean="0">
                <a:solidFill>
                  <a:schemeClr val="tx1"/>
                </a:solidFill>
              </a:rPr>
              <a:t>…</a:t>
            </a:r>
            <a:r>
              <a:rPr lang="ru-RU" dirty="0" err="1" smtClean="0">
                <a:solidFill>
                  <a:schemeClr val="tx1"/>
                </a:solidFill>
              </a:rPr>
              <a:t>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невовремя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Растение развивает…</a:t>
            </a:r>
            <a:r>
              <a:rPr lang="ru-RU" dirty="0" err="1" smtClean="0">
                <a:solidFill>
                  <a:schemeClr val="tx1"/>
                </a:solidFill>
              </a:rPr>
              <a:t>ся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Разжеч</a:t>
            </a:r>
            <a:r>
              <a:rPr lang="ru-RU" dirty="0" smtClean="0">
                <a:solidFill>
                  <a:schemeClr val="tx1"/>
                </a:solidFill>
              </a:rPr>
              <a:t>… костер</a:t>
            </a:r>
          </a:p>
          <a:p>
            <a:pPr marL="342900" indent="-342900"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Записат</a:t>
            </a:r>
            <a:r>
              <a:rPr lang="ru-RU" dirty="0" smtClean="0">
                <a:solidFill>
                  <a:schemeClr val="tx1"/>
                </a:solidFill>
              </a:rPr>
              <a:t>…</a:t>
            </a:r>
            <a:r>
              <a:rPr lang="ru-RU" dirty="0" err="1" smtClean="0">
                <a:solidFill>
                  <a:schemeClr val="tx1"/>
                </a:solidFill>
              </a:rPr>
              <a:t>ся</a:t>
            </a:r>
            <a:r>
              <a:rPr lang="ru-RU" dirty="0" smtClean="0">
                <a:solidFill>
                  <a:schemeClr val="tx1"/>
                </a:solidFill>
              </a:rPr>
              <a:t> в кружок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Подберите однокоренные глаголы другого вида с помощью приставок.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Коптить - </a:t>
            </a:r>
            <a:r>
              <a:rPr lang="ru-RU" dirty="0" err="1" smtClean="0"/>
              <a:t>за-коптить</a:t>
            </a:r>
            <a:r>
              <a:rPr lang="ru-RU" dirty="0" smtClean="0"/>
              <a:t>, </a:t>
            </a:r>
            <a:r>
              <a:rPr lang="ru-RU" dirty="0" err="1" smtClean="0"/>
              <a:t>под-коптить</a:t>
            </a:r>
            <a:r>
              <a:rPr lang="ru-RU" dirty="0" smtClean="0"/>
              <a:t>, </a:t>
            </a:r>
            <a:r>
              <a:rPr lang="ru-RU" dirty="0" err="1" smtClean="0"/>
              <a:t>на-коптить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Манить - …</a:t>
            </a:r>
          </a:p>
          <a:p>
            <a:r>
              <a:rPr lang="ru-RU" dirty="0" smtClean="0"/>
              <a:t>планируешь - …</a:t>
            </a:r>
          </a:p>
          <a:p>
            <a:r>
              <a:rPr lang="ru-RU" dirty="0" smtClean="0"/>
              <a:t>расту - …</a:t>
            </a:r>
          </a:p>
          <a:p>
            <a:r>
              <a:rPr lang="ru-RU" dirty="0" smtClean="0"/>
              <a:t>лепечет - …</a:t>
            </a:r>
          </a:p>
          <a:p>
            <a:r>
              <a:rPr lang="ru-RU" dirty="0" smtClean="0"/>
              <a:t>стрекочу - …</a:t>
            </a:r>
          </a:p>
          <a:p>
            <a:r>
              <a:rPr lang="ru-RU" dirty="0" smtClean="0"/>
              <a:t>рокочу - 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Я сегодня узнал…</a:t>
            </a:r>
          </a:p>
          <a:p>
            <a:r>
              <a:rPr lang="ru-RU" dirty="0" smtClean="0"/>
              <a:t>2. Я сегодня научился…</a:t>
            </a:r>
          </a:p>
          <a:p>
            <a:r>
              <a:rPr lang="ru-RU" dirty="0" smtClean="0"/>
              <a:t>3. Мне было интересно…</a:t>
            </a:r>
          </a:p>
          <a:p>
            <a:r>
              <a:rPr lang="ru-RU" dirty="0" smtClean="0"/>
              <a:t>4. У меня возникли трудности…</a:t>
            </a:r>
          </a:p>
          <a:p>
            <a:r>
              <a:rPr lang="ru-RU" dirty="0" smtClean="0"/>
              <a:t>5. Я не понял…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61722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Проверка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6858000" cy="5410200"/>
          </a:xfrm>
        </p:spPr>
        <p:txBody>
          <a:bodyPr>
            <a:noAutofit/>
          </a:bodyPr>
          <a:lstStyle/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   2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   2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   1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   2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   1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   1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   1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   2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   1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   1</a:t>
            </a:r>
          </a:p>
          <a:p>
            <a:pPr marL="342900" indent="-342900"/>
            <a:r>
              <a:rPr lang="ru-RU" sz="2000" dirty="0" smtClean="0">
                <a:solidFill>
                  <a:schemeClr val="tx1"/>
                </a:solidFill>
              </a:rPr>
              <a:t>0 ошибок – «5»</a:t>
            </a:r>
          </a:p>
          <a:p>
            <a:pPr marL="342900" indent="-342900"/>
            <a:r>
              <a:rPr lang="ru-RU" sz="2000" dirty="0" smtClean="0">
                <a:solidFill>
                  <a:schemeClr val="tx1"/>
                </a:solidFill>
              </a:rPr>
              <a:t>1-2 ошибки – «4»</a:t>
            </a:r>
          </a:p>
          <a:p>
            <a:pPr marL="342900" indent="-342900"/>
            <a:r>
              <a:rPr lang="ru-RU" sz="2000" dirty="0" smtClean="0">
                <a:solidFill>
                  <a:schemeClr val="tx1"/>
                </a:solidFill>
              </a:rPr>
              <a:t>3-5 ошибок – «3»</a:t>
            </a:r>
          </a:p>
          <a:p>
            <a:pPr marL="342900" indent="-342900"/>
            <a:r>
              <a:rPr lang="ru-RU" sz="2000" dirty="0" smtClean="0">
                <a:solidFill>
                  <a:schemeClr val="tx1"/>
                </a:solidFill>
              </a:rPr>
              <a:t>6 и более – «2»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общего и чем различаются картинки?</a:t>
            </a:r>
            <a:endParaRPr lang="ru-RU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1981200"/>
            <a:ext cx="457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981200"/>
            <a:ext cx="4533900" cy="362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Бабушка </a:t>
            </a:r>
            <a:r>
              <a:rPr lang="ru-RU" b="1" dirty="0" smtClean="0">
                <a:solidFill>
                  <a:srgbClr val="FF0000"/>
                </a:solidFill>
              </a:rPr>
              <a:t>ВЯЗАЛА </a:t>
            </a:r>
            <a:r>
              <a:rPr lang="ru-RU" dirty="0" smtClean="0"/>
              <a:t>шарф.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Бабушка </a:t>
            </a:r>
            <a:r>
              <a:rPr lang="ru-RU" b="1" dirty="0" smtClean="0">
                <a:solidFill>
                  <a:srgbClr val="FF0000"/>
                </a:solidFill>
              </a:rPr>
              <a:t>СВЯЗАЛА</a:t>
            </a:r>
            <a:r>
              <a:rPr lang="ru-RU" dirty="0" smtClean="0"/>
              <a:t> шарф.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295400" y="762000"/>
            <a:ext cx="7162800" cy="609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Вид глагола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752600" y="2514600"/>
            <a:ext cx="6553200" cy="378412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   Что сделать?                                                        Что делать?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Совершенный                                                   Несовершенный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¬</a:t>
            </a:r>
            <a:endParaRPr lang="ru-RU" sz="4800" baseline="30000" dirty="0" smtClean="0">
              <a:solidFill>
                <a:schemeClr val="tx1"/>
              </a:solidFill>
            </a:endParaRPr>
          </a:p>
          <a:p>
            <a:r>
              <a:rPr lang="ru-RU" sz="4400" baseline="30000" smtClean="0">
                <a:solidFill>
                  <a:schemeClr val="tx1"/>
                </a:solidFill>
              </a:rPr>
              <a:t>Связала                          </a:t>
            </a:r>
            <a:r>
              <a:rPr lang="ru-RU" sz="4400" baseline="30000" dirty="0" smtClean="0">
                <a:solidFill>
                  <a:schemeClr val="tx1"/>
                </a:solidFill>
              </a:rPr>
              <a:t>Вязала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Действие завершилось.                                                              Действие продолжается.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953000" y="1371600"/>
            <a:ext cx="1981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</p:cNvCxnSpPr>
          <p:nvPr/>
        </p:nvCxnSpPr>
        <p:spPr>
          <a:xfrm flipH="1">
            <a:off x="3276600" y="1371600"/>
            <a:ext cx="1600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Учимся играя. Вопрос с приставкой.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Легко запомнить</a:t>
            </a:r>
            <a:r>
              <a:rPr lang="ru-RU" dirty="0" smtClean="0"/>
              <a:t>: глаголы совершенного вида отвечают только на те вопросы, которые имеют приставку с-.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9144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Клуб знатоков. Случайный выстрел.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Сравните два предложения и определите, в каком из них выстрел получился случайно.</a:t>
            </a:r>
          </a:p>
          <a:p>
            <a:pPr>
              <a:buNone/>
            </a:pPr>
            <a:r>
              <a:rPr lang="ru-RU" b="1" i="1" dirty="0" smtClean="0"/>
              <a:t>Мальчик натянул рогатку и выстрелил.</a:t>
            </a:r>
          </a:p>
          <a:p>
            <a:pPr>
              <a:buNone/>
            </a:pPr>
            <a:r>
              <a:rPr lang="ru-RU" b="1" i="1" dirty="0" smtClean="0"/>
              <a:t>Мальчик натягивал рогатку и выстрелил.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97052"/>
            <a:ext cx="3232770" cy="306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Какое действие обозначают глаголы?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381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447800"/>
            <a:ext cx="403244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396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295400"/>
            <a:ext cx="4038600" cy="377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250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Цифровой диктант</vt:lpstr>
      <vt:lpstr>Проверка </vt:lpstr>
      <vt:lpstr>Что общего и чем различаются картинки?</vt:lpstr>
      <vt:lpstr>Слайд 4</vt:lpstr>
      <vt:lpstr>Вид глагола</vt:lpstr>
      <vt:lpstr>Учимся играя. Вопрос с приставкой.</vt:lpstr>
      <vt:lpstr>Клуб знатоков. Случайный выстрел.</vt:lpstr>
      <vt:lpstr>Какое действие обозначают глаголы?</vt:lpstr>
      <vt:lpstr>Слайд 9</vt:lpstr>
      <vt:lpstr>Подберите однокоренные глаголы другого вида с помощью приставок.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Цифровой диктант</dc:title>
  <dc:creator>User</dc:creator>
  <cp:lastModifiedBy>User</cp:lastModifiedBy>
  <cp:revision>10</cp:revision>
  <dcterms:created xsi:type="dcterms:W3CDTF">2015-04-23T18:30:47Z</dcterms:created>
  <dcterms:modified xsi:type="dcterms:W3CDTF">2015-04-23T20:04:03Z</dcterms:modified>
</cp:coreProperties>
</file>