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9" r:id="rId2"/>
    <p:sldId id="262" r:id="rId3"/>
    <p:sldId id="260" r:id="rId4"/>
    <p:sldId id="264" r:id="rId5"/>
    <p:sldId id="261" r:id="rId6"/>
    <p:sldId id="285" r:id="rId7"/>
    <p:sldId id="280" r:id="rId8"/>
    <p:sldId id="265" r:id="rId9"/>
    <p:sldId id="266" r:id="rId10"/>
    <p:sldId id="281" r:id="rId11"/>
    <p:sldId id="282" r:id="rId12"/>
    <p:sldId id="283" r:id="rId13"/>
    <p:sldId id="284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FF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2592C5-1149-4016-89DA-913AD0BD4CF7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15AD9C-BDF2-42D3-97A7-AEE9F81FE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BFA4B-FE3E-4076-A0AB-26D1FD605F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304D-282D-4DA6-802B-19578C7F54B5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2177-14EF-4D86-B54F-959028F28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EE2C-B2CD-4EA6-B7D7-81313D223D82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7261-04CD-433D-A65B-7EBEA541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73F5-8F5A-4614-8D55-E5B5F147D06C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C1B3-BCF9-4BB5-BE48-8B28F178F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28C2-0537-485D-BF6C-03DE30C5E00F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4FA0-FDF4-4B3C-857C-1A2607E9D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5333-282A-4CC1-B6B3-9B7F069C78D8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5F6C-DE58-472C-8250-48CD045DA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990B-FC76-4DD7-8FCE-D223BDAF2AF5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3EE2-4B42-4842-90E5-F6B3A9F86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BDF5-293D-4DC2-A496-9726541D64CA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E614-4EA1-4F4A-8CA8-D315BD003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E15D-EAC9-4138-A511-CCB80F3D64F4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207F-F1AB-4FCA-A8A2-17FDF7B6C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5613-EBCE-47E9-9E62-08E79AC3EBA2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B0F4-11CD-4096-96E0-E8D8B4AFC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6E5B-585F-46E8-A7F1-2C181B97CB75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82DC-E168-4D2B-AF3C-3BDA6F142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76A5-EC59-4983-BA5C-C25E4170EB3B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E000-02AD-4064-9E66-DD384EB13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64C0BD-B3B1-44D0-AB49-2DDB7834EC58}" type="datetimeFigureOut">
              <a:rPr lang="ru-RU"/>
              <a:pPr>
                <a:defRPr/>
              </a:pPr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AE1ED8-D29F-4B65-A2E1-81CFA1DD3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ari.ru/workshop/lessons.php" TargetMode="External"/><Relationship Id="rId2" Type="http://schemas.openxmlformats.org/officeDocument/2006/relationships/hyperlink" Target="http://blog.kp.ru/users/1982992/post11486181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nepr.info/news/womanish_page/hobbies/fancywork/temar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1989138"/>
            <a:ext cx="5040313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i="1" dirty="0" smtClean="0">
                <a:solidFill>
                  <a:srgbClr val="3333CC"/>
                </a:solidFill>
              </a:rPr>
              <a:t>Мастер-класс по изготовлению </a:t>
            </a:r>
            <a:r>
              <a:rPr lang="ru-RU" sz="5400" dirty="0" smtClean="0">
                <a:solidFill>
                  <a:srgbClr val="3333CC"/>
                </a:solidFill>
              </a:rPr>
              <a:t/>
            </a:r>
            <a:br>
              <a:rPr lang="ru-RU" sz="5400" dirty="0" smtClean="0">
                <a:solidFill>
                  <a:srgbClr val="3333CC"/>
                </a:solidFill>
              </a:rPr>
            </a:br>
            <a:r>
              <a:rPr lang="ru-RU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ТЭМАРИ</a:t>
            </a: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4572000" y="5300663"/>
            <a:ext cx="4324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3333CC"/>
                </a:solidFill>
              </a:rPr>
              <a:t>Подготовила учитель технологии </a:t>
            </a:r>
          </a:p>
          <a:p>
            <a:r>
              <a:rPr lang="ru-RU" b="1" i="1">
                <a:solidFill>
                  <a:srgbClr val="3333CC"/>
                </a:solidFill>
              </a:rPr>
              <a:t> МОУ Арьёвская СОШ  </a:t>
            </a:r>
          </a:p>
          <a:p>
            <a:r>
              <a:rPr lang="ru-RU" b="1" i="1">
                <a:solidFill>
                  <a:srgbClr val="3333CC"/>
                </a:solidFill>
              </a:rPr>
              <a:t>Сироткина С.М.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08720"/>
            <a:ext cx="2937279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76600" y="908050"/>
          <a:ext cx="5591175" cy="2194560"/>
        </p:xfrm>
        <a:graphic>
          <a:graphicData uri="http://schemas.openxmlformats.org/drawingml/2006/table">
            <a:tbl>
              <a:tblPr/>
              <a:tblGrid>
                <a:gridCol w="5591175"/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3.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Разметка шара.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Воткните булавку со стеклянной головкой в конец бумажной по­лосы и в шар. Булавка будет обозначать северный полюс. Чтобы разметить окруж­ность, оберните шар бумагой и закончите возле булавки. Лишний край бумаги завер­ните, обрежьте по линии сгиба.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3708400" y="4076700"/>
            <a:ext cx="504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/>
            <a:r>
              <a:rPr lang="ru-RU">
                <a:solidFill>
                  <a:srgbClr val="000099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4.Придерживая бумагу возле северного полюса, сверните ее вчетверо. Сделайте маленькие надрезы на бумаге вокруг каж­дого сгиба.</a:t>
            </a:r>
            <a:endParaRPr lang="ru-RU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" name="Picture 1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149080"/>
            <a:ext cx="2966113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221088"/>
            <a:ext cx="3115073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475" y="4149725"/>
          <a:ext cx="5292725" cy="1097280"/>
        </p:xfrm>
        <a:graphic>
          <a:graphicData uri="http://schemas.openxmlformats.org/drawingml/2006/table">
            <a:tbl>
              <a:tblPr/>
              <a:tblGrid>
                <a:gridCol w="5292725"/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6. Булавку еще одного цвета воткните воз­ле выреза бумаги, обозначающего чет­верть круга, чтобы разметить экватор.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7" name="Picture 2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24744"/>
            <a:ext cx="305027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48038" y="1125538"/>
          <a:ext cx="5519737" cy="1371600"/>
        </p:xfrm>
        <a:graphic>
          <a:graphicData uri="http://schemas.openxmlformats.org/drawingml/2006/table">
            <a:tbl>
              <a:tblPr/>
              <a:tblGrid>
                <a:gridCol w="5519737"/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5. Разверните бумагу и снова оберните ею шар. Булавку со стеклянной головкой друго­го цвета воткните в шар на расстоянии диа­метра от первой - это будет южный полюс.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2500" y="765175"/>
          <a:ext cx="5014913" cy="2743200"/>
        </p:xfrm>
        <a:graphic>
          <a:graphicData uri="http://schemas.openxmlformats.org/drawingml/2006/table">
            <a:tbl>
              <a:tblPr/>
              <a:tblGrid>
                <a:gridCol w="5014913"/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8. Разделите бумагу на двенадцать частей (каждую четверть - еще на три части с по­мощью линейки). Сделайте вырез на месте каждого нового сгиба. Выровняйте край бумаги с вырезами по булавкам на эквато­ре. Поправьте булавки так, чтобы они на­ходились в вырезах и были равномерно расположены вдоль экватора.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80" name="Picture 1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764704"/>
            <a:ext cx="3127059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2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933056"/>
            <a:ext cx="3212571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3938" y="3860800"/>
          <a:ext cx="4921250" cy="2194560"/>
        </p:xfrm>
        <a:graphic>
          <a:graphicData uri="http://schemas.openxmlformats.org/drawingml/2006/table">
            <a:tbl>
              <a:tblPr/>
              <a:tblGrid>
                <a:gridCol w="4921250"/>
              </a:tblGrid>
              <a:tr h="1938338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7. Передвиньте бумагу на шаре примерно на двенадцатую часть окружности. Воткни­те в шар булавку на этом месте. Повторяй­те, пока не обозначите экватор двенадца­тью булавками. Оставьте булавку северно­го полюса на месте, уберите бумагу.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861048"/>
            <a:ext cx="3024336" cy="1882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95738" y="3789363"/>
          <a:ext cx="4511675" cy="1992313"/>
        </p:xfrm>
        <a:graphic>
          <a:graphicData uri="http://schemas.openxmlformats.org/drawingml/2006/table">
            <a:tbl>
              <a:tblPr/>
              <a:tblGrid>
                <a:gridCol w="4511675"/>
              </a:tblGrid>
              <a:tr h="1992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10. Осторожно потяните нитку, пока ее конец не скроется под обвивающими нитками. Еще раз обведите нитку вокруг шара, следите, чтобы она лежала слева от двух булавок экватора и южного по­люса.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1275" y="620713"/>
          <a:ext cx="4787900" cy="2194560"/>
        </p:xfrm>
        <a:graphic>
          <a:graphicData uri="http://schemas.openxmlformats.org/drawingml/2006/table">
            <a:tbl>
              <a:tblPr/>
              <a:tblGrid>
                <a:gridCol w="4787900"/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9. Отрежьте золотую нить длиной в 6,5 ра­за больше длины окружности шара. Вдень­те ее в штопальную иглу. Введите нитку через обвивающие нитки на расстоянии 3см. от северного полюса и снова выведите возле булавки.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07" name="Picture 2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764703"/>
            <a:ext cx="2895430" cy="1800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3350677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708400" y="765175"/>
            <a:ext cx="51117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>
                <a:solidFill>
                  <a:srgbClr val="000099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11. Двигаясь по часовой стрелке, проложи­те ниткой вторую окружность возле сосед­них булавок на экваторе. Продолжайте, пока не уложите шесть витков. На последнем сделайте стежок «назад иголку» через нити южного полюса, подхватите несколь­ко ниток с поверхности шара.</a:t>
            </a:r>
            <a:endParaRPr lang="ru-RU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3924300" y="3633788"/>
            <a:ext cx="47513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12</a:t>
            </a:r>
            <a:r>
              <a:rPr lang="ru-RU">
                <a:solidFill>
                  <a:srgbClr val="000099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. После завершения шестого витка за­крепите нитку на северном полюсе не­сколькими короткими стежками. Проведите иголку через шар и выведите на расстоя­нии 3см. Обрежьте лишнюю нитку.</a:t>
            </a:r>
            <a:endParaRPr lang="ru-RU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9" name="Picture 6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861048"/>
            <a:ext cx="3297829" cy="208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299033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475" y="1125538"/>
          <a:ext cx="5448300" cy="1371600"/>
        </p:xfrm>
        <a:graphic>
          <a:graphicData uri="http://schemas.openxmlformats.org/drawingml/2006/table">
            <a:tbl>
              <a:tblPr/>
              <a:tblGrid>
                <a:gridCol w="54483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13. С помощью мерной ленты отложите вверх и вниз от каждой булавки на экваторе по золотой разделительной ни­ти. Обозначьте найденные точки булав­ками.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53" name="Picture 3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861048"/>
            <a:ext cx="3002845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48038" y="3875088"/>
          <a:ext cx="4859337" cy="1920240"/>
        </p:xfrm>
        <a:graphic>
          <a:graphicData uri="http://schemas.openxmlformats.org/drawingml/2006/table">
            <a:tbl>
              <a:tblPr/>
              <a:tblGrid>
                <a:gridCol w="4859337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14.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Вышивка.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Вденьте 1м. нитки С в иголку. Закрепите конец, как раньше, выведите на расстоянии 1см. от северного полюса, чуть левее разделительной нити. Обозначьте разделительную линию булавкой, чтобы указать начало.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2887349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375" y="1268413"/>
          <a:ext cx="5208588" cy="1920240"/>
        </p:xfrm>
        <a:graphic>
          <a:graphicData uri="http://schemas.openxmlformats.org/drawingml/2006/table">
            <a:tbl>
              <a:tblPr/>
              <a:tblGrid>
                <a:gridCol w="5208588"/>
              </a:tblGrid>
              <a:tr h="1512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14.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Вышивка.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Вденьте 1м. нитки С в иголку. Закрепите конец, как раньше, выведите на расстоянии 1см. от северного полюса, чуть левее разделительной нити. Обозначьте разделительную линию булавкой, чтобы указать начало.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77" name="Picture 2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933056"/>
            <a:ext cx="3039024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79838" y="4005263"/>
          <a:ext cx="4895850" cy="1645920"/>
        </p:xfrm>
        <a:graphic>
          <a:graphicData uri="http://schemas.openxmlformats.org/drawingml/2006/table">
            <a:tbl>
              <a:tblPr/>
              <a:tblGrid>
                <a:gridCol w="489585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15. Двигайтесь вправо. Проведите иголку справа налево под следующей золотой разделительной нитью и нитками поверхности под булавкой на расстоянии 3см. от полюса.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4" name="Прямоугольник 5"/>
          <p:cNvSpPr>
            <a:spLocks noChangeArrowheads="1"/>
          </p:cNvSpPr>
          <p:nvPr/>
        </p:nvSpPr>
        <p:spPr bwMode="auto">
          <a:xfrm>
            <a:off x="4284663" y="476250"/>
            <a:ext cx="3671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3333CC"/>
                </a:solidFill>
                <a:latin typeface="Verdana" pitchFamily="34" charset="0"/>
              </a:rPr>
              <a:t>Традиционный японский рисунок «хризантема»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150" y="836712"/>
            <a:ext cx="276510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63938" y="836613"/>
          <a:ext cx="5257800" cy="2468880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11525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16. Продерните нитку. Выполните второй стежок на 1см. ниже северного полюса, на следующей разделительной нитке. Таким же образом продолжайте двигаться по шару. Уводите нитку под поверхность справа от раз­делителя. Выводите слева от следующего раз­делителя, на 1см. ниже северного полюса.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01" name="Picture 2" descr="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17032"/>
            <a:ext cx="2952328" cy="180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63938" y="3716338"/>
          <a:ext cx="5111750" cy="2012950"/>
        </p:xfrm>
        <a:graphic>
          <a:graphicData uri="http://schemas.openxmlformats.org/drawingml/2006/table">
            <a:tbl>
              <a:tblPr/>
              <a:tblGrid>
                <a:gridCol w="5111750"/>
              </a:tblGrid>
              <a:tr h="2012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17.Повторяйте зигзагообразный рисунок, чтобы получилась 12-конечная звезда. За­крепите нитку, как прежде.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2827950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475" y="1052513"/>
          <a:ext cx="5329238" cy="822960"/>
        </p:xfrm>
        <a:graphic>
          <a:graphicData uri="http://schemas.openxmlformats.org/drawingml/2006/table">
            <a:tbl>
              <a:tblPr/>
              <a:tblGrid>
                <a:gridCol w="5329238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17. Повторяйте зигзагообразный рисунок, чтобы получилась 12-конечная звезда. За­крепите нитку, как прежде.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25" name="Picture 2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01008"/>
            <a:ext cx="2880320" cy="1808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8038" y="3284538"/>
          <a:ext cx="5400675" cy="1920240"/>
        </p:xfrm>
        <a:graphic>
          <a:graphicData uri="http://schemas.openxmlformats.org/drawingml/2006/table">
            <a:tbl>
              <a:tblPr/>
              <a:tblGrid>
                <a:gridCol w="5400675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18. Второй ниткой С длиной 1м. начните работу пониже первого начала и повторите шаги 14-17. следите, чтобы стежки на наружных кончиках лепестков располагались на расстоянии 2мм. И чтобы последующие  стежки ложились под предыдущими.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2765107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2" descr="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933056"/>
            <a:ext cx="269766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35375" y="3860800"/>
          <a:ext cx="5076825" cy="1920240"/>
        </p:xfrm>
        <a:graphic>
          <a:graphicData uri="http://schemas.openxmlformats.org/drawingml/2006/table">
            <a:tbl>
              <a:tblPr/>
              <a:tblGrid>
                <a:gridCol w="5076825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20. Более длинной ниткой продолжайте ра­ботать в такой последовательности: 1 ряд ниток Е, 3 ряда В, 1 ряд Е. По мере прибав­ления рядов, чтобы хватало места, подво­дите перекрестные нити под разделитель ушком иглы.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3492500" y="981075"/>
            <a:ext cx="51673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>
                <a:solidFill>
                  <a:srgbClr val="000099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19. Выполните третий ряд стежков зелены­ми нитками. Делайте стежки вплотную у северного полюса и на расстоянии 2мм. от экватора. Ширина стежков у северного полюса постепенно будет увеличиваться. Из этого полушария шара выньте булавки, находящиеся на расстоянии 3см. от полюса. </a:t>
            </a:r>
            <a:endParaRPr lang="ru-RU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3979287" cy="3359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859338" y="1341438"/>
            <a:ext cx="38750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Темари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, или </a:t>
            </a:r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японское вышивание шариков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, - это вид рукоделия, известный на Востоке с древности, но прижившийся на нашей почве сравнительно недавно.</a:t>
            </a:r>
            <a:endParaRPr lang="ru-RU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20"/>
            <a:ext cx="2810068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67175" y="1196975"/>
          <a:ext cx="4537075" cy="2194560"/>
        </p:xfrm>
        <a:graphic>
          <a:graphicData uri="http://schemas.openxmlformats.org/drawingml/2006/table">
            <a:tbl>
              <a:tblPr/>
              <a:tblGrid>
                <a:gridCol w="4537075"/>
              </a:tblGrid>
              <a:tr h="1512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20.Более длинной ниткой продолжайте ра­ботать в такой последовательности: 1 ряд ниток Е, 3 ряда В, 1 ряд Е. По мере прибав­ления рядов, чтобы хватало места, подво­дите перекрестные нити под разделитель ушком иглы.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73" name="Picture 2" descr="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89040"/>
            <a:ext cx="2448272" cy="2606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67175" y="4292600"/>
          <a:ext cx="4681538" cy="1371600"/>
        </p:xfrm>
        <a:graphic>
          <a:graphicData uri="http://schemas.openxmlformats.org/drawingml/2006/table">
            <a:tbl>
              <a:tblPr/>
              <a:tblGrid>
                <a:gridCol w="4681538"/>
              </a:tblGrid>
              <a:tr h="568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21.Продолжайте последовательность из трех рядов А, 1 ряда Е и 1 ряда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. Послед­ний ряд должен находиться на расстоянии 3мм. от экватора.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64704"/>
            <a:ext cx="213297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3797" name="Picture 5" descr="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789040"/>
            <a:ext cx="2486047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1275" y="3573463"/>
          <a:ext cx="4752975" cy="2468880"/>
        </p:xfrm>
        <a:graphic>
          <a:graphicData uri="http://schemas.openxmlformats.org/drawingml/2006/table">
            <a:tbl>
              <a:tblPr/>
              <a:tblGrid>
                <a:gridCol w="4752975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23. Вденьте в иглу нитку Е в 1,5 раза длин­нее окружности шара. Закрепите нитку, как прежде, выведите рядом с булавкой на экваторе. Уведите нитку под соседний разделитель рядом с булавкой экватора. Сде­лайте стежок «назад иголку» вокруг разде­лителя.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4067175" y="981075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99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22. Выполните рисунок на нижней полови­не шара таким же способом (шаги 14-21).</a:t>
            </a:r>
            <a:endParaRPr lang="ru-RU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836712"/>
            <a:ext cx="2232248" cy="2409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375" y="1196975"/>
          <a:ext cx="4968875" cy="1645920"/>
        </p:xfrm>
        <a:graphic>
          <a:graphicData uri="http://schemas.openxmlformats.org/drawingml/2006/table">
            <a:tbl>
              <a:tblPr/>
              <a:tblGrid>
                <a:gridCol w="4968875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24. Следя за тем, чтобы нитка была туго натянута, продолжайте работать таким же образом, пока не вернетесь в начальную точку. Закрепите нитку, как прежде. Убе­рите булавки с экватора.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21" name="Picture 2" descr="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861048"/>
            <a:ext cx="2232248" cy="2409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35375" y="3860800"/>
          <a:ext cx="5040313" cy="2194560"/>
        </p:xfrm>
        <a:graphic>
          <a:graphicData uri="http://schemas.openxmlformats.org/drawingml/2006/table">
            <a:tbl>
              <a:tblPr/>
              <a:tblGrid>
                <a:gridCol w="5040313"/>
              </a:tblGrid>
              <a:tr h="1800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25. Чтобы определить, сколько витков по­надобится для заполнения зазора между экватором и лепестками, обвейте нитку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вокруг золотого экватора с одной стороны, пока не заполните пробел. Отрежьте нитку с небольшим запасом, длина второй нитки должна быть такой же.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5" y="836712"/>
            <a:ext cx="2621091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51275" y="981075"/>
          <a:ext cx="4872038" cy="1645920"/>
        </p:xfrm>
        <a:graphic>
          <a:graphicData uri="http://schemas.openxmlformats.org/drawingml/2006/table">
            <a:tbl>
              <a:tblPr/>
              <a:tblGrid>
                <a:gridCol w="4872038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26. Закрепите конец нитки и выведите ря­дом с золотой ниткой. Туго оберните нит­кой шар, придерживая нитку правой рукой и подправляя ее большим пальцем левой руки.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45" name="Picture 3" descr="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501008"/>
            <a:ext cx="271721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95738" y="4076700"/>
          <a:ext cx="4679950" cy="1223963"/>
        </p:xfrm>
        <a:graphic>
          <a:graphicData uri="http://schemas.openxmlformats.org/drawingml/2006/table">
            <a:tbl>
              <a:tblPr/>
              <a:tblGrid>
                <a:gridCol w="4679950"/>
              </a:tblGrid>
              <a:tr h="1223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27. Закончите, как прежде. Второй ниткой повторите процедуру с другой стороны от экватора.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Готовый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тэмари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!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123728" y="908720"/>
            <a:ext cx="488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3333CC"/>
                </a:solidFill>
                <a:latin typeface="Verdana" pitchFamily="34" charset="0"/>
              </a:rPr>
              <a:t>Использованные  источники: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979712" y="1556792"/>
            <a:ext cx="56880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>
              <a:buFont typeface="Calibri" pitchFamily="34" charset="0"/>
              <a:buAutoNum type="arabicPeriod"/>
              <a:defRPr/>
            </a:pPr>
            <a:r>
              <a:rPr lang="ru-RU" dirty="0">
                <a:latin typeface="Calibri" pitchFamily="34" charset="0"/>
                <a:cs typeface="Times New Roman" pitchFamily="18" charset="0"/>
                <a:hlinkClick r:id="rId2"/>
              </a:rPr>
              <a:t>http://blog.kp.ru/users/1982992/post114861810/</a:t>
            </a:r>
            <a:endParaRPr lang="ru-RU" dirty="0">
              <a:latin typeface="Calibri" pitchFamily="34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defRPr/>
            </a:pPr>
            <a:r>
              <a:rPr lang="ru-RU" dirty="0">
                <a:latin typeface="Calibri" pitchFamily="34" charset="0"/>
                <a:cs typeface="Times New Roman" pitchFamily="18" charset="0"/>
                <a:hlinkClick r:id="rId3"/>
              </a:rPr>
              <a:t>http://www.temari.ru/workshop/lessons.php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defRPr/>
            </a:pPr>
            <a:r>
              <a:rPr lang="en-US" dirty="0">
                <a:latin typeface="Calibri" pitchFamily="34" charset="0"/>
                <a:cs typeface="Times New Roman" pitchFamily="18" charset="0"/>
                <a:hlinkClick r:id="rId4"/>
              </a:rPr>
              <a:t>http://dnepr.info/news/womanish_page/hobbies/fancywork/temari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defRPr/>
            </a:pPr>
            <a:r>
              <a:rPr lang="ru-RU" dirty="0">
                <a:solidFill>
                  <a:srgbClr val="3333CC"/>
                </a:solidFill>
              </a:rPr>
              <a:t>Маргарет </a:t>
            </a:r>
            <a:r>
              <a:rPr lang="ru-RU" dirty="0" err="1">
                <a:solidFill>
                  <a:srgbClr val="3333CC"/>
                </a:solidFill>
              </a:rPr>
              <a:t>Ладлоу</a:t>
            </a:r>
            <a:r>
              <a:rPr lang="ru-RU" dirty="0">
                <a:solidFill>
                  <a:srgbClr val="3333CC"/>
                </a:solidFill>
              </a:rPr>
              <a:t> . </a:t>
            </a:r>
            <a:r>
              <a:rPr lang="ru-RU" dirty="0" err="1">
                <a:solidFill>
                  <a:srgbClr val="3333CC"/>
                </a:solidFill>
              </a:rPr>
              <a:t>Темари</a:t>
            </a:r>
            <a:r>
              <a:rPr lang="ru-RU" dirty="0">
                <a:solidFill>
                  <a:srgbClr val="3333CC"/>
                </a:solidFill>
              </a:rPr>
              <a:t>. Традиционное японское искусство вышивки шаров//</a:t>
            </a:r>
          </a:p>
          <a:p>
            <a:pPr>
              <a:defRPr/>
            </a:pPr>
            <a:r>
              <a:rPr lang="ru-RU" dirty="0">
                <a:solidFill>
                  <a:srgbClr val="3333CC"/>
                </a:solidFill>
              </a:rPr>
              <a:t>    </a:t>
            </a:r>
            <a:r>
              <a:rPr lang="ru-RU" dirty="0" err="1">
                <a:solidFill>
                  <a:srgbClr val="3333CC"/>
                </a:solidFill>
              </a:rPr>
              <a:t>Издат.Ниола-Пресс</a:t>
            </a:r>
            <a:r>
              <a:rPr lang="ru-RU" dirty="0">
                <a:solidFill>
                  <a:srgbClr val="3333CC"/>
                </a:solidFill>
              </a:rPr>
              <a:t>  2008 г.</a:t>
            </a:r>
          </a:p>
          <a:p>
            <a:pPr marL="228600" indent="-228600" eaLnBrk="0" hangingPunct="0">
              <a:buFont typeface="Calibri" pitchFamily="34" charset="0"/>
              <a:buAutoNum type="arabicPeriod"/>
              <a:defRPr/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defRPr/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  <a:defRPr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422917"/>
            <a:ext cx="2771800" cy="3118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60648"/>
            <a:ext cx="2948729" cy="3024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0"/>
            <a:ext cx="2808312" cy="2831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059113" y="3500438"/>
            <a:ext cx="568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Изготовление </a:t>
            </a:r>
            <a:r>
              <a:rPr lang="ru-RU" b="1" i="1">
                <a:solidFill>
                  <a:srgbClr val="3333CC"/>
                </a:solidFill>
                <a:latin typeface="Verdana" pitchFamily="34" charset="0"/>
              </a:rPr>
              <a:t>шариков темари </a:t>
            </a:r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изначально возникло в Китае. Собственно, это были мячики для игры, сделанные из ткани и ниток. Впервые появившись в Китае, темари были завезены в Японию около 600 лет назад. Изначально, мамы и бабушки делали темари своим детям и внукам для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419475" y="476250"/>
            <a:ext cx="53292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333CC"/>
                </a:solidFill>
                <a:latin typeface="Verdana" pitchFamily="34" charset="0"/>
              </a:rPr>
              <a:t>В Японии </a:t>
            </a:r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шарики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 получили название </a:t>
            </a:r>
            <a:r>
              <a:rPr lang="ru-RU" b="1" i="1">
                <a:solidFill>
                  <a:srgbClr val="3333CC"/>
                </a:solidFill>
                <a:latin typeface="Verdana" pitchFamily="34" charset="0"/>
              </a:rPr>
              <a:t>темари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 и </a:t>
            </a:r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мастера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 рукоделия начали украшать их всевозможными узорами. Их по-прежнему использовали для игры, для жонглирования, но постепенно прикладная роль </a:t>
            </a:r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шариков темари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 уступила место декоративной.</a:t>
            </a:r>
            <a:endParaRPr lang="ru-RU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2808312" cy="2898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573016"/>
            <a:ext cx="2736304" cy="2826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492896"/>
            <a:ext cx="2952328" cy="2982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3492500" y="2420938"/>
            <a:ext cx="30241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Начинкой темари служили остатки старых кимоно. </a:t>
            </a:r>
          </a:p>
          <a:p>
            <a:r>
              <a:rPr lang="ru-RU" i="1">
                <a:solidFill>
                  <a:srgbClr val="3333CC"/>
                </a:solidFill>
                <a:latin typeface="Verdana" pitchFamily="34" charset="0"/>
              </a:rPr>
              <a:t>Шелковые кусочки сматывались и прошивались, образуя шар. С течением времени, особенно после изобретения резины, эти шары стали декоративно прикладным искусством.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948264" y="1618319"/>
            <a:ext cx="2195736" cy="220677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4221088"/>
            <a:ext cx="237626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3924300" y="3995738"/>
            <a:ext cx="49688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333CC"/>
                </a:solidFill>
                <a:latin typeface="Verdana" pitchFamily="34" charset="0"/>
              </a:rPr>
              <a:t>Темари были весьма популярны в аристократических кругах Японии. Высокородные дамы соревновались в изобретении узоров, один затейливее другого,</a:t>
            </a:r>
            <a:r>
              <a:rPr lang="ru-RU">
                <a:latin typeface="Verdana" pitchFamily="34" charset="0"/>
              </a:rPr>
              <a:t> 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даже женщины-служанки «подпали» под веяние господ и конкурировали в умении вышить лучший подарок для своей госпожи. 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93790">
            <a:off x="402624" y="479349"/>
            <a:ext cx="3456384" cy="3551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Японское вышивани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476672"/>
            <a:ext cx="2069976" cy="2069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5625 -0.08912 0.11284 -0.17778 0.1677 -0.21528 C 0.22239 -0.25301 0.27239 -0.21528 0.3283 -0.22593 C 0.38437 -0.23635 0.4625 -0.24954 0.50347 -0.27848 C 0.54461 -0.30718 0.56284 -0.37894 0.575 -0.39885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0.02755 C 0.1474 0.06135 0.20296 0.09514 0.24427 0.16343 C 0.28559 0.23172 0.3382 0.35186 0.34063 0.4375 C 0.34306 0.52315 0.32379 0.63774 0.25903 0.67686 C 0.19427 0.71598 0.04983 0.69005 -0.04826 0.67199 C -0.14635 0.65394 -0.23819 0.61111 -0.32986 0.56829 " pathEditMode="relative" rAng="0" ptsTypes="aaaa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3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2 0.08611 C -0.06302 0.10347 -0.11632 0.1206 -0.13941 0.12732 C -0.1625 0.13449 -0.13629 0.13333 -0.14861 0.12477 C -0.16111 0.1162 -0.19566 0.1088 -0.21372 0.07616 C -0.2316 0.04306 -0.24827 -0.03056 -0.25538 -0.07315 C -0.26233 -0.11667 -0.25973 -0.14907 -0.25695 -0.18102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1600000">
                                      <p:cBhvr>
                                        <p:cTn id="6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68313" y="2714625"/>
            <a:ext cx="3095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Темари постепенно стали атрибутом праздника девочек, во время которого девочки подбрасывали шарики под специальные песни, а дочери самураев, выходя замуж, брали темари на память о родном доме (эти темари даже имеют специальные названия). </a:t>
            </a:r>
            <a:endParaRPr lang="ru-RU">
              <a:solidFill>
                <a:srgbClr val="3333CC"/>
              </a:solidFill>
              <a:latin typeface="Verdana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 r="9848" b="7934"/>
          <a:stretch>
            <a:fillRect/>
          </a:stretch>
        </p:blipFill>
        <p:spPr bwMode="auto">
          <a:xfrm>
            <a:off x="323528" y="332656"/>
            <a:ext cx="2160240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 l="17143" r="20000" b="29658"/>
          <a:stretch>
            <a:fillRect/>
          </a:stretch>
        </p:blipFill>
        <p:spPr bwMode="auto">
          <a:xfrm>
            <a:off x="611560" y="548680"/>
            <a:ext cx="1648522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email"/>
          <a:srcRect l="43000" r="9154" b="21989"/>
          <a:stretch>
            <a:fillRect/>
          </a:stretch>
        </p:blipFill>
        <p:spPr bwMode="auto">
          <a:xfrm>
            <a:off x="539552" y="332656"/>
            <a:ext cx="165618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60648"/>
            <a:ext cx="2376264" cy="246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32656"/>
            <a:ext cx="2293405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7904" y="3284984"/>
            <a:ext cx="2528459" cy="2562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1.11111E-6 C -0.01545 -0.00116 -0.03264 -0.00208 0.01371 -1.11111E-6 C 0.06024 0.00208 0.19687 -0.00787 0.2816 0.0125 C 0.36632 0.03287 0.45746 0.06736 0.5217 0.12269 C 0.58594 0.17778 0.63698 0.26296 0.66753 0.34306 C 0.69792 0.42315 0.70121 0.51343 0.70486 0.6037 " pathEditMode="relative" rAng="0" ptsTypes="aaaaaA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23 C -0.01319 -0.00301 -0.02552 -0.00578 0.01355 -0.00578 C 0.05365 -0.00578 0.16042 -0.01203 0.24028 -0.00023 C 0.31997 0.0125 0.41945 0.02824 0.4915 0.06898 C 0.56372 0.10973 0.63959 0.2125 0.67188 0.24329 C 0.70539 0.275 0.68455 0.2507 0.68733 0.25255 " pathEditMode="relative" rAng="0" ptsTypes="aaaaaA">
                                      <p:cBhvr>
                                        <p:cTn id="3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0.0802 -0.003 0.16093 -0.0037 0.24357 0.00649 C 0.32552 0.01991 0.44809 0.06227 0.49253 0.0757 C 0.53836 0.09075 0.52361 0.08542 0.51007 0.08311 " pathEditMode="relative" rAng="0" ptsTypes="aaaA">
                                      <p:cBhvr>
                                        <p:cTn id="4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639 C 0.04184 -0.03449 0.08298 -0.04236 0.11875 -0.0449 C 0.15434 -0.04722 0.18906 -0.04421 0.21406 -0.0419 C 0.23906 -0.03958 0.25399 -0.03518 0.26909 -0.03078 " pathEditMode="relative" rAng="0" ptsTypes="aaaA">
                                      <p:cBhvr>
                                        <p:cTn id="5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140200" y="414972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</a:t>
            </a:r>
            <a:r>
              <a:rPr lang="ru-RU">
                <a:solidFill>
                  <a:srgbClr val="3333CC"/>
                </a:solidFill>
                <a:latin typeface="Verdana" pitchFamily="34" charset="0"/>
              </a:rPr>
              <a:t>Сейчас японское искусство вышивания шариков завоевывает всё больше поклонников и рождает всё больше мастеров темари. Чтобы стать темари-профессионалом, в Японии, необходимо пройти четыре уровня мастерства, сделать в общей сложности, около 150 темари </a:t>
            </a:r>
          </a:p>
        </p:txBody>
      </p:sp>
      <p:pic>
        <p:nvPicPr>
          <p:cNvPr id="5" name="Picture 5" descr="Шарики темар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077072"/>
            <a:ext cx="2571750" cy="232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Шарики темар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34986">
            <a:off x="512400" y="615875"/>
            <a:ext cx="3240360" cy="3028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Мастер темар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93284">
            <a:off x="4764205" y="1033209"/>
            <a:ext cx="3345846" cy="2527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3528392" cy="298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3924300" y="2060575"/>
            <a:ext cx="4787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1600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Для создания основы: пенопластовые шары или старые колготки (так они утилизируются и обретают новую жизнь), или что угодно в форме шара, или что легко принимает форму шара при обмотке. </a:t>
            </a:r>
            <a:endParaRPr lang="ru-RU" sz="1600">
              <a:solidFill>
                <a:srgbClr val="3333CC"/>
              </a:solidFill>
              <a:latin typeface="Verdana" pitchFamily="34" charset="0"/>
            </a:endParaRPr>
          </a:p>
          <a:p>
            <a:pPr eaLnBrk="0" hangingPunct="0"/>
            <a:endParaRPr lang="ru-RU" sz="1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3995738" y="1196975"/>
            <a:ext cx="3671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Материалы, инструменты, приспособления:</a:t>
            </a:r>
            <a:endParaRPr lang="ru-RU" i="1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395288" y="4005263"/>
            <a:ext cx="8137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1600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Катушечные нитки для обмотки </a:t>
            </a:r>
          </a:p>
          <a:p>
            <a:pPr eaLnBrk="0" hangingPunct="0">
              <a:buFont typeface="Arial" charset="0"/>
              <a:buChar char="•"/>
            </a:pPr>
            <a:r>
              <a:rPr lang="ru-RU" sz="1600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Нитки «Ирис», можно мулине для вышивания узора</a:t>
            </a:r>
            <a:endParaRPr lang="ru-RU" sz="1600">
              <a:solidFill>
                <a:srgbClr val="3333CC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1600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Ножницы</a:t>
            </a:r>
            <a:endParaRPr lang="ru-RU" sz="1600">
              <a:solidFill>
                <a:srgbClr val="3333CC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1600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Игла, достаточно толстая, чтобы в ушко могла пройти нитка «Ирис».                  </a:t>
            </a:r>
          </a:p>
          <a:p>
            <a:pPr eaLnBrk="0" hangingPunct="0">
              <a:buFont typeface="Arial" charset="0"/>
              <a:buChar char="•"/>
            </a:pPr>
            <a:r>
              <a:rPr lang="ru-RU" sz="1600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Полоска бумаги, шириной 0.7-1 см, длиной около 30см</a:t>
            </a:r>
            <a:endParaRPr lang="ru-RU" sz="1600">
              <a:solidFill>
                <a:srgbClr val="3333CC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1600">
                <a:solidFill>
                  <a:srgbClr val="3333CC"/>
                </a:solidFill>
                <a:latin typeface="Verdana" pitchFamily="34" charset="0"/>
                <a:cs typeface="Times New Roman" pitchFamily="18" charset="0"/>
              </a:rPr>
              <a:t>Булавки с цветными головками</a:t>
            </a:r>
            <a:endParaRPr lang="ru-RU" sz="1600">
              <a:solidFill>
                <a:srgbClr val="3333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20"/>
            <a:ext cx="250365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3238500" y="1052513"/>
            <a:ext cx="59055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/>
            <a:r>
              <a:rPr lang="ru-RU" i="1">
                <a:solidFill>
                  <a:srgbClr val="000099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1. </a:t>
            </a:r>
            <a:r>
              <a:rPr lang="ru-RU" b="1" i="1">
                <a:solidFill>
                  <a:srgbClr val="660066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Обматывание.</a:t>
            </a:r>
            <a:r>
              <a:rPr lang="ru-RU" i="1">
                <a:solidFill>
                  <a:srgbClr val="000099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 Прижмите большим пальцем левой руки кончик пряжи к пенопластовому шару. Начните туго обвивать пряжей шар, прижмите нитками кончик нитки. Постоянно поворачивайте шар, укладывайте витки во всех направлениях, пока не покроете шар нитками полностью.</a:t>
            </a:r>
            <a:endParaRPr lang="ru-RU" i="1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8" name="Picture 4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789040"/>
            <a:ext cx="253795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76600" y="3860800"/>
          <a:ext cx="5616575" cy="2163763"/>
        </p:xfrm>
        <a:graphic>
          <a:graphicData uri="http://schemas.openxmlformats.org/drawingml/2006/table">
            <a:tbl>
              <a:tblPr/>
              <a:tblGrid>
                <a:gridCol w="5616575"/>
              </a:tblGrid>
              <a:tr h="2163763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2. Нитками для машинного шитья повторите шаг 1, чтобы полностью закрыть пряжу. Сделайте несколько стежков по поверхнос­ти шара, чтобы закрепить нитку. Длинный конец нитки обрежьте.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1412</Words>
  <Application>Microsoft Office PowerPoint</Application>
  <PresentationFormat>Экран (4:3)</PresentationFormat>
  <Paragraphs>61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MS Mincho</vt:lpstr>
      <vt:lpstr>Verdana</vt:lpstr>
      <vt:lpstr>Times New Roman</vt:lpstr>
      <vt:lpstr>Тема Office</vt:lpstr>
      <vt:lpstr>  Мастер-класс по изготовлению  ТЭМАРИ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</cp:revision>
  <dcterms:created xsi:type="dcterms:W3CDTF">2011-10-16T15:50:44Z</dcterms:created>
  <dcterms:modified xsi:type="dcterms:W3CDTF">2011-10-30T21:46:01Z</dcterms:modified>
</cp:coreProperties>
</file>