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72" r:id="rId3"/>
    <p:sldId id="271" r:id="rId4"/>
    <p:sldId id="274" r:id="rId5"/>
    <p:sldId id="275" r:id="rId6"/>
    <p:sldId id="273" r:id="rId7"/>
    <p:sldId id="277" r:id="rId8"/>
    <p:sldId id="278" r:id="rId9"/>
    <p:sldId id="279" r:id="rId10"/>
    <p:sldId id="280" r:id="rId11"/>
    <p:sldId id="282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CC"/>
    <a:srgbClr val="008000"/>
    <a:srgbClr val="009900"/>
    <a:srgbClr val="C7DFD3"/>
    <a:srgbClr val="B9E1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8" autoAdjust="0"/>
    <p:restoredTop sz="94600"/>
  </p:normalViewPr>
  <p:slideViewPr>
    <p:cSldViewPr>
      <p:cViewPr>
        <p:scale>
          <a:sx n="140" d="100"/>
          <a:sy n="140" d="100"/>
        </p:scale>
        <p:origin x="-12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D687A63-397C-439A-BAE9-5F9609CEC9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66A3-FC6F-448D-A8DD-D27FECFF91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FAA70-CBDB-4802-9433-E18F9D3295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48ABC7C-0D14-46D7-A888-3882858742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2892CE3A-89CC-4E6D-9796-A2E059F9E3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77550-BCDB-4F2A-AD26-123F162D9E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DDC2A-12D0-48D3-B7C7-1609EF5926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C10580A-1219-4D44-8766-143AC9E2F9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510D6-5802-4BE2-B9CA-0E8DA40DB3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5CE2DC5-CD1E-46FF-849B-D82FE7A0E0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D69A05A-779D-46DF-9F00-B540EF75A3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E9A484-F8C4-4669-AB27-F840DEBD44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0" y="6381750"/>
            <a:ext cx="4284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88" name="Text Box 19"/>
          <p:cNvSpPr txBox="1">
            <a:spLocks noChangeArrowheads="1"/>
          </p:cNvSpPr>
          <p:nvPr/>
        </p:nvSpPr>
        <p:spPr bwMode="auto">
          <a:xfrm>
            <a:off x="250825" y="4724400"/>
            <a:ext cx="38877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/>
          </a:p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17" name="TextBox 16"/>
          <p:cNvSpPr txBox="1"/>
          <p:nvPr/>
        </p:nvSpPr>
        <p:spPr>
          <a:xfrm>
            <a:off x="1043608" y="119675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Построение чертежа </a:t>
            </a:r>
          </a:p>
          <a:p>
            <a:pPr algn="ctr"/>
            <a:r>
              <a:rPr lang="ru-RU" sz="3600" b="1" dirty="0" smtClean="0"/>
              <a:t>ночной сорочки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29125" y="1857375"/>
            <a:ext cx="3500438" cy="4114800"/>
          </a:xfrm>
        </p:spPr>
        <p:txBody>
          <a:bodyPr/>
          <a:lstStyle/>
          <a:p>
            <a:r>
              <a:rPr lang="ru-RU" sz="2400" smtClean="0"/>
              <a:t>Оформить линию низа плавной линией</a:t>
            </a:r>
          </a:p>
          <a:p>
            <a:endParaRPr lang="ru-RU" sz="2400" smtClean="0"/>
          </a:p>
          <a:p>
            <a:pPr>
              <a:buFontTx/>
              <a:buNone/>
            </a:pPr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pPr eaLnBrk="1" hangingPunct="1">
              <a:buFontTx/>
              <a:buNone/>
            </a:pPr>
            <a:endParaRPr lang="ru-RU" sz="2400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2035969" y="3107532"/>
            <a:ext cx="5214937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71500" y="500063"/>
            <a:ext cx="2857500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TextBox 20"/>
          <p:cNvSpPr txBox="1">
            <a:spLocks noChangeArrowheads="1"/>
          </p:cNvSpPr>
          <p:nvPr/>
        </p:nvSpPr>
        <p:spPr bwMode="auto">
          <a:xfrm>
            <a:off x="0" y="214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12294" name="TextBox 16"/>
          <p:cNvSpPr txBox="1">
            <a:spLocks noChangeArrowheads="1"/>
          </p:cNvSpPr>
          <p:nvPr/>
        </p:nvSpPr>
        <p:spPr bwMode="auto">
          <a:xfrm>
            <a:off x="2700338" y="0"/>
            <a:ext cx="514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В1</a:t>
            </a:r>
          </a:p>
        </p:txBody>
      </p:sp>
      <p:sp>
        <p:nvSpPr>
          <p:cNvPr id="12295" name="TextBox 21"/>
          <p:cNvSpPr txBox="1">
            <a:spLocks noChangeArrowheads="1"/>
          </p:cNvSpPr>
          <p:nvPr/>
        </p:nvSpPr>
        <p:spPr bwMode="auto">
          <a:xfrm>
            <a:off x="142875" y="5572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 flipH="1" flipV="1">
            <a:off x="3000375" y="500063"/>
            <a:ext cx="15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91319" y="3107532"/>
            <a:ext cx="5216525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71500" y="5715000"/>
            <a:ext cx="2428875" cy="1588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TextBox 33"/>
          <p:cNvSpPr txBox="1">
            <a:spLocks noChangeArrowheads="1"/>
          </p:cNvSpPr>
          <p:nvPr/>
        </p:nvSpPr>
        <p:spPr bwMode="auto">
          <a:xfrm>
            <a:off x="2786063" y="578643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1</a:t>
            </a:r>
            <a:endParaRPr lang="ru-RU"/>
          </a:p>
        </p:txBody>
      </p:sp>
      <p:sp>
        <p:nvSpPr>
          <p:cNvPr id="12300" name="Прямоугольник 36"/>
          <p:cNvSpPr>
            <a:spLocks noChangeArrowheads="1"/>
          </p:cNvSpPr>
          <p:nvPr/>
        </p:nvSpPr>
        <p:spPr bwMode="auto">
          <a:xfrm>
            <a:off x="3357563" y="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В5</a:t>
            </a:r>
          </a:p>
        </p:txBody>
      </p:sp>
      <p:sp>
        <p:nvSpPr>
          <p:cNvPr id="12301" name="TextBox 37"/>
          <p:cNvSpPr txBox="1">
            <a:spLocks noChangeArrowheads="1"/>
          </p:cNvSpPr>
          <p:nvPr/>
        </p:nvSpPr>
        <p:spPr bwMode="auto">
          <a:xfrm>
            <a:off x="857250" y="0"/>
            <a:ext cx="500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АВ2</a:t>
            </a:r>
          </a:p>
        </p:txBody>
      </p:sp>
      <p:sp>
        <p:nvSpPr>
          <p:cNvPr id="12302" name="TextBox 40"/>
          <p:cNvSpPr txBox="1">
            <a:spLocks noChangeArrowheads="1"/>
          </p:cNvSpPr>
          <p:nvPr/>
        </p:nvSpPr>
        <p:spPr bwMode="auto">
          <a:xfrm>
            <a:off x="0" y="10715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В4</a:t>
            </a:r>
          </a:p>
        </p:txBody>
      </p:sp>
      <p:sp>
        <p:nvSpPr>
          <p:cNvPr id="12303" name="TextBox 41"/>
          <p:cNvSpPr txBox="1">
            <a:spLocks noChangeArrowheads="1"/>
          </p:cNvSpPr>
          <p:nvPr/>
        </p:nvSpPr>
        <p:spPr bwMode="auto">
          <a:xfrm>
            <a:off x="0" y="6429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В3</a:t>
            </a:r>
            <a:endParaRPr lang="ru-RU"/>
          </a:p>
        </p:txBody>
      </p:sp>
      <p:sp>
        <p:nvSpPr>
          <p:cNvPr id="19" name="Дуга 18"/>
          <p:cNvSpPr/>
          <p:nvPr/>
        </p:nvSpPr>
        <p:spPr>
          <a:xfrm rot="5646239">
            <a:off x="461963" y="33338"/>
            <a:ext cx="357187" cy="928687"/>
          </a:xfrm>
          <a:prstGeom prst="arc">
            <a:avLst>
              <a:gd name="adj1" fmla="val 16200000"/>
              <a:gd name="adj2" fmla="val 1254609"/>
            </a:avLst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4931666">
            <a:off x="-152400" y="-39688"/>
            <a:ext cx="1285876" cy="1285875"/>
          </a:xfrm>
          <a:prstGeom prst="arc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306" name="TextBox 21"/>
          <p:cNvSpPr txBox="1">
            <a:spLocks noChangeArrowheads="1"/>
          </p:cNvSpPr>
          <p:nvPr/>
        </p:nvSpPr>
        <p:spPr bwMode="auto">
          <a:xfrm>
            <a:off x="2411413" y="1714500"/>
            <a:ext cx="446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Г1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2642394" y="1285082"/>
            <a:ext cx="1571625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8" name="TextBox 31"/>
          <p:cNvSpPr txBox="1">
            <a:spLocks noChangeArrowheads="1"/>
          </p:cNvSpPr>
          <p:nvPr/>
        </p:nvSpPr>
        <p:spPr bwMode="auto">
          <a:xfrm>
            <a:off x="3571875" y="1857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  <a:r>
              <a:rPr lang="ru-RU" sz="1400"/>
              <a:t>2</a:t>
            </a: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39750" y="2060575"/>
            <a:ext cx="2889250" cy="1270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0" name="TextBox 33"/>
          <p:cNvSpPr txBox="1">
            <a:spLocks noChangeArrowheads="1"/>
          </p:cNvSpPr>
          <p:nvPr/>
        </p:nvSpPr>
        <p:spPr bwMode="auto">
          <a:xfrm>
            <a:off x="2428875" y="23574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  <a:r>
              <a:rPr lang="ru-RU" sz="1400"/>
              <a:t>3</a:t>
            </a:r>
            <a:endParaRPr lang="ru-RU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3000375" y="2071688"/>
            <a:ext cx="428625" cy="428625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 flipV="1">
            <a:off x="3143250" y="2214563"/>
            <a:ext cx="71437" cy="71438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3" name="TextBox 67"/>
          <p:cNvSpPr txBox="1">
            <a:spLocks noChangeArrowheads="1"/>
          </p:cNvSpPr>
          <p:nvPr/>
        </p:nvSpPr>
        <p:spPr bwMode="auto">
          <a:xfrm>
            <a:off x="3286125" y="23574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  <a:r>
              <a:rPr lang="ru-RU" sz="1600"/>
              <a:t>4</a:t>
            </a:r>
            <a:endParaRPr lang="ru-RU"/>
          </a:p>
        </p:txBody>
      </p:sp>
      <p:sp>
        <p:nvSpPr>
          <p:cNvPr id="12314" name="TextBox 74"/>
          <p:cNvSpPr txBox="1">
            <a:spLocks noChangeArrowheads="1"/>
          </p:cNvSpPr>
          <p:nvPr/>
        </p:nvSpPr>
        <p:spPr bwMode="auto">
          <a:xfrm>
            <a:off x="3071813" y="17859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  <a:r>
              <a:rPr lang="ru-RU" sz="1400"/>
              <a:t>5</a:t>
            </a:r>
            <a:endParaRPr lang="ru-RU"/>
          </a:p>
        </p:txBody>
      </p:sp>
      <p:sp>
        <p:nvSpPr>
          <p:cNvPr id="12315" name="TextBox 35"/>
          <p:cNvSpPr txBox="1">
            <a:spLocks noChangeArrowheads="1"/>
          </p:cNvSpPr>
          <p:nvPr/>
        </p:nvSpPr>
        <p:spPr bwMode="auto">
          <a:xfrm>
            <a:off x="3214688" y="5786438"/>
            <a:ext cx="857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2</a:t>
            </a:r>
            <a:endParaRPr lang="ru-RU"/>
          </a:p>
          <a:p>
            <a:endParaRPr lang="ru-RU"/>
          </a:p>
        </p:txBody>
      </p:sp>
      <p:sp>
        <p:nvSpPr>
          <p:cNvPr id="12316" name="TextBox 42"/>
          <p:cNvSpPr txBox="1">
            <a:spLocks noChangeArrowheads="1"/>
          </p:cNvSpPr>
          <p:nvPr/>
        </p:nvSpPr>
        <p:spPr bwMode="auto">
          <a:xfrm>
            <a:off x="3643313" y="5286375"/>
            <a:ext cx="571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3</a:t>
            </a:r>
            <a:endParaRPr lang="ru-RU"/>
          </a:p>
          <a:p>
            <a:endParaRPr lang="ru-RU"/>
          </a:p>
        </p:txBody>
      </p:sp>
      <p:sp>
        <p:nvSpPr>
          <p:cNvPr id="44" name="Дуга 43"/>
          <p:cNvSpPr/>
          <p:nvPr/>
        </p:nvSpPr>
        <p:spPr>
          <a:xfrm rot="16010188">
            <a:off x="3155950" y="1887538"/>
            <a:ext cx="857250" cy="1143000"/>
          </a:xfrm>
          <a:prstGeom prst="arc">
            <a:avLst>
              <a:gd name="adj1" fmla="val 16324353"/>
              <a:gd name="adj2" fmla="val 20600377"/>
            </a:avLst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6" name="Прямая соединительная линия 45"/>
          <p:cNvCxnSpPr>
            <a:stCxn id="44" idx="0"/>
          </p:cNvCxnSpPr>
          <p:nvPr/>
        </p:nvCxnSpPr>
        <p:spPr>
          <a:xfrm rot="16200000" flipH="1">
            <a:off x="1741487" y="3741738"/>
            <a:ext cx="3101975" cy="55880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000375" y="5715000"/>
            <a:ext cx="571500" cy="1588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499644" y="5644357"/>
            <a:ext cx="142875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1643063" y="5643563"/>
            <a:ext cx="214312" cy="142875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1714500" y="5643563"/>
            <a:ext cx="142875" cy="142875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71500" y="5715000"/>
            <a:ext cx="121443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олилиния 73"/>
          <p:cNvSpPr/>
          <p:nvPr/>
        </p:nvSpPr>
        <p:spPr>
          <a:xfrm>
            <a:off x="1798638" y="5578475"/>
            <a:ext cx="1920875" cy="139700"/>
          </a:xfrm>
          <a:custGeom>
            <a:avLst/>
            <a:gdLst>
              <a:gd name="connsiteX0" fmla="*/ 0 w 1920910"/>
              <a:gd name="connsiteY0" fmla="*/ 139002 h 139002"/>
              <a:gd name="connsiteX1" fmla="*/ 1788607 w 1920910"/>
              <a:gd name="connsiteY1" fmla="*/ 8374 h 139002"/>
              <a:gd name="connsiteX2" fmla="*/ 793820 w 1920910"/>
              <a:gd name="connsiteY2" fmla="*/ 88760 h 139002"/>
              <a:gd name="connsiteX3" fmla="*/ 562708 w 1920910"/>
              <a:gd name="connsiteY3" fmla="*/ 88760 h 139002"/>
              <a:gd name="connsiteX4" fmla="*/ 572756 w 1920910"/>
              <a:gd name="connsiteY4" fmla="*/ 98809 h 1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0910" h="139002">
                <a:moveTo>
                  <a:pt x="0" y="139002"/>
                </a:moveTo>
                <a:lnTo>
                  <a:pt x="1788607" y="8374"/>
                </a:lnTo>
                <a:cubicBezTo>
                  <a:pt x="1920910" y="0"/>
                  <a:pt x="998136" y="75362"/>
                  <a:pt x="793820" y="88760"/>
                </a:cubicBezTo>
                <a:cubicBezTo>
                  <a:pt x="589504" y="102158"/>
                  <a:pt x="599552" y="87085"/>
                  <a:pt x="562708" y="88760"/>
                </a:cubicBezTo>
                <a:cubicBezTo>
                  <a:pt x="525864" y="90435"/>
                  <a:pt x="549310" y="94622"/>
                  <a:pt x="572756" y="98809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325" name="TextBox 21"/>
          <p:cNvSpPr txBox="1">
            <a:spLocks noChangeArrowheads="1"/>
          </p:cNvSpPr>
          <p:nvPr/>
        </p:nvSpPr>
        <p:spPr bwMode="auto">
          <a:xfrm>
            <a:off x="179388" y="177323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</a:p>
        </p:txBody>
      </p:sp>
      <p:sp>
        <p:nvSpPr>
          <p:cNvPr id="12326" name="TextBox 21"/>
          <p:cNvSpPr txBox="1">
            <a:spLocks noChangeArrowheads="1"/>
          </p:cNvSpPr>
          <p:nvPr/>
        </p:nvSpPr>
        <p:spPr bwMode="auto">
          <a:xfrm>
            <a:off x="1547813" y="5876925"/>
            <a:ext cx="503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29125" y="1857375"/>
            <a:ext cx="3500438" cy="4114800"/>
          </a:xfrm>
        </p:spPr>
        <p:txBody>
          <a:bodyPr/>
          <a:lstStyle/>
          <a:p>
            <a:r>
              <a:rPr lang="ru-RU" sz="2400" smtClean="0"/>
              <a:t>Оформить контуры чертежа сплошной основной линией</a:t>
            </a:r>
          </a:p>
          <a:p>
            <a:pPr>
              <a:buFontTx/>
              <a:buNone/>
            </a:pPr>
            <a:endParaRPr lang="ru-RU" sz="2400" smtClean="0"/>
          </a:p>
          <a:p>
            <a:pPr>
              <a:buFontTx/>
              <a:buNone/>
            </a:pPr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pPr eaLnBrk="1" hangingPunct="1">
              <a:buFontTx/>
              <a:buNone/>
            </a:pPr>
            <a:endParaRPr lang="ru-RU" sz="2400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2035969" y="3107532"/>
            <a:ext cx="5214937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71500" y="500063"/>
            <a:ext cx="2857500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Box 20"/>
          <p:cNvSpPr txBox="1">
            <a:spLocks noChangeArrowheads="1"/>
          </p:cNvSpPr>
          <p:nvPr/>
        </p:nvSpPr>
        <p:spPr bwMode="auto">
          <a:xfrm>
            <a:off x="0" y="214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</a:t>
            </a:r>
          </a:p>
        </p:txBody>
      </p:sp>
      <p:sp>
        <p:nvSpPr>
          <p:cNvPr id="13318" name="TextBox 16"/>
          <p:cNvSpPr txBox="1">
            <a:spLocks noChangeArrowheads="1"/>
          </p:cNvSpPr>
          <p:nvPr/>
        </p:nvSpPr>
        <p:spPr bwMode="auto">
          <a:xfrm>
            <a:off x="2700338" y="0"/>
            <a:ext cx="514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</a:t>
            </a:r>
            <a:r>
              <a:rPr lang="ru-RU" sz="14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3319" name="TextBox 21"/>
          <p:cNvSpPr txBox="1">
            <a:spLocks noChangeArrowheads="1"/>
          </p:cNvSpPr>
          <p:nvPr/>
        </p:nvSpPr>
        <p:spPr bwMode="auto">
          <a:xfrm>
            <a:off x="142875" y="5572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 flipH="1" flipV="1">
            <a:off x="3000375" y="500063"/>
            <a:ext cx="15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91319" y="3107532"/>
            <a:ext cx="5216525" cy="1587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71500" y="5715000"/>
            <a:ext cx="2428875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TextBox 33"/>
          <p:cNvSpPr txBox="1">
            <a:spLocks noChangeArrowheads="1"/>
          </p:cNvSpPr>
          <p:nvPr/>
        </p:nvSpPr>
        <p:spPr bwMode="auto">
          <a:xfrm>
            <a:off x="2786063" y="578643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1</a:t>
            </a:r>
            <a:endParaRPr lang="ru-RU"/>
          </a:p>
        </p:txBody>
      </p:sp>
      <p:sp>
        <p:nvSpPr>
          <p:cNvPr id="13324" name="Прямоугольник 36"/>
          <p:cNvSpPr>
            <a:spLocks noChangeArrowheads="1"/>
          </p:cNvSpPr>
          <p:nvPr/>
        </p:nvSpPr>
        <p:spPr bwMode="auto">
          <a:xfrm>
            <a:off x="3357563" y="0"/>
            <a:ext cx="438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</a:t>
            </a:r>
            <a:r>
              <a:rPr lang="ru-RU" sz="1400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3325" name="TextBox 37"/>
          <p:cNvSpPr txBox="1">
            <a:spLocks noChangeArrowheads="1"/>
          </p:cNvSpPr>
          <p:nvPr/>
        </p:nvSpPr>
        <p:spPr bwMode="auto">
          <a:xfrm>
            <a:off x="836613" y="95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</a:t>
            </a:r>
            <a:r>
              <a:rPr lang="ru-RU" sz="14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3326" name="TextBox 40"/>
          <p:cNvSpPr txBox="1">
            <a:spLocks noChangeArrowheads="1"/>
          </p:cNvSpPr>
          <p:nvPr/>
        </p:nvSpPr>
        <p:spPr bwMode="auto">
          <a:xfrm>
            <a:off x="0" y="10715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</a:t>
            </a:r>
            <a:r>
              <a:rPr lang="ru-RU" sz="1400">
                <a:latin typeface="Arial" charset="0"/>
                <a:cs typeface="Arial" charset="0"/>
              </a:rPr>
              <a:t>4</a:t>
            </a:r>
            <a:endParaRPr lang="ru-RU"/>
          </a:p>
        </p:txBody>
      </p:sp>
      <p:sp>
        <p:nvSpPr>
          <p:cNvPr id="13327" name="TextBox 41"/>
          <p:cNvSpPr txBox="1">
            <a:spLocks noChangeArrowheads="1"/>
          </p:cNvSpPr>
          <p:nvPr/>
        </p:nvSpPr>
        <p:spPr bwMode="auto">
          <a:xfrm>
            <a:off x="0" y="6429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</a:t>
            </a:r>
            <a:r>
              <a:rPr lang="ru-RU" sz="1400">
                <a:latin typeface="Arial" charset="0"/>
                <a:cs typeface="Arial" charset="0"/>
              </a:rPr>
              <a:t>3</a:t>
            </a:r>
            <a:endParaRPr lang="ru-RU"/>
          </a:p>
        </p:txBody>
      </p:sp>
      <p:sp>
        <p:nvSpPr>
          <p:cNvPr id="19" name="Дуга 18"/>
          <p:cNvSpPr/>
          <p:nvPr/>
        </p:nvSpPr>
        <p:spPr>
          <a:xfrm rot="5646239">
            <a:off x="461963" y="33338"/>
            <a:ext cx="357187" cy="928687"/>
          </a:xfrm>
          <a:prstGeom prst="arc">
            <a:avLst>
              <a:gd name="adj1" fmla="val 16200000"/>
              <a:gd name="adj2" fmla="val 1254609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4931666">
            <a:off x="-152400" y="-39688"/>
            <a:ext cx="1285876" cy="1285875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30" name="TextBox 21"/>
          <p:cNvSpPr txBox="1">
            <a:spLocks noChangeArrowheads="1"/>
          </p:cNvSpPr>
          <p:nvPr/>
        </p:nvSpPr>
        <p:spPr bwMode="auto">
          <a:xfrm>
            <a:off x="2484438" y="1714500"/>
            <a:ext cx="503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  <a:r>
              <a:rPr lang="ru-RU" sz="1400"/>
              <a:t>1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2642394" y="1285082"/>
            <a:ext cx="1571625" cy="1587"/>
          </a:xfrm>
          <a:prstGeom prst="line">
            <a:avLst/>
          </a:prstGeom>
          <a:ln w="952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TextBox 31"/>
          <p:cNvSpPr txBox="1">
            <a:spLocks noChangeArrowheads="1"/>
          </p:cNvSpPr>
          <p:nvPr/>
        </p:nvSpPr>
        <p:spPr bwMode="auto">
          <a:xfrm>
            <a:off x="3571875" y="1857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  <a:r>
              <a:rPr lang="ru-RU" sz="1400"/>
              <a:t>2</a:t>
            </a: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39750" y="2060575"/>
            <a:ext cx="2889250" cy="1270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4" name="TextBox 33"/>
          <p:cNvSpPr txBox="1">
            <a:spLocks noChangeArrowheads="1"/>
          </p:cNvSpPr>
          <p:nvPr/>
        </p:nvSpPr>
        <p:spPr bwMode="auto">
          <a:xfrm>
            <a:off x="2428875" y="23574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  <a:r>
              <a:rPr lang="ru-RU" sz="1400"/>
              <a:t>3</a:t>
            </a:r>
            <a:endParaRPr lang="ru-RU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3000375" y="2071688"/>
            <a:ext cx="428625" cy="428625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 flipV="1">
            <a:off x="3143250" y="2214563"/>
            <a:ext cx="71437" cy="7143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Box 67"/>
          <p:cNvSpPr txBox="1">
            <a:spLocks noChangeArrowheads="1"/>
          </p:cNvSpPr>
          <p:nvPr/>
        </p:nvSpPr>
        <p:spPr bwMode="auto">
          <a:xfrm>
            <a:off x="3286125" y="23574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  <a:r>
              <a:rPr lang="ru-RU" sz="1400"/>
              <a:t>4</a:t>
            </a:r>
          </a:p>
        </p:txBody>
      </p:sp>
      <p:sp>
        <p:nvSpPr>
          <p:cNvPr id="13338" name="TextBox 74"/>
          <p:cNvSpPr txBox="1">
            <a:spLocks noChangeArrowheads="1"/>
          </p:cNvSpPr>
          <p:nvPr/>
        </p:nvSpPr>
        <p:spPr bwMode="auto">
          <a:xfrm>
            <a:off x="3071813" y="17859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  <a:r>
              <a:rPr lang="ru-RU" sz="1400"/>
              <a:t>5</a:t>
            </a:r>
            <a:endParaRPr lang="ru-RU"/>
          </a:p>
        </p:txBody>
      </p:sp>
      <p:sp>
        <p:nvSpPr>
          <p:cNvPr id="13339" name="TextBox 35"/>
          <p:cNvSpPr txBox="1">
            <a:spLocks noChangeArrowheads="1"/>
          </p:cNvSpPr>
          <p:nvPr/>
        </p:nvSpPr>
        <p:spPr bwMode="auto">
          <a:xfrm>
            <a:off x="3214688" y="5786438"/>
            <a:ext cx="857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2</a:t>
            </a:r>
            <a:endParaRPr lang="ru-RU"/>
          </a:p>
          <a:p>
            <a:endParaRPr lang="ru-RU"/>
          </a:p>
        </p:txBody>
      </p:sp>
      <p:sp>
        <p:nvSpPr>
          <p:cNvPr id="13340" name="TextBox 42"/>
          <p:cNvSpPr txBox="1">
            <a:spLocks noChangeArrowheads="1"/>
          </p:cNvSpPr>
          <p:nvPr/>
        </p:nvSpPr>
        <p:spPr bwMode="auto">
          <a:xfrm>
            <a:off x="3643313" y="5286375"/>
            <a:ext cx="571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3</a:t>
            </a:r>
            <a:endParaRPr lang="ru-RU"/>
          </a:p>
          <a:p>
            <a:endParaRPr lang="ru-RU"/>
          </a:p>
        </p:txBody>
      </p:sp>
      <p:sp>
        <p:nvSpPr>
          <p:cNvPr id="44" name="Дуга 43"/>
          <p:cNvSpPr/>
          <p:nvPr/>
        </p:nvSpPr>
        <p:spPr>
          <a:xfrm rot="16010188">
            <a:off x="3155950" y="1887538"/>
            <a:ext cx="857250" cy="1143000"/>
          </a:xfrm>
          <a:prstGeom prst="arc">
            <a:avLst>
              <a:gd name="adj1" fmla="val 16324353"/>
              <a:gd name="adj2" fmla="val 2060037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6" name="Прямая соединительная линия 45"/>
          <p:cNvCxnSpPr>
            <a:stCxn id="44" idx="0"/>
          </p:cNvCxnSpPr>
          <p:nvPr/>
        </p:nvCxnSpPr>
        <p:spPr>
          <a:xfrm rot="16200000" flipH="1">
            <a:off x="1741487" y="3741738"/>
            <a:ext cx="3101975" cy="558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000375" y="5715000"/>
            <a:ext cx="571500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499644" y="5644357"/>
            <a:ext cx="142875" cy="1587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1643063" y="5643563"/>
            <a:ext cx="214312" cy="142875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1714500" y="5643563"/>
            <a:ext cx="142875" cy="142875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71500" y="5715000"/>
            <a:ext cx="121443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олилиния 73"/>
          <p:cNvSpPr/>
          <p:nvPr/>
        </p:nvSpPr>
        <p:spPr>
          <a:xfrm>
            <a:off x="1763713" y="5589588"/>
            <a:ext cx="1909762" cy="128587"/>
          </a:xfrm>
          <a:custGeom>
            <a:avLst/>
            <a:gdLst>
              <a:gd name="connsiteX0" fmla="*/ 0 w 1920910"/>
              <a:gd name="connsiteY0" fmla="*/ 139002 h 139002"/>
              <a:gd name="connsiteX1" fmla="*/ 1788607 w 1920910"/>
              <a:gd name="connsiteY1" fmla="*/ 8374 h 139002"/>
              <a:gd name="connsiteX2" fmla="*/ 793820 w 1920910"/>
              <a:gd name="connsiteY2" fmla="*/ 88760 h 139002"/>
              <a:gd name="connsiteX3" fmla="*/ 562708 w 1920910"/>
              <a:gd name="connsiteY3" fmla="*/ 88760 h 139002"/>
              <a:gd name="connsiteX4" fmla="*/ 572756 w 1920910"/>
              <a:gd name="connsiteY4" fmla="*/ 98809 h 13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0910" h="139002">
                <a:moveTo>
                  <a:pt x="0" y="139002"/>
                </a:moveTo>
                <a:lnTo>
                  <a:pt x="1788607" y="8374"/>
                </a:lnTo>
                <a:cubicBezTo>
                  <a:pt x="1920910" y="0"/>
                  <a:pt x="998136" y="75362"/>
                  <a:pt x="793820" y="88760"/>
                </a:cubicBezTo>
                <a:cubicBezTo>
                  <a:pt x="589504" y="102158"/>
                  <a:pt x="599552" y="87085"/>
                  <a:pt x="562708" y="88760"/>
                </a:cubicBezTo>
                <a:cubicBezTo>
                  <a:pt x="525864" y="90435"/>
                  <a:pt x="549310" y="94622"/>
                  <a:pt x="572756" y="9880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1143000" y="500063"/>
            <a:ext cx="2286000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endCxn id="44" idx="2"/>
          </p:cNvCxnSpPr>
          <p:nvPr/>
        </p:nvCxnSpPr>
        <p:spPr>
          <a:xfrm rot="16200000" flipH="1">
            <a:off x="2658269" y="1270794"/>
            <a:ext cx="1549400" cy="79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 flipH="1" flipV="1">
            <a:off x="539750" y="692150"/>
            <a:ext cx="11113" cy="50466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52" name="TextBox 21"/>
          <p:cNvSpPr txBox="1">
            <a:spLocks noChangeArrowheads="1"/>
          </p:cNvSpPr>
          <p:nvPr/>
        </p:nvSpPr>
        <p:spPr bwMode="auto">
          <a:xfrm>
            <a:off x="179388" y="1700213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43438" y="1905000"/>
            <a:ext cx="3357562" cy="4114800"/>
          </a:xfrm>
        </p:spPr>
        <p:txBody>
          <a:bodyPr/>
          <a:lstStyle/>
          <a:p>
            <a:pPr eaLnBrk="1" hangingPunct="1"/>
            <a:r>
              <a:rPr lang="ru-RU" sz="2400" smtClean="0"/>
              <a:t>Построить прямой угол в т.В</a:t>
            </a:r>
          </a:p>
        </p:txBody>
      </p:sp>
      <p:sp>
        <p:nvSpPr>
          <p:cNvPr id="4099" name="WordArt 4" descr="Зеленый мрамор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6191250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dist="107763" dir="13500000" algn="ctr" rotWithShape="0">
                  <a:srgbClr val="C7DFD3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2216149" y="3286125"/>
            <a:ext cx="5573712" cy="1587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500" y="500063"/>
            <a:ext cx="3786188" cy="1587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20"/>
          <p:cNvSpPr txBox="1">
            <a:spLocks noChangeArrowheads="1"/>
          </p:cNvSpPr>
          <p:nvPr/>
        </p:nvSpPr>
        <p:spPr bwMode="auto">
          <a:xfrm>
            <a:off x="0" y="214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В</a:t>
            </a:r>
          </a:p>
        </p:txBody>
      </p:sp>
      <p:sp>
        <p:nvSpPr>
          <p:cNvPr id="4105" name="Rectangle 17"/>
          <p:cNvSpPr>
            <a:spLocks noChangeArrowheads="1"/>
          </p:cNvSpPr>
          <p:nvPr/>
        </p:nvSpPr>
        <p:spPr bwMode="auto">
          <a:xfrm>
            <a:off x="4500563" y="765175"/>
            <a:ext cx="35274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600" b="1" i="1" u="sng">
                <a:latin typeface="Comic Sans MS" pitchFamily="66" charset="0"/>
                <a:cs typeface="Times New Roman" pitchFamily="18" charset="0"/>
              </a:rPr>
              <a:t>Сетка</a:t>
            </a:r>
            <a:r>
              <a:rPr lang="ru-RU" sz="1600" b="1" i="1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b="1" i="1">
                <a:cs typeface="Times New Roman" pitchFamily="18" charset="0"/>
              </a:rPr>
              <a:t>–</a:t>
            </a:r>
            <a:r>
              <a:rPr lang="ru-RU" sz="1600" b="1" i="1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>
                <a:latin typeface="Comic Sans MS" pitchFamily="66" charset="0"/>
                <a:cs typeface="Times New Roman" pitchFamily="18" charset="0"/>
              </a:rPr>
              <a:t>это прямоугольник, который определяет размер будущего изделия.</a:t>
            </a:r>
            <a:endParaRPr lang="ru-RU"/>
          </a:p>
        </p:txBody>
      </p:sp>
      <p:sp>
        <p:nvSpPr>
          <p:cNvPr id="4106" name="Rectangle 18"/>
          <p:cNvSpPr>
            <a:spLocks noChangeArrowheads="1"/>
          </p:cNvSpPr>
          <p:nvPr/>
        </p:nvSpPr>
        <p:spPr bwMode="auto">
          <a:xfrm>
            <a:off x="1547813" y="58738"/>
            <a:ext cx="3744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600" b="1" i="1" u="sng">
                <a:latin typeface="Comic Sans MS" pitchFamily="66" charset="0"/>
                <a:cs typeface="Times New Roman" pitchFamily="18" charset="0"/>
              </a:rPr>
              <a:t>Построение сетки чертежа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43438" y="1905000"/>
            <a:ext cx="3357562" cy="4114800"/>
          </a:xfrm>
        </p:spPr>
        <p:txBody>
          <a:bodyPr/>
          <a:lstStyle/>
          <a:p>
            <a:pPr eaLnBrk="1" hangingPunct="1"/>
            <a:r>
              <a:rPr lang="ru-RU" sz="2400" dirty="0" smtClean="0"/>
              <a:t>Ширина </a:t>
            </a:r>
            <a:r>
              <a:rPr lang="ru-RU" sz="2400" dirty="0" smtClean="0"/>
              <a:t>изделия</a:t>
            </a:r>
          </a:p>
          <a:p>
            <a:pPr eaLnBrk="1" hangingPunct="1"/>
            <a:r>
              <a:rPr lang="ru-RU" sz="2400" dirty="0" smtClean="0"/>
              <a:t>ВВ1=28 см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5123" name="WordArt 4" descr="Зеленый мрамор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6191250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dist="107763" dir="13500000" algn="ctr" rotWithShape="0">
                  <a:srgbClr val="C7DFD3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2216149" y="3286125"/>
            <a:ext cx="5573712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500" y="500063"/>
            <a:ext cx="3786188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TextBox 20"/>
          <p:cNvSpPr txBox="1">
            <a:spLocks noChangeArrowheads="1"/>
          </p:cNvSpPr>
          <p:nvPr/>
        </p:nvSpPr>
        <p:spPr bwMode="auto">
          <a:xfrm>
            <a:off x="0" y="214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В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571500" y="500063"/>
            <a:ext cx="2428875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786063" y="142875"/>
            <a:ext cx="633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43438" y="1905000"/>
            <a:ext cx="3357562" cy="4114800"/>
          </a:xfrm>
        </p:spPr>
        <p:txBody>
          <a:bodyPr/>
          <a:lstStyle/>
          <a:p>
            <a:pPr eaLnBrk="1" hangingPunct="1"/>
            <a:r>
              <a:rPr lang="ru-RU" sz="2400" smtClean="0"/>
              <a:t>Длина изделия</a:t>
            </a:r>
          </a:p>
          <a:p>
            <a:pPr eaLnBrk="1" hangingPunct="1"/>
            <a:r>
              <a:rPr lang="ru-RU" sz="2400" smtClean="0"/>
              <a:t>ВН=84 см</a:t>
            </a:r>
          </a:p>
          <a:p>
            <a:pPr eaLnBrk="1" hangingPunct="1"/>
            <a:endParaRPr lang="ru-RU" sz="2400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2216149" y="3286125"/>
            <a:ext cx="5573712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500" y="500063"/>
            <a:ext cx="3786188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20"/>
          <p:cNvSpPr txBox="1">
            <a:spLocks noChangeArrowheads="1"/>
          </p:cNvSpPr>
          <p:nvPr/>
        </p:nvSpPr>
        <p:spPr bwMode="auto">
          <a:xfrm>
            <a:off x="0" y="214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В</a:t>
            </a:r>
          </a:p>
        </p:txBody>
      </p:sp>
      <p:sp>
        <p:nvSpPr>
          <p:cNvPr id="6150" name="TextBox 17"/>
          <p:cNvSpPr txBox="1">
            <a:spLocks noChangeArrowheads="1"/>
          </p:cNvSpPr>
          <p:nvPr/>
        </p:nvSpPr>
        <p:spPr bwMode="auto">
          <a:xfrm>
            <a:off x="2786063" y="0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В1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3000375" y="500063"/>
            <a:ext cx="15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892425" y="534988"/>
            <a:ext cx="214313" cy="1587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-2001837" y="3143250"/>
            <a:ext cx="5145088" cy="1587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0" y="5572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57625" y="1905000"/>
            <a:ext cx="4143375" cy="4114800"/>
          </a:xfrm>
        </p:spPr>
        <p:txBody>
          <a:bodyPr/>
          <a:lstStyle/>
          <a:p>
            <a:pPr eaLnBrk="1" hangingPunct="1"/>
            <a:r>
              <a:rPr lang="ru-RU" sz="2400" smtClean="0"/>
              <a:t>Достроить прямоугольник ВВ</a:t>
            </a:r>
            <a:r>
              <a:rPr lang="ru-RU" sz="2000" smtClean="0"/>
              <a:t>1</a:t>
            </a:r>
            <a:r>
              <a:rPr lang="ru-RU" sz="2400" smtClean="0"/>
              <a:t>Н</a:t>
            </a:r>
            <a:r>
              <a:rPr lang="ru-RU" sz="2000" smtClean="0"/>
              <a:t>1</a:t>
            </a:r>
            <a:r>
              <a:rPr lang="ru-RU" sz="2400" smtClean="0"/>
              <a:t>Н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</a:t>
            </a:r>
          </a:p>
        </p:txBody>
      </p:sp>
      <p:sp>
        <p:nvSpPr>
          <p:cNvPr id="7171" name="WordArt 4" descr="Зеленый мрамор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6191250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effectLst>
                <a:outerShdw dist="107763" dir="13500000" algn="ctr" rotWithShape="0">
                  <a:srgbClr val="C7DFD3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2216149" y="3286125"/>
            <a:ext cx="5573712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500" y="500063"/>
            <a:ext cx="3786188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TextBox 20"/>
          <p:cNvSpPr txBox="1">
            <a:spLocks noChangeArrowheads="1"/>
          </p:cNvSpPr>
          <p:nvPr/>
        </p:nvSpPr>
        <p:spPr bwMode="auto">
          <a:xfrm>
            <a:off x="0" y="214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В</a:t>
            </a:r>
          </a:p>
        </p:txBody>
      </p:sp>
      <p:sp>
        <p:nvSpPr>
          <p:cNvPr id="7175" name="TextBox 16"/>
          <p:cNvSpPr txBox="1">
            <a:spLocks noChangeArrowheads="1"/>
          </p:cNvSpPr>
          <p:nvPr/>
        </p:nvSpPr>
        <p:spPr bwMode="auto">
          <a:xfrm>
            <a:off x="2857500" y="0"/>
            <a:ext cx="56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В1</a:t>
            </a:r>
          </a:p>
        </p:txBody>
      </p:sp>
      <p:sp>
        <p:nvSpPr>
          <p:cNvPr id="7177" name="TextBox 21"/>
          <p:cNvSpPr txBox="1">
            <a:spLocks noChangeArrowheads="1"/>
          </p:cNvSpPr>
          <p:nvPr/>
        </p:nvSpPr>
        <p:spPr bwMode="auto">
          <a:xfrm>
            <a:off x="142875" y="5572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00063" y="5715000"/>
            <a:ext cx="142875" cy="158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3000375" y="500063"/>
            <a:ext cx="15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987824" y="548680"/>
            <a:ext cx="12552" cy="52331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1500" y="5715000"/>
            <a:ext cx="2416324" cy="18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71813" y="5857875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00563" y="1905000"/>
            <a:ext cx="3500437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400" dirty="0" smtClean="0">
                <a:latin typeface="Arial" charset="0"/>
                <a:cs typeface="Arial" charset="0"/>
              </a:rPr>
              <a:t>Ширина горловины и ростка</a:t>
            </a:r>
          </a:p>
          <a:p>
            <a:pPr eaLnBrk="1" hangingPunct="1"/>
            <a:r>
              <a:rPr kumimoji="0" lang="ru-RU" sz="2400" dirty="0" smtClean="0">
                <a:latin typeface="Arial" charset="0"/>
                <a:cs typeface="Arial" charset="0"/>
              </a:rPr>
              <a:t>   </a:t>
            </a:r>
            <a:r>
              <a:rPr lang="ru-RU" sz="2400" dirty="0" smtClean="0">
                <a:latin typeface="Arial" charset="0"/>
                <a:cs typeface="Arial" charset="0"/>
              </a:rPr>
              <a:t>ВВ2=7 см</a:t>
            </a:r>
            <a:endParaRPr kumimoji="0" lang="ru-RU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kumimoji="0" lang="ru-RU" sz="2400" dirty="0" smtClean="0">
                <a:latin typeface="Arial" charset="0"/>
                <a:cs typeface="Arial" charset="0"/>
              </a:rPr>
              <a:t>Глубина ростка</a:t>
            </a:r>
          </a:p>
          <a:p>
            <a:pPr eaLnBrk="1" hangingPunct="1">
              <a:buFontTx/>
              <a:buNone/>
            </a:pPr>
            <a:r>
              <a:rPr kumimoji="0" lang="ru-RU" sz="2400" dirty="0" smtClean="0">
                <a:latin typeface="Arial" charset="0"/>
                <a:cs typeface="Arial" charset="0"/>
              </a:rPr>
              <a:t>     </a:t>
            </a:r>
            <a:r>
              <a:rPr lang="ru-RU" sz="2400" dirty="0" smtClean="0">
                <a:latin typeface="Arial" charset="0"/>
                <a:cs typeface="Arial" charset="0"/>
              </a:rPr>
              <a:t>ВВ3=2,3 см</a:t>
            </a:r>
            <a:endParaRPr kumimoji="0" lang="ru-RU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kumimoji="0" lang="ru-RU" sz="2400" dirty="0" smtClean="0">
                <a:latin typeface="Arial" charset="0"/>
                <a:cs typeface="Arial" charset="0"/>
              </a:rPr>
              <a:t>Глубина горловины </a:t>
            </a:r>
            <a:r>
              <a:rPr lang="ru-RU" sz="2400" dirty="0" smtClean="0">
                <a:latin typeface="Arial" charset="0"/>
                <a:cs typeface="Arial" charset="0"/>
              </a:rPr>
              <a:t>ВВ4=3,3 см</a:t>
            </a:r>
            <a:endParaRPr kumimoji="0" lang="ru-RU" sz="48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kumimoji="0" lang="ru-RU" sz="2400" dirty="0" smtClean="0">
                <a:latin typeface="Arial" charset="0"/>
              </a:rPr>
              <a:t>Оформить линии ворота плавными линиями</a:t>
            </a:r>
          </a:p>
          <a:p>
            <a:pPr eaLnBrk="1" hangingPunct="1"/>
            <a:endParaRPr lang="ru-RU" sz="4400" dirty="0" smtClean="0"/>
          </a:p>
          <a:p>
            <a:pPr eaLnBrk="1" hangingPunct="1"/>
            <a:endParaRPr kumimoji="0" lang="ru-RU" sz="4800" dirty="0" smtClean="0">
              <a:latin typeface="Arial" charset="0"/>
            </a:endParaRPr>
          </a:p>
          <a:p>
            <a:pPr eaLnBrk="1" hangingPunct="1"/>
            <a:endParaRPr lang="ru-RU" sz="2400" dirty="0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2216149" y="3286125"/>
            <a:ext cx="5573712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500" y="500063"/>
            <a:ext cx="3786188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TextBox 20"/>
          <p:cNvSpPr txBox="1">
            <a:spLocks noChangeArrowheads="1"/>
          </p:cNvSpPr>
          <p:nvPr/>
        </p:nvSpPr>
        <p:spPr bwMode="auto">
          <a:xfrm>
            <a:off x="0" y="214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В</a:t>
            </a:r>
          </a:p>
        </p:txBody>
      </p:sp>
      <p:sp>
        <p:nvSpPr>
          <p:cNvPr id="8198" name="TextBox 16"/>
          <p:cNvSpPr txBox="1">
            <a:spLocks noChangeArrowheads="1"/>
          </p:cNvSpPr>
          <p:nvPr/>
        </p:nvSpPr>
        <p:spPr bwMode="auto">
          <a:xfrm>
            <a:off x="2857500" y="0"/>
            <a:ext cx="56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В1</a:t>
            </a:r>
          </a:p>
        </p:txBody>
      </p:sp>
      <p:sp>
        <p:nvSpPr>
          <p:cNvPr id="8199" name="TextBox 21"/>
          <p:cNvSpPr txBox="1">
            <a:spLocks noChangeArrowheads="1"/>
          </p:cNvSpPr>
          <p:nvPr/>
        </p:nvSpPr>
        <p:spPr bwMode="auto">
          <a:xfrm>
            <a:off x="142875" y="5572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 flipH="1" flipV="1">
            <a:off x="3000375" y="500063"/>
            <a:ext cx="15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91319" y="3107532"/>
            <a:ext cx="5216525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71500" y="5715000"/>
            <a:ext cx="2428875" cy="1588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3" name="TextBox 33"/>
          <p:cNvSpPr txBox="1">
            <a:spLocks noChangeArrowheads="1"/>
          </p:cNvSpPr>
          <p:nvPr/>
        </p:nvSpPr>
        <p:spPr bwMode="auto">
          <a:xfrm>
            <a:off x="3143250" y="5643563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1</a:t>
            </a:r>
            <a:endParaRPr lang="ru-RU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571500" y="500063"/>
            <a:ext cx="57150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57250" y="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В2</a:t>
            </a:r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463551" y="606425"/>
            <a:ext cx="214312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0" y="10715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В4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0" y="6429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В3</a:t>
            </a:r>
          </a:p>
        </p:txBody>
      </p:sp>
      <p:cxnSp>
        <p:nvCxnSpPr>
          <p:cNvPr id="44" name="Прямая со стрелкой 43"/>
          <p:cNvCxnSpPr>
            <a:endCxn id="41" idx="3"/>
          </p:cNvCxnSpPr>
          <p:nvPr/>
        </p:nvCxnSpPr>
        <p:spPr>
          <a:xfrm flipH="1">
            <a:off x="571500" y="571500"/>
            <a:ext cx="0" cy="6842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5646239">
            <a:off x="461963" y="33338"/>
            <a:ext cx="357187" cy="928687"/>
          </a:xfrm>
          <a:prstGeom prst="arc">
            <a:avLst>
              <a:gd name="adj1" fmla="val 16200000"/>
              <a:gd name="adj2" fmla="val 1254609"/>
            </a:avLst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4931666">
            <a:off x="-152400" y="-39688"/>
            <a:ext cx="1285876" cy="1285875"/>
          </a:xfrm>
          <a:prstGeom prst="arc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4787900" y="404813"/>
            <a:ext cx="3060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600" b="1" i="1" u="sng">
                <a:latin typeface="Comic Sans MS" pitchFamily="66" charset="0"/>
                <a:cs typeface="Times New Roman" pitchFamily="18" charset="0"/>
              </a:rPr>
              <a:t>Горловина </a:t>
            </a:r>
            <a:r>
              <a:rPr lang="ru-RU" sz="1600" b="1" i="1">
                <a:cs typeface="Times New Roman" pitchFamily="18" charset="0"/>
              </a:rPr>
              <a:t>–</a:t>
            </a:r>
            <a:r>
              <a:rPr lang="ru-RU" sz="1600" b="1" i="1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>
                <a:latin typeface="Comic Sans MS" pitchFamily="66" charset="0"/>
                <a:cs typeface="Times New Roman" pitchFamily="18" charset="0"/>
              </a:rPr>
              <a:t>это отверстие для шеи.</a:t>
            </a:r>
            <a:endParaRPr lang="ru-RU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4716463" y="1052513"/>
            <a:ext cx="32400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600" b="1" i="1" u="sng">
                <a:latin typeface="Comic Sans MS" pitchFamily="66" charset="0"/>
                <a:cs typeface="Times New Roman" pitchFamily="18" charset="0"/>
              </a:rPr>
              <a:t>Росток </a:t>
            </a:r>
            <a:r>
              <a:rPr lang="ru-RU" sz="1600" b="1" i="1">
                <a:cs typeface="Times New Roman" pitchFamily="18" charset="0"/>
              </a:rPr>
              <a:t>–</a:t>
            </a:r>
            <a:r>
              <a:rPr lang="ru-RU" sz="1600" b="1" i="1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>
                <a:latin typeface="Comic Sans MS" pitchFamily="66" charset="0"/>
                <a:cs typeface="Times New Roman" pitchFamily="18" charset="0"/>
              </a:rPr>
              <a:t>участок горловины на спинке.</a:t>
            </a:r>
            <a:endParaRPr lang="ru-RU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3348038" y="115888"/>
            <a:ext cx="2159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600" b="1" i="1" u="sng">
                <a:latin typeface="Comic Sans MS" pitchFamily="66" charset="0"/>
                <a:cs typeface="Times New Roman" pitchFamily="18" charset="0"/>
              </a:rPr>
              <a:t>Построение ворота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utoUpdateAnimBg="0"/>
      <p:bldP spid="41" grpId="0" autoUpdateAnimBg="0"/>
      <p:bldP spid="4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00563" y="1905000"/>
            <a:ext cx="3500437" cy="4114800"/>
          </a:xfrm>
        </p:spPr>
        <p:txBody>
          <a:bodyPr/>
          <a:lstStyle/>
          <a:p>
            <a:pPr eaLnBrk="1" hangingPunct="1"/>
            <a:r>
              <a:rPr kumimoji="0" lang="ru-RU" sz="2400" dirty="0" smtClean="0">
                <a:latin typeface="Arial" charset="0"/>
                <a:cs typeface="Arial" charset="0"/>
              </a:rPr>
              <a:t>Глубина проймы</a:t>
            </a:r>
            <a:endParaRPr kumimoji="0" lang="ru-RU" sz="24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latin typeface="Arial" charset="0"/>
                <a:cs typeface="Arial" charset="0"/>
              </a:rPr>
              <a:t>ВГ=20 см</a:t>
            </a:r>
            <a:endParaRPr kumimoji="0" lang="ru-RU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kumimoji="0" lang="ru-RU" sz="2400" dirty="0" smtClean="0">
                <a:latin typeface="Arial" charset="0"/>
                <a:cs typeface="Arial" charset="0"/>
              </a:rPr>
              <a:t>Длина рукава</a:t>
            </a:r>
          </a:p>
          <a:p>
            <a:pPr eaLnBrk="1" hangingPunct="1">
              <a:buFontTx/>
              <a:buNone/>
            </a:pPr>
            <a:r>
              <a:rPr kumimoji="0" lang="ru-RU" sz="2400" dirty="0" smtClean="0">
                <a:latin typeface="Arial" charset="0"/>
                <a:cs typeface="Arial" charset="0"/>
              </a:rPr>
              <a:t>   </a:t>
            </a:r>
            <a:r>
              <a:rPr lang="ru-RU" sz="2400" dirty="0" smtClean="0">
                <a:latin typeface="Arial" charset="0"/>
                <a:cs typeface="Arial" charset="0"/>
              </a:rPr>
              <a:t>Г1Г2=6 см</a:t>
            </a:r>
            <a:endParaRPr kumimoji="0" lang="ru-RU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kumimoji="0" lang="ru-RU" sz="2400" dirty="0" smtClean="0">
                <a:latin typeface="Arial" charset="0"/>
                <a:cs typeface="Arial" charset="0"/>
              </a:rPr>
              <a:t>Достроить прямоугольник</a:t>
            </a:r>
            <a:endParaRPr kumimoji="0" lang="ru-RU" sz="24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kumimoji="0" lang="ru-RU" sz="2400" dirty="0" smtClean="0">
                <a:latin typeface="Arial" charset="0"/>
              </a:rPr>
              <a:t>    В1В5</a:t>
            </a:r>
            <a:r>
              <a:rPr kumimoji="0" lang="ru-RU" sz="2400" dirty="0" smtClean="0">
                <a:latin typeface="Arial" charset="0"/>
                <a:cs typeface="Arial" charset="0"/>
              </a:rPr>
              <a:t>Г</a:t>
            </a:r>
            <a:r>
              <a:rPr kumimoji="0" lang="ru-RU" sz="1600" dirty="0" smtClean="0">
                <a:latin typeface="Arial" charset="0"/>
                <a:cs typeface="Arial" charset="0"/>
              </a:rPr>
              <a:t>1</a:t>
            </a:r>
            <a:r>
              <a:rPr kumimoji="0" lang="ru-RU" sz="2400" dirty="0" smtClean="0">
                <a:latin typeface="Arial" charset="0"/>
                <a:cs typeface="Arial" charset="0"/>
              </a:rPr>
              <a:t>Г2</a:t>
            </a:r>
            <a:endParaRPr kumimoji="0" lang="ru-RU" sz="24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kumimoji="0" lang="ru-RU" sz="2400" b="1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ru-RU" sz="2400" dirty="0" smtClean="0"/>
          </a:p>
          <a:p>
            <a:pPr eaLnBrk="1" hangingPunct="1"/>
            <a:endParaRPr kumimoji="0" lang="ru-RU" sz="2400" dirty="0" smtClean="0">
              <a:latin typeface="Arial" charset="0"/>
            </a:endParaRPr>
          </a:p>
          <a:p>
            <a:pPr eaLnBrk="1" hangingPunct="1"/>
            <a:endParaRPr lang="ru-RU" sz="2400" dirty="0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2216149" y="3286125"/>
            <a:ext cx="5573712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1500" y="500063"/>
            <a:ext cx="3786188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TextBox 20"/>
          <p:cNvSpPr txBox="1">
            <a:spLocks noChangeArrowheads="1"/>
          </p:cNvSpPr>
          <p:nvPr/>
        </p:nvSpPr>
        <p:spPr bwMode="auto">
          <a:xfrm>
            <a:off x="0" y="214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В</a:t>
            </a:r>
          </a:p>
        </p:txBody>
      </p:sp>
      <p:sp>
        <p:nvSpPr>
          <p:cNvPr id="9222" name="TextBox 16"/>
          <p:cNvSpPr txBox="1">
            <a:spLocks noChangeArrowheads="1"/>
          </p:cNvSpPr>
          <p:nvPr/>
        </p:nvSpPr>
        <p:spPr bwMode="auto">
          <a:xfrm>
            <a:off x="2857500" y="0"/>
            <a:ext cx="490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В1</a:t>
            </a:r>
          </a:p>
        </p:txBody>
      </p:sp>
      <p:sp>
        <p:nvSpPr>
          <p:cNvPr id="9223" name="TextBox 21"/>
          <p:cNvSpPr txBox="1">
            <a:spLocks noChangeArrowheads="1"/>
          </p:cNvSpPr>
          <p:nvPr/>
        </p:nvSpPr>
        <p:spPr bwMode="auto">
          <a:xfrm>
            <a:off x="142875" y="5572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 flipH="1" flipV="1">
            <a:off x="3000375" y="500063"/>
            <a:ext cx="15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91319" y="3107532"/>
            <a:ext cx="5216525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71500" y="5715000"/>
            <a:ext cx="2428875" cy="1588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TextBox 33"/>
          <p:cNvSpPr txBox="1">
            <a:spLocks noChangeArrowheads="1"/>
          </p:cNvSpPr>
          <p:nvPr/>
        </p:nvSpPr>
        <p:spPr bwMode="auto">
          <a:xfrm>
            <a:off x="3143250" y="5643563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1</a:t>
            </a:r>
            <a:endParaRPr lang="ru-RU"/>
          </a:p>
        </p:txBody>
      </p:sp>
      <p:sp>
        <p:nvSpPr>
          <p:cNvPr id="10253" name="Прямоугольник 36"/>
          <p:cNvSpPr>
            <a:spLocks noChangeArrowheads="1"/>
          </p:cNvSpPr>
          <p:nvPr/>
        </p:nvSpPr>
        <p:spPr bwMode="auto">
          <a:xfrm>
            <a:off x="3357563" y="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В5</a:t>
            </a:r>
          </a:p>
        </p:txBody>
      </p:sp>
      <p:sp>
        <p:nvSpPr>
          <p:cNvPr id="9229" name="TextBox 37"/>
          <p:cNvSpPr txBox="1">
            <a:spLocks noChangeArrowheads="1"/>
          </p:cNvSpPr>
          <p:nvPr/>
        </p:nvSpPr>
        <p:spPr bwMode="auto">
          <a:xfrm>
            <a:off x="857250" y="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В2</a:t>
            </a:r>
          </a:p>
        </p:txBody>
      </p:sp>
      <p:sp>
        <p:nvSpPr>
          <p:cNvPr id="9230" name="TextBox 40"/>
          <p:cNvSpPr txBox="1">
            <a:spLocks noChangeArrowheads="1"/>
          </p:cNvSpPr>
          <p:nvPr/>
        </p:nvSpPr>
        <p:spPr bwMode="auto">
          <a:xfrm>
            <a:off x="0" y="10715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 В4</a:t>
            </a:r>
            <a:endParaRPr lang="ru-RU"/>
          </a:p>
        </p:txBody>
      </p:sp>
      <p:sp>
        <p:nvSpPr>
          <p:cNvPr id="9231" name="TextBox 41"/>
          <p:cNvSpPr txBox="1">
            <a:spLocks noChangeArrowheads="1"/>
          </p:cNvSpPr>
          <p:nvPr/>
        </p:nvSpPr>
        <p:spPr bwMode="auto">
          <a:xfrm>
            <a:off x="0" y="6429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В3</a:t>
            </a:r>
            <a:endParaRPr lang="ru-RU"/>
          </a:p>
        </p:txBody>
      </p:sp>
      <p:sp>
        <p:nvSpPr>
          <p:cNvPr id="19" name="Дуга 18"/>
          <p:cNvSpPr/>
          <p:nvPr/>
        </p:nvSpPr>
        <p:spPr>
          <a:xfrm rot="5646239">
            <a:off x="461963" y="33338"/>
            <a:ext cx="357187" cy="928687"/>
          </a:xfrm>
          <a:prstGeom prst="arc">
            <a:avLst>
              <a:gd name="adj1" fmla="val 16200000"/>
              <a:gd name="adj2" fmla="val 1254609"/>
            </a:avLst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4931666">
            <a:off x="-152400" y="-39688"/>
            <a:ext cx="1285876" cy="1285875"/>
          </a:xfrm>
          <a:prstGeom prst="arc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484438" y="1412875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Г1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928938" y="2071688"/>
            <a:ext cx="214312" cy="1587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642394" y="1285082"/>
            <a:ext cx="1571625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71875" y="1857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Г2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000375" y="500063"/>
            <a:ext cx="428625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39750" y="2060575"/>
            <a:ext cx="2889250" cy="12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52400" y="185261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716463" y="908050"/>
            <a:ext cx="33115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600" b="1" i="1" u="sng">
                <a:latin typeface="Comic Sans MS" pitchFamily="66" charset="0"/>
                <a:cs typeface="Times New Roman" pitchFamily="18" charset="0"/>
              </a:rPr>
              <a:t>Пройма </a:t>
            </a:r>
            <a:r>
              <a:rPr lang="ru-RU" sz="1600">
                <a:cs typeface="Times New Roman" pitchFamily="18" charset="0"/>
              </a:rPr>
              <a:t>–</a:t>
            </a:r>
            <a:r>
              <a:rPr lang="ru-RU" sz="1600">
                <a:latin typeface="Comic Sans MS" pitchFamily="66" charset="0"/>
                <a:cs typeface="Times New Roman" pitchFamily="18" charset="0"/>
              </a:rPr>
              <a:t> это отверстие для руки.</a:t>
            </a:r>
            <a:endParaRPr lang="ru-RU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140200" y="0"/>
            <a:ext cx="2147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600" b="1" i="1" u="sng">
                <a:latin typeface="Comic Sans MS" pitchFamily="66" charset="0"/>
                <a:cs typeface="Times New Roman" pitchFamily="18" charset="0"/>
              </a:rPr>
              <a:t>Построение рукава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utoUpdateAnimBg="0"/>
      <p:bldP spid="22" grpId="0" autoUpdateAnimBg="0"/>
      <p:bldP spid="32" grpId="0" autoUpdateAnimBg="0"/>
      <p:bldP spid="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00563" y="1857375"/>
            <a:ext cx="3500437" cy="4114800"/>
          </a:xfrm>
        </p:spPr>
        <p:txBody>
          <a:bodyPr/>
          <a:lstStyle/>
          <a:p>
            <a:pPr eaLnBrk="1" hangingPunct="1"/>
            <a:r>
              <a:rPr kumimoji="0" lang="ru-RU" sz="2400" smtClean="0">
                <a:latin typeface="Arial" charset="0"/>
                <a:cs typeface="Arial" charset="0"/>
              </a:rPr>
              <a:t>Г1Г3=6</a:t>
            </a:r>
            <a:endParaRPr kumimoji="0" lang="ru-RU" sz="4800" smtClean="0">
              <a:latin typeface="Arial" charset="0"/>
            </a:endParaRPr>
          </a:p>
          <a:p>
            <a:pPr eaLnBrk="1" hangingPunct="1"/>
            <a:r>
              <a:rPr kumimoji="0" lang="ru-RU" sz="2400" smtClean="0">
                <a:latin typeface="Arial" charset="0"/>
                <a:cs typeface="Arial" charset="0"/>
              </a:rPr>
              <a:t>Г2Г3/2=Г5</a:t>
            </a:r>
          </a:p>
          <a:p>
            <a:pPr eaLnBrk="1" hangingPunct="1"/>
            <a:r>
              <a:rPr kumimoji="0" lang="ru-RU" sz="2400" smtClean="0">
                <a:latin typeface="Arial" charset="0"/>
                <a:cs typeface="Arial" charset="0"/>
              </a:rPr>
              <a:t>Г4</a:t>
            </a:r>
            <a:r>
              <a:rPr kumimoji="0" lang="ru-RU" sz="1800" smtClean="0">
                <a:latin typeface="Arial" charset="0"/>
                <a:cs typeface="Arial" charset="0"/>
              </a:rPr>
              <a:t> </a:t>
            </a:r>
            <a:r>
              <a:rPr kumimoji="0" lang="ru-RU" sz="2400" smtClean="0">
                <a:latin typeface="Arial" charset="0"/>
                <a:cs typeface="Arial" charset="0"/>
              </a:rPr>
              <a:t>Г5</a:t>
            </a:r>
            <a:r>
              <a:rPr kumimoji="0" lang="ru-RU" sz="1800" smtClean="0">
                <a:latin typeface="Arial" charset="0"/>
                <a:cs typeface="Arial" charset="0"/>
              </a:rPr>
              <a:t>=</a:t>
            </a:r>
            <a:r>
              <a:rPr kumimoji="0" lang="ru-RU" sz="2400" smtClean="0">
                <a:latin typeface="Arial" charset="0"/>
                <a:cs typeface="Arial" charset="0"/>
              </a:rPr>
              <a:t>1,5</a:t>
            </a:r>
            <a:endParaRPr kumimoji="0" lang="ru-RU" sz="240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ru-RU" sz="2400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2035969" y="3107532"/>
            <a:ext cx="5214937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71500" y="500063"/>
            <a:ext cx="2857500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TextBox 20"/>
          <p:cNvSpPr txBox="1">
            <a:spLocks noChangeArrowheads="1"/>
          </p:cNvSpPr>
          <p:nvPr/>
        </p:nvSpPr>
        <p:spPr bwMode="auto">
          <a:xfrm>
            <a:off x="0" y="214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В</a:t>
            </a:r>
          </a:p>
        </p:txBody>
      </p:sp>
      <p:sp>
        <p:nvSpPr>
          <p:cNvPr id="10246" name="TextBox 16"/>
          <p:cNvSpPr txBox="1">
            <a:spLocks noChangeArrowheads="1"/>
          </p:cNvSpPr>
          <p:nvPr/>
        </p:nvSpPr>
        <p:spPr bwMode="auto">
          <a:xfrm>
            <a:off x="2700338" y="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В1</a:t>
            </a:r>
          </a:p>
        </p:txBody>
      </p:sp>
      <p:sp>
        <p:nvSpPr>
          <p:cNvPr id="10247" name="TextBox 21"/>
          <p:cNvSpPr txBox="1">
            <a:spLocks noChangeArrowheads="1"/>
          </p:cNvSpPr>
          <p:nvPr/>
        </p:nvSpPr>
        <p:spPr bwMode="auto">
          <a:xfrm>
            <a:off x="142875" y="5572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 flipH="1" flipV="1">
            <a:off x="3000375" y="500063"/>
            <a:ext cx="15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91319" y="3107532"/>
            <a:ext cx="5216525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71500" y="5715000"/>
            <a:ext cx="2428875" cy="1588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1" name="TextBox 33"/>
          <p:cNvSpPr txBox="1">
            <a:spLocks noChangeArrowheads="1"/>
          </p:cNvSpPr>
          <p:nvPr/>
        </p:nvSpPr>
        <p:spPr bwMode="auto">
          <a:xfrm>
            <a:off x="3143250" y="5643563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1</a:t>
            </a:r>
            <a:endParaRPr lang="ru-RU"/>
          </a:p>
        </p:txBody>
      </p:sp>
      <p:sp>
        <p:nvSpPr>
          <p:cNvPr id="10252" name="Прямоугольник 36"/>
          <p:cNvSpPr>
            <a:spLocks noChangeArrowheads="1"/>
          </p:cNvSpPr>
          <p:nvPr/>
        </p:nvSpPr>
        <p:spPr bwMode="auto">
          <a:xfrm>
            <a:off x="3357563" y="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В2</a:t>
            </a:r>
          </a:p>
        </p:txBody>
      </p:sp>
      <p:sp>
        <p:nvSpPr>
          <p:cNvPr id="10253" name="TextBox 37"/>
          <p:cNvSpPr txBox="1">
            <a:spLocks noChangeArrowheads="1"/>
          </p:cNvSpPr>
          <p:nvPr/>
        </p:nvSpPr>
        <p:spPr bwMode="auto">
          <a:xfrm>
            <a:off x="857250" y="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В2</a:t>
            </a:r>
          </a:p>
        </p:txBody>
      </p:sp>
      <p:sp>
        <p:nvSpPr>
          <p:cNvPr id="10254" name="TextBox 40"/>
          <p:cNvSpPr txBox="1">
            <a:spLocks noChangeArrowheads="1"/>
          </p:cNvSpPr>
          <p:nvPr/>
        </p:nvSpPr>
        <p:spPr bwMode="auto">
          <a:xfrm>
            <a:off x="0" y="10715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В4</a:t>
            </a:r>
            <a:endParaRPr lang="ru-RU"/>
          </a:p>
        </p:txBody>
      </p:sp>
      <p:sp>
        <p:nvSpPr>
          <p:cNvPr id="10255" name="TextBox 41"/>
          <p:cNvSpPr txBox="1">
            <a:spLocks noChangeArrowheads="1"/>
          </p:cNvSpPr>
          <p:nvPr/>
        </p:nvSpPr>
        <p:spPr bwMode="auto">
          <a:xfrm>
            <a:off x="0" y="6429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В3</a:t>
            </a:r>
            <a:endParaRPr lang="ru-RU"/>
          </a:p>
        </p:txBody>
      </p:sp>
      <p:sp>
        <p:nvSpPr>
          <p:cNvPr id="19" name="Дуга 18"/>
          <p:cNvSpPr/>
          <p:nvPr/>
        </p:nvSpPr>
        <p:spPr>
          <a:xfrm rot="5646239">
            <a:off x="461963" y="33338"/>
            <a:ext cx="357187" cy="928687"/>
          </a:xfrm>
          <a:prstGeom prst="arc">
            <a:avLst>
              <a:gd name="adj1" fmla="val 16200000"/>
              <a:gd name="adj2" fmla="val 1254609"/>
            </a:avLst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4931666">
            <a:off x="-152400" y="-39688"/>
            <a:ext cx="1285876" cy="1285875"/>
          </a:xfrm>
          <a:prstGeom prst="arc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8" name="TextBox 21"/>
          <p:cNvSpPr txBox="1">
            <a:spLocks noChangeArrowheads="1"/>
          </p:cNvSpPr>
          <p:nvPr/>
        </p:nvSpPr>
        <p:spPr bwMode="auto">
          <a:xfrm>
            <a:off x="2339975" y="1714500"/>
            <a:ext cx="51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Г1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2642394" y="1285082"/>
            <a:ext cx="1571625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0" name="TextBox 31"/>
          <p:cNvSpPr txBox="1">
            <a:spLocks noChangeArrowheads="1"/>
          </p:cNvSpPr>
          <p:nvPr/>
        </p:nvSpPr>
        <p:spPr bwMode="auto">
          <a:xfrm>
            <a:off x="3491880" y="1844824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Г2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39750" y="2060575"/>
            <a:ext cx="2889250" cy="1270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428875" y="23574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</a:t>
            </a:r>
            <a:r>
              <a:rPr lang="ru-RU" sz="1400"/>
              <a:t>3</a:t>
            </a:r>
            <a:endParaRPr lang="ru-RU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3000375" y="2071688"/>
            <a:ext cx="428625" cy="4286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5400000">
            <a:off x="2785269" y="2285207"/>
            <a:ext cx="428625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3132138" y="2205038"/>
            <a:ext cx="71437" cy="714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32138" y="2349500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Г4</a:t>
            </a:r>
          </a:p>
        </p:txBody>
      </p:sp>
      <p:cxnSp>
        <p:nvCxnSpPr>
          <p:cNvPr id="74" name="Прямая со стрелкой 73"/>
          <p:cNvCxnSpPr/>
          <p:nvPr/>
        </p:nvCxnSpPr>
        <p:spPr>
          <a:xfrm flipH="1" flipV="1">
            <a:off x="3059113" y="2133600"/>
            <a:ext cx="73025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916238" y="17732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Г5</a:t>
            </a:r>
          </a:p>
        </p:txBody>
      </p:sp>
      <p:sp>
        <p:nvSpPr>
          <p:cNvPr id="10269" name="TextBox 21"/>
          <p:cNvSpPr txBox="1">
            <a:spLocks noChangeArrowheads="1"/>
          </p:cNvSpPr>
          <p:nvPr/>
        </p:nvSpPr>
        <p:spPr bwMode="auto">
          <a:xfrm>
            <a:off x="0" y="1773238"/>
            <a:ext cx="517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Г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3851275" y="0"/>
            <a:ext cx="3432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600" b="1" i="1" u="sng">
                <a:latin typeface="Comic Sans MS" pitchFamily="66" charset="0"/>
                <a:cs typeface="Times New Roman" pitchFamily="18" charset="0"/>
              </a:rPr>
              <a:t>Построение линий бока и низа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  <p:bldP spid="68" grpId="0" autoUpdateAnimBg="0"/>
      <p:bldP spid="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29125" y="1928813"/>
            <a:ext cx="3500438" cy="4114800"/>
          </a:xfrm>
        </p:spPr>
        <p:txBody>
          <a:bodyPr/>
          <a:lstStyle/>
          <a:p>
            <a:r>
              <a:rPr lang="ru-RU" sz="2400" dirty="0" smtClean="0"/>
              <a:t>Н</a:t>
            </a:r>
            <a:r>
              <a:rPr lang="ru-RU" sz="1800" dirty="0" smtClean="0"/>
              <a:t>1</a:t>
            </a:r>
            <a:r>
              <a:rPr lang="ru-RU" sz="2400" dirty="0" smtClean="0"/>
              <a:t>Н</a:t>
            </a:r>
            <a:r>
              <a:rPr lang="ru-RU" sz="1800" dirty="0" smtClean="0"/>
              <a:t>2= </a:t>
            </a:r>
            <a:r>
              <a:rPr lang="ru-RU" sz="2000" dirty="0" smtClean="0"/>
              <a:t>10</a:t>
            </a:r>
          </a:p>
          <a:p>
            <a:r>
              <a:rPr lang="ru-RU" sz="2400" dirty="0" smtClean="0"/>
              <a:t>Н</a:t>
            </a:r>
            <a:r>
              <a:rPr lang="ru-RU" sz="1800" dirty="0" smtClean="0"/>
              <a:t>2</a:t>
            </a:r>
            <a:r>
              <a:rPr lang="ru-RU" sz="2400" dirty="0" smtClean="0"/>
              <a:t>Н</a:t>
            </a:r>
            <a:r>
              <a:rPr lang="ru-RU" sz="1800" dirty="0" smtClean="0"/>
              <a:t>3=1,5</a:t>
            </a:r>
          </a:p>
          <a:p>
            <a:r>
              <a:rPr lang="ru-RU" sz="2400" dirty="0" smtClean="0"/>
              <a:t>Оформить линию бока плавно через точки Г</a:t>
            </a:r>
            <a:r>
              <a:rPr lang="ru-RU" sz="2000" dirty="0" smtClean="0"/>
              <a:t>2</a:t>
            </a:r>
            <a:r>
              <a:rPr lang="ru-RU" sz="2400" dirty="0" smtClean="0"/>
              <a:t>Г</a:t>
            </a:r>
            <a:r>
              <a:rPr lang="ru-RU" sz="2000" dirty="0" smtClean="0"/>
              <a:t>5</a:t>
            </a:r>
            <a:r>
              <a:rPr lang="ru-RU" sz="2400" dirty="0" smtClean="0"/>
              <a:t>Г</a:t>
            </a:r>
            <a:r>
              <a:rPr lang="ru-RU" sz="2000" dirty="0" smtClean="0"/>
              <a:t>3</a:t>
            </a:r>
            <a:r>
              <a:rPr lang="ru-RU" sz="2400" dirty="0" smtClean="0"/>
              <a:t>,</a:t>
            </a:r>
          </a:p>
          <a:p>
            <a:pPr>
              <a:buFontTx/>
              <a:buNone/>
            </a:pPr>
            <a:r>
              <a:rPr lang="ru-RU" sz="2400" dirty="0" smtClean="0"/>
              <a:t>     прямо через точки </a:t>
            </a:r>
          </a:p>
          <a:p>
            <a:pPr>
              <a:buFontTx/>
              <a:buNone/>
            </a:pPr>
            <a:r>
              <a:rPr lang="ru-RU" sz="2400" dirty="0" smtClean="0"/>
              <a:t>      Г</a:t>
            </a:r>
            <a:r>
              <a:rPr lang="ru-RU" sz="1800" dirty="0" smtClean="0"/>
              <a:t>3 </a:t>
            </a:r>
            <a:r>
              <a:rPr lang="ru-RU" sz="2400" dirty="0" smtClean="0"/>
              <a:t>Н</a:t>
            </a:r>
            <a:r>
              <a:rPr lang="ru-RU" sz="1800" dirty="0" smtClean="0"/>
              <a:t>3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eaLnBrk="1" hangingPunct="1">
              <a:buFontTx/>
              <a:buNone/>
            </a:pPr>
            <a:endParaRPr lang="ru-RU" sz="2400" dirty="0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2035969" y="3107532"/>
            <a:ext cx="5214937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571500" y="500063"/>
            <a:ext cx="2857500" cy="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TextBox 20"/>
          <p:cNvSpPr txBox="1">
            <a:spLocks noChangeArrowheads="1"/>
          </p:cNvSpPr>
          <p:nvPr/>
        </p:nvSpPr>
        <p:spPr bwMode="auto">
          <a:xfrm>
            <a:off x="0" y="214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В</a:t>
            </a:r>
          </a:p>
        </p:txBody>
      </p:sp>
      <p:sp>
        <p:nvSpPr>
          <p:cNvPr id="11270" name="TextBox 16"/>
          <p:cNvSpPr txBox="1">
            <a:spLocks noChangeArrowheads="1"/>
          </p:cNvSpPr>
          <p:nvPr/>
        </p:nvSpPr>
        <p:spPr bwMode="auto">
          <a:xfrm>
            <a:off x="2700338" y="0"/>
            <a:ext cx="514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В1</a:t>
            </a:r>
          </a:p>
        </p:txBody>
      </p:sp>
      <p:sp>
        <p:nvSpPr>
          <p:cNvPr id="11271" name="TextBox 21"/>
          <p:cNvSpPr txBox="1">
            <a:spLocks noChangeArrowheads="1"/>
          </p:cNvSpPr>
          <p:nvPr/>
        </p:nvSpPr>
        <p:spPr bwMode="auto">
          <a:xfrm>
            <a:off x="142875" y="557212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 flipH="1" flipV="1">
            <a:off x="3000375" y="500063"/>
            <a:ext cx="15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391319" y="3107532"/>
            <a:ext cx="5216525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71500" y="5715000"/>
            <a:ext cx="2428875" cy="1588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5" name="TextBox 33"/>
          <p:cNvSpPr txBox="1">
            <a:spLocks noChangeArrowheads="1"/>
          </p:cNvSpPr>
          <p:nvPr/>
        </p:nvSpPr>
        <p:spPr bwMode="auto">
          <a:xfrm>
            <a:off x="2786063" y="578643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1</a:t>
            </a:r>
            <a:endParaRPr lang="ru-RU"/>
          </a:p>
        </p:txBody>
      </p:sp>
      <p:sp>
        <p:nvSpPr>
          <p:cNvPr id="11276" name="Прямоугольник 36"/>
          <p:cNvSpPr>
            <a:spLocks noChangeArrowheads="1"/>
          </p:cNvSpPr>
          <p:nvPr/>
        </p:nvSpPr>
        <p:spPr bwMode="auto">
          <a:xfrm>
            <a:off x="3357563" y="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В5</a:t>
            </a:r>
          </a:p>
        </p:txBody>
      </p:sp>
      <p:sp>
        <p:nvSpPr>
          <p:cNvPr id="11277" name="TextBox 37"/>
          <p:cNvSpPr txBox="1">
            <a:spLocks noChangeArrowheads="1"/>
          </p:cNvSpPr>
          <p:nvPr/>
        </p:nvSpPr>
        <p:spPr bwMode="auto">
          <a:xfrm>
            <a:off x="857250" y="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В2</a:t>
            </a:r>
          </a:p>
        </p:txBody>
      </p:sp>
      <p:sp>
        <p:nvSpPr>
          <p:cNvPr id="11278" name="TextBox 40"/>
          <p:cNvSpPr txBox="1">
            <a:spLocks noChangeArrowheads="1"/>
          </p:cNvSpPr>
          <p:nvPr/>
        </p:nvSpPr>
        <p:spPr bwMode="auto">
          <a:xfrm>
            <a:off x="0" y="1071563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В4</a:t>
            </a:r>
          </a:p>
        </p:txBody>
      </p:sp>
      <p:sp>
        <p:nvSpPr>
          <p:cNvPr id="11279" name="TextBox 41"/>
          <p:cNvSpPr txBox="1">
            <a:spLocks noChangeArrowheads="1"/>
          </p:cNvSpPr>
          <p:nvPr/>
        </p:nvSpPr>
        <p:spPr bwMode="auto">
          <a:xfrm>
            <a:off x="0" y="6429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  <a:cs typeface="Arial" charset="0"/>
              </a:rPr>
              <a:t>В3</a:t>
            </a:r>
            <a:endParaRPr lang="ru-RU"/>
          </a:p>
        </p:txBody>
      </p:sp>
      <p:sp>
        <p:nvSpPr>
          <p:cNvPr id="19" name="Дуга 18"/>
          <p:cNvSpPr/>
          <p:nvPr/>
        </p:nvSpPr>
        <p:spPr>
          <a:xfrm rot="5646239">
            <a:off x="461963" y="33338"/>
            <a:ext cx="357187" cy="928687"/>
          </a:xfrm>
          <a:prstGeom prst="arc">
            <a:avLst>
              <a:gd name="adj1" fmla="val 16200000"/>
              <a:gd name="adj2" fmla="val 1254609"/>
            </a:avLst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4931666">
            <a:off x="-152400" y="-39688"/>
            <a:ext cx="1285876" cy="1285875"/>
          </a:xfrm>
          <a:prstGeom prst="arc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82" name="TextBox 21"/>
          <p:cNvSpPr txBox="1">
            <a:spLocks noChangeArrowheads="1"/>
          </p:cNvSpPr>
          <p:nvPr/>
        </p:nvSpPr>
        <p:spPr bwMode="auto">
          <a:xfrm>
            <a:off x="2268538" y="1700213"/>
            <a:ext cx="573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Г1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2642394" y="1285082"/>
            <a:ext cx="1571625" cy="15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4" name="TextBox 31"/>
          <p:cNvSpPr txBox="1">
            <a:spLocks noChangeArrowheads="1"/>
          </p:cNvSpPr>
          <p:nvPr/>
        </p:nvSpPr>
        <p:spPr bwMode="auto">
          <a:xfrm>
            <a:off x="3571875" y="1857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Г2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39750" y="2060575"/>
            <a:ext cx="2889250" cy="1270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6" name="TextBox 33"/>
          <p:cNvSpPr txBox="1">
            <a:spLocks noChangeArrowheads="1"/>
          </p:cNvSpPr>
          <p:nvPr/>
        </p:nvSpPr>
        <p:spPr bwMode="auto">
          <a:xfrm>
            <a:off x="2428875" y="235743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3000375" y="2071688"/>
            <a:ext cx="428625" cy="428625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6200000" flipV="1">
            <a:off x="3143250" y="2214563"/>
            <a:ext cx="71437" cy="71438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9" name="TextBox 67"/>
          <p:cNvSpPr txBox="1">
            <a:spLocks noChangeArrowheads="1"/>
          </p:cNvSpPr>
          <p:nvPr/>
        </p:nvSpPr>
        <p:spPr bwMode="auto">
          <a:xfrm>
            <a:off x="3286125" y="23574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Г4</a:t>
            </a:r>
          </a:p>
        </p:txBody>
      </p:sp>
      <p:sp>
        <p:nvSpPr>
          <p:cNvPr id="11290" name="TextBox 74"/>
          <p:cNvSpPr txBox="1">
            <a:spLocks noChangeArrowheads="1"/>
          </p:cNvSpPr>
          <p:nvPr/>
        </p:nvSpPr>
        <p:spPr bwMode="auto">
          <a:xfrm>
            <a:off x="3071813" y="17859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Г5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3000375" y="5715000"/>
            <a:ext cx="563563" cy="174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276600" y="5805488"/>
            <a:ext cx="857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2</a:t>
            </a:r>
            <a:endParaRPr lang="ru-RU"/>
          </a:p>
          <a:p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3563938" y="5516563"/>
            <a:ext cx="0" cy="215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3635375" y="5300663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  <a:r>
              <a:rPr lang="ru-RU" sz="1400"/>
              <a:t>3</a:t>
            </a:r>
            <a:endParaRPr lang="ru-RU"/>
          </a:p>
          <a:p>
            <a:endParaRPr lang="ru-RU"/>
          </a:p>
        </p:txBody>
      </p:sp>
      <p:sp>
        <p:nvSpPr>
          <p:cNvPr id="44" name="Дуга 43"/>
          <p:cNvSpPr/>
          <p:nvPr/>
        </p:nvSpPr>
        <p:spPr>
          <a:xfrm rot="16010188">
            <a:off x="3155950" y="1887538"/>
            <a:ext cx="857250" cy="1143000"/>
          </a:xfrm>
          <a:prstGeom prst="arc">
            <a:avLst>
              <a:gd name="adj1" fmla="val 16324353"/>
              <a:gd name="adj2" fmla="val 2060037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2987675" y="2492375"/>
            <a:ext cx="550863" cy="304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7" name="Прямоугольник 36"/>
          <p:cNvSpPr>
            <a:spLocks noChangeArrowheads="1"/>
          </p:cNvSpPr>
          <p:nvPr/>
        </p:nvSpPr>
        <p:spPr bwMode="auto">
          <a:xfrm>
            <a:off x="179388" y="1628775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1138</TotalTime>
  <Words>237</Words>
  <Application>Microsoft Office PowerPoint</Application>
  <PresentationFormat>Экран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keywords/>
  <dc:description/>
  <cp:lastModifiedBy>вова</cp:lastModifiedBy>
  <cp:revision>90</cp:revision>
  <dcterms:created xsi:type="dcterms:W3CDTF">2009-01-23T18:51:50Z</dcterms:created>
  <dcterms:modified xsi:type="dcterms:W3CDTF">2011-11-06T06:39:14Z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</Properties>
</file>