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121" autoAdjust="0"/>
    <p:restoredTop sz="94647" autoAdjust="0"/>
  </p:normalViewPr>
  <p:slideViewPr>
    <p:cSldViewPr>
      <p:cViewPr>
        <p:scale>
          <a:sx n="100" d="100"/>
          <a:sy n="100" d="100"/>
        </p:scale>
        <p:origin x="-4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ru-RU" smtClean="0"/>
              <a:pPr/>
              <a:t>02.11.2009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ru-RU" smtClean="0"/>
              <a:pPr algn="ctr"/>
              <a:t>02.11.2009 13:11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02.11.2009 13:11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02.11.2009 13:11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ru-RU" smtClean="0"/>
              <a:pPr/>
              <a:t>02.11.2009 13:11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ru-RU" smtClean="0"/>
              <a:pPr/>
              <a:t>02.11.2009 13:11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ru-RU" smtClean="0"/>
              <a:pPr/>
              <a:t>02.11.2009 13:11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ru-RU" smtClean="0"/>
              <a:pPr/>
              <a:t>02.11.2009 13:11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ru-RU" smtClean="0"/>
              <a:pPr/>
              <a:t>02.11.2009 13:11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ru-RU" smtClean="0"/>
              <a:pPr/>
              <a:t>02.11.2009 13:11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02.11.2009 13:11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ru-RU" smtClean="0"/>
              <a:pPr/>
              <a:t>02.11.2009 13:11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02.11.2009 13:11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7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57158" y="4343400"/>
            <a:ext cx="8405842" cy="1447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Николай Васильевич Гоголь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Презентацию подготовила Терехина Ольга Ивановна</a:t>
            </a:r>
            <a:endParaRPr lang="ru-RU" dirty="0" smtClean="0"/>
          </a:p>
        </p:txBody>
      </p:sp>
      <p:pic>
        <p:nvPicPr>
          <p:cNvPr id="4" name="Рисунок 3" descr="Gogo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85728"/>
            <a:ext cx="6072198" cy="449893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Н. В. Гоголь в </a:t>
            </a:r>
            <a:r>
              <a:rPr lang="ru-RU" dirty="0" smtClean="0"/>
              <a:t>филателии</a:t>
            </a:r>
            <a:br>
              <a:rPr lang="ru-RU" dirty="0" smtClean="0"/>
            </a:br>
            <a:r>
              <a:rPr lang="ru-RU" dirty="0" smtClean="0"/>
              <a:t>Выпуски СССР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8" y="2143116"/>
            <a:ext cx="8429684" cy="407196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Первая серия из трёх марок (ЦФА (ИТЦ «Марка») #1674—1676), посвящённая Николаю Васильевичу Гоголю, была выпущена в СССР в марте 1952 года к столетию со дня смерти писателя. На первой марке помещён портрет Н. Гоголя по картине Фёдора </a:t>
            </a:r>
            <a:r>
              <a:rPr lang="ru-RU" dirty="0" err="1" smtClean="0"/>
              <a:t>Моллера</a:t>
            </a:r>
            <a:r>
              <a:rPr lang="ru-RU" dirty="0" smtClean="0"/>
              <a:t> и иллюстрация к повести «Тарас </a:t>
            </a:r>
            <a:r>
              <a:rPr lang="ru-RU" dirty="0" err="1" smtClean="0"/>
              <a:t>Бульба</a:t>
            </a:r>
            <a:r>
              <a:rPr lang="ru-RU" dirty="0" smtClean="0"/>
              <a:t>». На второй воспроизведён рисунок Б. Лебедева, на котором изображены Николай Гоголь и </a:t>
            </a:r>
            <a:r>
              <a:rPr lang="ru-RU" dirty="0" err="1" smtClean="0"/>
              <a:t>Виссарион</a:t>
            </a:r>
            <a:r>
              <a:rPr lang="ru-RU" dirty="0" smtClean="0"/>
              <a:t> Белинский. На третьей миниатюре Гоголь изображён с крестьянами, он внимательно слушает певца-лирника.</a:t>
            </a:r>
          </a:p>
          <a:p>
            <a:r>
              <a:rPr lang="ru-RU" dirty="0" smtClean="0"/>
              <a:t>В 1959 году в СССР была выпущена серия из семи марок «Писатели нашей Родины», одна из миниатюр которой (ЦФА (ИТЦ «Марка») #2293) посвящена 150-летию со дня рождения Н. В. Гоголя. На марке изображён его портрет (по картине Ф. </a:t>
            </a:r>
            <a:r>
              <a:rPr lang="ru-RU" dirty="0" err="1" smtClean="0"/>
              <a:t>Моллера</a:t>
            </a:r>
            <a:r>
              <a:rPr lang="ru-RU" dirty="0" smtClean="0"/>
              <a:t>) и иллюстрация к комедии «Ревизор».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713px-StampRussiaCPA1307-13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0"/>
            <a:ext cx="7796373" cy="6549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6488668"/>
            <a:ext cx="77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Россия (почтовый блок, 2009): произведения Н. В. Гоголя «Ревизор», «Мёртвые души», «Шинель» и «Тарас </a:t>
            </a:r>
            <a:r>
              <a:rPr lang="ru-RU" sz="1050" dirty="0" err="1" smtClean="0"/>
              <a:t>Бульба</a:t>
            </a:r>
            <a:r>
              <a:rPr lang="ru-RU" sz="1050" dirty="0" smtClean="0"/>
              <a:t>» (ЦФА (ИТЦ «Марка») #1307—1310)</a:t>
            </a:r>
            <a:endParaRPr lang="ru-RU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Н. В. Гоголь в филателии</a:t>
            </a:r>
            <a:br>
              <a:rPr lang="ru-RU" dirty="0" smtClean="0"/>
            </a:br>
            <a:r>
              <a:rPr lang="ru-RU" dirty="0" smtClean="0"/>
              <a:t>Выпуски </a:t>
            </a:r>
            <a:r>
              <a:rPr lang="ru-RU" dirty="0" smtClean="0"/>
              <a:t>Украины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8" y="1785926"/>
            <a:ext cx="8373943" cy="478634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Почта Украины, посвятила Николаю Гоголю два выпуска. В марте 2008 года была выпущена серия из двух почтовых марок, посвящённая 200-летию со дня рождения Николая Гоголя. На первой марке (</a:t>
            </a:r>
            <a:r>
              <a:rPr lang="ru-RU" dirty="0" err="1" smtClean="0"/>
              <a:t>Михель</a:t>
            </a:r>
            <a:r>
              <a:rPr lang="ru-RU" dirty="0" smtClean="0"/>
              <a:t> #949) изображён портрет писателя, на второй (</a:t>
            </a:r>
            <a:r>
              <a:rPr lang="ru-RU" dirty="0" err="1" smtClean="0"/>
              <a:t>Михель</a:t>
            </a:r>
            <a:r>
              <a:rPr lang="ru-RU" dirty="0" smtClean="0"/>
              <a:t> #950) — иллюстрация к повести «Тарас </a:t>
            </a:r>
            <a:r>
              <a:rPr lang="ru-RU" dirty="0" err="1" smtClean="0"/>
              <a:t>Бульба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апреле 2009 года был выпущен почтовый блок, состоящий из двух марок (</a:t>
            </a:r>
            <a:r>
              <a:rPr lang="ru-RU" dirty="0" err="1" smtClean="0"/>
              <a:t>Михель</a:t>
            </a:r>
            <a:r>
              <a:rPr lang="ru-RU" dirty="0" smtClean="0"/>
              <a:t> #988—989). На первой изображён портрет писателя, на второй — иллюстрация к повести «Ночь перед Рождеством».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700px-Ukraine2009M988-98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28662" y="0"/>
            <a:ext cx="7572372" cy="6490605"/>
          </a:xfrm>
        </p:spPr>
      </p:pic>
      <p:sp>
        <p:nvSpPr>
          <p:cNvPr id="8" name="TextBox 7"/>
          <p:cNvSpPr txBox="1"/>
          <p:nvPr/>
        </p:nvSpPr>
        <p:spPr>
          <a:xfrm>
            <a:off x="928662" y="6488668"/>
            <a:ext cx="7572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Украина (2009): Почтовый блок к 200-летию со дня рождения Н. В. Гоголя (</a:t>
            </a:r>
            <a:r>
              <a:rPr lang="ru-RU" sz="1050" dirty="0" err="1" smtClean="0"/>
              <a:t>Михель</a:t>
            </a:r>
            <a:r>
              <a:rPr lang="ru-RU" sz="1050" dirty="0" smtClean="0"/>
              <a:t> #988—989). На правой марке — «Ночь перед Рождеством»</a:t>
            </a:r>
            <a:endParaRPr lang="ru-RU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00px-GogolFirstDay200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858280" cy="6333671"/>
          </a:xfrm>
        </p:spPr>
      </p:pic>
      <p:sp>
        <p:nvSpPr>
          <p:cNvPr id="8" name="TextBox 7"/>
          <p:cNvSpPr txBox="1"/>
          <p:nvPr/>
        </p:nvSpPr>
        <p:spPr>
          <a:xfrm>
            <a:off x="142844" y="6488668"/>
            <a:ext cx="885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Украина (2008): почтовые марки (сцепка) и гашение к 200-летию со дня рождения Н. В. Гоголя (</a:t>
            </a:r>
            <a:r>
              <a:rPr lang="ru-RU" sz="1050" dirty="0" err="1" smtClean="0"/>
              <a:t>Михель</a:t>
            </a:r>
            <a:r>
              <a:rPr lang="ru-RU" sz="1050" dirty="0" smtClean="0"/>
              <a:t> #949—950). На левой марке — «Тарас </a:t>
            </a:r>
            <a:r>
              <a:rPr lang="ru-RU" sz="1050" dirty="0" err="1" smtClean="0"/>
              <a:t>Бульба</a:t>
            </a:r>
            <a:r>
              <a:rPr lang="ru-RU" sz="1050" dirty="0" smtClean="0"/>
              <a:t>»</a:t>
            </a:r>
            <a:endParaRPr lang="ru-RU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Н. В. Гоголь в </a:t>
            </a:r>
            <a:r>
              <a:rPr lang="ru-RU" dirty="0" smtClean="0"/>
              <a:t>филателии</a:t>
            </a:r>
            <a:br>
              <a:rPr lang="ru-RU" dirty="0" smtClean="0"/>
            </a:br>
            <a:r>
              <a:rPr lang="ru-RU" dirty="0" smtClean="0"/>
              <a:t>Выпуски других стран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8" y="2285992"/>
            <a:ext cx="8429684" cy="371477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декабре 1947 года к 50-летию Народного театра в Софии (</a:t>
            </a:r>
            <a:r>
              <a:rPr lang="ru-RU" dirty="0" err="1" smtClean="0"/>
              <a:t>болг</a:t>
            </a:r>
            <a:r>
              <a:rPr lang="ru-RU" dirty="0" smtClean="0"/>
              <a:t>. Народен </a:t>
            </a:r>
            <a:r>
              <a:rPr lang="ru-RU" dirty="0" err="1" smtClean="0"/>
              <a:t>театър</a:t>
            </a:r>
            <a:r>
              <a:rPr lang="ru-RU" dirty="0" smtClean="0"/>
              <a:t> «Иван </a:t>
            </a:r>
            <a:r>
              <a:rPr lang="ru-RU" dirty="0" err="1" smtClean="0"/>
              <a:t>Вазов</a:t>
            </a:r>
            <a:r>
              <a:rPr lang="ru-RU" dirty="0" smtClean="0"/>
              <a:t>») почта Болгарии выпустила серию из 11 марок, </a:t>
            </a:r>
            <a:r>
              <a:rPr lang="ru-RU" dirty="0" err="1" smtClean="0"/>
              <a:t>ка</a:t>
            </a:r>
            <a:r>
              <a:rPr lang="ru-RU" dirty="0" smtClean="0"/>
              <a:t> которых были изображены актёры театра — их портреты и характерные роли, в том числе по произведениям Н. В. Гоголя. Три марки номиналами в 50 стотинок, 2 и 15 + 7 левов посвящены актёрам, игравшим в пьесе «Ревизор»: </a:t>
            </a:r>
            <a:r>
              <a:rPr lang="ru-RU" dirty="0" err="1" smtClean="0"/>
              <a:t>Гено</a:t>
            </a:r>
            <a:r>
              <a:rPr lang="ru-RU" dirty="0" smtClean="0"/>
              <a:t> Кирову (1866—1944) в роли слуги Осипа (</a:t>
            </a:r>
            <a:r>
              <a:rPr lang="ru-RU" dirty="0" err="1" smtClean="0"/>
              <a:t>Михель</a:t>
            </a:r>
            <a:r>
              <a:rPr lang="ru-RU" dirty="0" smtClean="0"/>
              <a:t> #618; Скотт #596), Ивану Попову (1865—1966) в роли городничего (</a:t>
            </a:r>
            <a:r>
              <a:rPr lang="ru-RU" dirty="0" err="1" smtClean="0"/>
              <a:t>Михель</a:t>
            </a:r>
            <a:r>
              <a:rPr lang="ru-RU" dirty="0" smtClean="0"/>
              <a:t> #620; Скотт #598) и Василю </a:t>
            </a:r>
            <a:r>
              <a:rPr lang="ru-RU" dirty="0" err="1" smtClean="0"/>
              <a:t>Киркову</a:t>
            </a:r>
            <a:r>
              <a:rPr lang="ru-RU" dirty="0" smtClean="0"/>
              <a:t> (1870—1931) в роли Хлестакова (</a:t>
            </a:r>
            <a:r>
              <a:rPr lang="ru-RU" dirty="0" err="1" smtClean="0"/>
              <a:t>Михель</a:t>
            </a:r>
            <a:r>
              <a:rPr lang="ru-RU" dirty="0" smtClean="0"/>
              <a:t> #626; Скотт #B24). На марке номиналом 9 + 5 левов изображён актёр </a:t>
            </a:r>
            <a:r>
              <a:rPr lang="ru-RU" dirty="0" err="1" smtClean="0"/>
              <a:t>Христо</a:t>
            </a:r>
            <a:r>
              <a:rPr lang="ru-RU" dirty="0" smtClean="0"/>
              <a:t> </a:t>
            </a:r>
            <a:r>
              <a:rPr lang="ru-RU" dirty="0" err="1" smtClean="0"/>
              <a:t>Ганчев</a:t>
            </a:r>
            <a:r>
              <a:rPr lang="ru-RU" dirty="0" smtClean="0"/>
              <a:t> (1877—1912) в роли </a:t>
            </a:r>
            <a:r>
              <a:rPr lang="ru-RU" dirty="0" err="1" smtClean="0"/>
              <a:t>Подколесина</a:t>
            </a:r>
            <a:r>
              <a:rPr lang="ru-RU" dirty="0" smtClean="0"/>
              <a:t> из пьесы «Женитьба» (</a:t>
            </a:r>
            <a:r>
              <a:rPr lang="ru-RU" dirty="0" err="1" smtClean="0"/>
              <a:t>Михель</a:t>
            </a:r>
            <a:r>
              <a:rPr lang="ru-RU" dirty="0" smtClean="0"/>
              <a:t> #624; Скотт #B24).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1952 году столетие со дня смерти Н. В. Гоголя было отмечено, помимо советской, почтовыми администрациями других стран. Так, например, в июне марку, посвящённую Николаю Васильевичу, выпустила Польша (Скотт #544).</a:t>
            </a:r>
          </a:p>
          <a:p>
            <a:r>
              <a:rPr lang="ru-RU" dirty="0" smtClean="0"/>
              <a:t>Румыния </a:t>
            </a:r>
            <a:r>
              <a:rPr lang="ru-RU" dirty="0" smtClean="0"/>
              <a:t>посвятила писателю две марки (Скотт #879—880), вышедшие в июле. На обеих марках помещён портрет Гоголя работы Ф. </a:t>
            </a:r>
            <a:r>
              <a:rPr lang="ru-RU" dirty="0" err="1" smtClean="0"/>
              <a:t>Моллера</a:t>
            </a:r>
            <a:r>
              <a:rPr lang="ru-RU" dirty="0" smtClean="0"/>
              <a:t>, кроме того, на первой марке помещена иллюстрация к повести «Тарас </a:t>
            </a:r>
            <a:r>
              <a:rPr lang="ru-RU" dirty="0" err="1" smtClean="0"/>
              <a:t>Бульба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Почта </a:t>
            </a:r>
            <a:r>
              <a:rPr lang="ru-RU" dirty="0" smtClean="0"/>
              <a:t>ГДР в августе того же года выпустила серию из четырёх марок, посвящённую известным людям. Одна из марок (</a:t>
            </a:r>
            <a:r>
              <a:rPr lang="ru-RU" dirty="0" err="1" smtClean="0"/>
              <a:t>Михель</a:t>
            </a:r>
            <a:r>
              <a:rPr lang="ru-RU" dirty="0" smtClean="0"/>
              <a:t> #313) этой серии была посвящена Н. Гоголю.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феврале 2009 года почта Болгарии выпустила марки, посвящённые двухсотлетию со дня рождения известных людей мира, в том числе и Гоголю.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2"/>
          </p:nvPr>
        </p:nvGraphicFramePr>
        <p:xfrm>
          <a:off x="-1" y="0"/>
          <a:ext cx="9144000" cy="6357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289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Stamp_GDR_1952_M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5581" cy="2143116"/>
          </a:xfrm>
          <a:prstGeom prst="rect">
            <a:avLst/>
          </a:prstGeom>
        </p:spPr>
      </p:pic>
      <p:pic>
        <p:nvPicPr>
          <p:cNvPr id="10" name="Рисунок 9" descr="Stamp_Romania_1952_Sc8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0"/>
            <a:ext cx="3123078" cy="2143116"/>
          </a:xfrm>
          <a:prstGeom prst="rect">
            <a:avLst/>
          </a:prstGeom>
        </p:spPr>
      </p:pic>
      <p:pic>
        <p:nvPicPr>
          <p:cNvPr id="11" name="Рисунок 10" descr="Stamp_USSR_1952_CPA16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-1"/>
            <a:ext cx="3071802" cy="2106659"/>
          </a:xfrm>
          <a:prstGeom prst="rect">
            <a:avLst/>
          </a:prstGeom>
        </p:spPr>
      </p:pic>
      <p:pic>
        <p:nvPicPr>
          <p:cNvPr id="12" name="Рисунок 11" descr="Stamp_USSR_1952_CPA16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3071802" cy="2113400"/>
          </a:xfrm>
          <a:prstGeom prst="rect">
            <a:avLst/>
          </a:prstGeom>
        </p:spPr>
      </p:pic>
      <p:pic>
        <p:nvPicPr>
          <p:cNvPr id="13" name="Рисунок 12" descr="Stamp_USSR_1952_CPA167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3429000"/>
            <a:ext cx="3022124" cy="2143140"/>
          </a:xfrm>
          <a:prstGeom prst="rect">
            <a:avLst/>
          </a:prstGeom>
        </p:spPr>
      </p:pic>
      <p:pic>
        <p:nvPicPr>
          <p:cNvPr id="14" name="Рисунок 13" descr="Stamp_USSR_1959_CPA229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3429000"/>
            <a:ext cx="3071802" cy="21441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71802" y="2143116"/>
            <a:ext cx="30003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Румыния (1952): 100-летие со дня смерти Н. В. Гоголя. «Тарас </a:t>
            </a:r>
            <a:r>
              <a:rPr lang="ru-RU" sz="1050" dirty="0" err="1" smtClean="0"/>
              <a:t>Бульба</a:t>
            </a:r>
            <a:r>
              <a:rPr lang="ru-RU" sz="1050" dirty="0" smtClean="0"/>
              <a:t>» (Скотт #879)</a:t>
            </a:r>
            <a:endParaRPr lang="ru-RU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6072198" y="2143116"/>
            <a:ext cx="307180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СССР (1952): 100-летие со дня смерти Н. В. Гоголя. «Тарас </a:t>
            </a:r>
            <a:r>
              <a:rPr lang="ru-RU" sz="1050" dirty="0" err="1" smtClean="0"/>
              <a:t>Бульба</a:t>
            </a:r>
            <a:r>
              <a:rPr lang="ru-RU" sz="1050" dirty="0" smtClean="0"/>
              <a:t>»</a:t>
            </a:r>
          </a:p>
          <a:p>
            <a:r>
              <a:rPr lang="ru-RU" sz="1050" dirty="0" smtClean="0"/>
              <a:t>(ЦФА (ИТЦ «Марка») #1674)</a:t>
            </a:r>
            <a:endParaRPr lang="ru-RU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572140"/>
            <a:ext cx="30003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То же (ЦФА (ИТЦ «Марка») #1675). Н. В. Гоголь и В. Г. Белинский</a:t>
            </a:r>
            <a:endParaRPr lang="ru-RU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3071802" y="5572140"/>
            <a:ext cx="30003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То же (ЦФА (ИТЦ «Марка») #1676)</a:t>
            </a:r>
            <a:endParaRPr lang="ru-RU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6072198" y="5572140"/>
            <a:ext cx="307180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СССР (1959): 150-летие со дня рождения Н. В. Гоголя. Сцена из «Ревизора»</a:t>
            </a:r>
          </a:p>
          <a:p>
            <a:r>
              <a:rPr lang="ru-RU" sz="1050" dirty="0" smtClean="0"/>
              <a:t>(ЦФА (ИТЦ «Марка») #2293)</a:t>
            </a:r>
            <a:endParaRPr lang="ru-RU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143116"/>
            <a:ext cx="30003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ГДР (1952</a:t>
            </a:r>
            <a:r>
              <a:rPr lang="ru-RU" sz="1050" dirty="0" smtClean="0"/>
              <a:t>): </a:t>
            </a:r>
            <a:r>
              <a:rPr lang="ru-RU" sz="1050" dirty="0" smtClean="0"/>
              <a:t>100-летие со дня смерти Н. В. Гоголя. </a:t>
            </a:r>
            <a:endParaRPr lang="ru-RU" sz="1050" dirty="0"/>
          </a:p>
        </p:txBody>
      </p:sp>
      <p:sp>
        <p:nvSpPr>
          <p:cNvPr id="22" name="Управляющая кнопка: назад 21">
            <a:hlinkClick r:id="rId8" action="ppaction://hlinksldjump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Это интересно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8" y="1589566"/>
            <a:ext cx="8373943" cy="498270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4 марта 1952 года, к столетию со дня смерти Гоголя, в сквере на Манежной площади Петербурга был установлен закладной камень, надпись на котором </a:t>
            </a:r>
            <a:r>
              <a:rPr lang="ru-RU" dirty="0" smtClean="0"/>
              <a:t>гласила: </a:t>
            </a:r>
            <a:r>
              <a:rPr lang="ru-RU" dirty="0" smtClean="0"/>
              <a:t>«Здесь будет сооружен памятник великому русскому писателю Николаю Васильевичу Гоголю».</a:t>
            </a:r>
          </a:p>
          <a:p>
            <a:r>
              <a:rPr lang="ru-RU" dirty="0" smtClean="0"/>
              <a:t>Закладной камень просуществовал в таком виде до 1999 года, когда на месте закладного камня был установлен фонтан</a:t>
            </a:r>
            <a:r>
              <a:rPr lang="ru-RU" dirty="0" smtClean="0"/>
              <a:t>. </a:t>
            </a:r>
            <a:r>
              <a:rPr lang="ru-RU" dirty="0" smtClean="0"/>
              <a:t>В итоге для памятника было выбрано другое место на ул. Малой Конюшенной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По мотивам романа «Вечера на хуторе близ Диканьки» компания </a:t>
            </a:r>
            <a:r>
              <a:rPr lang="ru-RU" dirty="0" err="1" smtClean="0"/>
              <a:t>Step</a:t>
            </a:r>
            <a:r>
              <a:rPr lang="ru-RU" dirty="0" smtClean="0"/>
              <a:t> </a:t>
            </a:r>
            <a:r>
              <a:rPr lang="ru-RU" dirty="0" err="1" smtClean="0"/>
              <a:t>Creative</a:t>
            </a:r>
            <a:r>
              <a:rPr lang="ru-RU" dirty="0" smtClean="0"/>
              <a:t> </a:t>
            </a:r>
            <a:r>
              <a:rPr lang="ru-RU" dirty="0" err="1" smtClean="0"/>
              <a:t>Group</a:t>
            </a:r>
            <a:r>
              <a:rPr lang="ru-RU" dirty="0" smtClean="0"/>
              <a:t> выпустила два </a:t>
            </a:r>
            <a:r>
              <a:rPr lang="ru-RU" dirty="0" err="1" smtClean="0"/>
              <a:t>квеста</a:t>
            </a:r>
            <a:r>
              <a:rPr lang="ru-RU" dirty="0" smtClean="0"/>
              <a:t>: «Вечера на хуторе близ Диканьки» (2005) и «Вечер накануне Ивана Купала» (2006). Первой игрой по повести Гоголя стала «</a:t>
            </a:r>
            <a:r>
              <a:rPr lang="ru-RU" dirty="0" err="1" smtClean="0"/>
              <a:t>Вий</a:t>
            </a:r>
            <a:r>
              <a:rPr lang="ru-RU" dirty="0" smtClean="0"/>
              <a:t>: История, рассказанная заново» (2004</a:t>
            </a:r>
            <a:r>
              <a:rPr lang="ru-RU" dirty="0" smtClean="0"/>
              <a:t>).</a:t>
            </a:r>
            <a:endParaRPr lang="ru-RU" dirty="0" smtClean="0"/>
          </a:p>
          <a:p>
            <a:r>
              <a:rPr lang="ru-RU" dirty="0" smtClean="0"/>
              <a:t>В 2007 году было объявлено о многолетнем творческом проекте ГОГОЛЬFEST, который вылился в «</a:t>
            </a:r>
            <a:r>
              <a:rPr lang="ru-RU" dirty="0" err="1" smtClean="0"/>
              <a:t>I-й</a:t>
            </a:r>
            <a:r>
              <a:rPr lang="ru-RU" dirty="0" smtClean="0"/>
              <a:t> Международный фестиваль искусств „ГОГОЛЬFEST“» к 200-летию </a:t>
            </a:r>
            <a:r>
              <a:rPr lang="ru-RU" dirty="0" smtClean="0"/>
              <a:t>писателя.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1853 году при издании полного собрания сочинений Н. Гоголя по требованию духовных властей из его произведений исключили многие места, которые были найдены оскорбительными для </a:t>
            </a:r>
            <a:r>
              <a:rPr lang="ru-RU" dirty="0" smtClean="0"/>
              <a:t>церкви. </a:t>
            </a:r>
            <a:r>
              <a:rPr lang="ru-RU" dirty="0" smtClean="0"/>
              <a:t>Позже произведения Гоголя и других русских авторов были сожжены во дворе Троицкой духовной семинарии. Данное мероприятие происходило по распоряжению ректора семинарии Саввы и по одобрению митрополита Филарета (Дроздова</a:t>
            </a:r>
            <a:r>
              <a:rPr lang="ru-RU" dirty="0" smtClean="0"/>
              <a:t>).</a:t>
            </a:r>
            <a:endParaRPr lang="ru-RU" dirty="0" smtClean="0"/>
          </a:p>
          <a:p>
            <a:r>
              <a:rPr lang="ru-RU" dirty="0" smtClean="0"/>
              <a:t>Патриарх Кирилл благословил выпуск в течение 2009 года полного собрания сочинений Н. В. Гоголя в издательстве Московской Патриархии. Новое издание предполагается подготовить на академическом уровне. В рабочую группу по подготовке полного собрания сочинений Н. В. Гоголя вошли ученые и представители РПЦ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2643174" y="2143116"/>
            <a:ext cx="3886200" cy="4000528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3" action="ppaction://hlinksldjump"/>
              </a:rPr>
              <a:t>Краткая биография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4" action="ppaction://hlinksldjump"/>
              </a:rPr>
              <a:t>Адреса в </a:t>
            </a:r>
            <a:r>
              <a:rPr lang="ru-RU" sz="2000" dirty="0" smtClean="0">
                <a:hlinkClick r:id="rId4" action="ppaction://hlinksldjump"/>
              </a:rPr>
              <a:t>Санкт-Петербурге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5" action="ppaction://hlinksldjump"/>
              </a:rPr>
              <a:t>Гоголь и русско-украинские </a:t>
            </a:r>
            <a:r>
              <a:rPr lang="ru-RU" sz="2000" dirty="0" smtClean="0">
                <a:hlinkClick r:id="rId5" action="ppaction://hlinksldjump"/>
              </a:rPr>
              <a:t>связи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6" action="ppaction://hlinksldjump"/>
              </a:rPr>
              <a:t>Список </a:t>
            </a:r>
            <a:r>
              <a:rPr lang="ru-RU" sz="2000" dirty="0" smtClean="0">
                <a:hlinkClick r:id="rId6" action="ppaction://hlinksldjump"/>
              </a:rPr>
              <a:t>произведений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7" action="ppaction://hlinksldjump"/>
              </a:rPr>
              <a:t>Издания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8" action="ppaction://hlinksldjump"/>
              </a:rPr>
              <a:t>Афоризмы Н.В. Гоголя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9" action="ppaction://hlinksldjump"/>
              </a:rPr>
              <a:t>Память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10" action="ppaction://hlinksldjump"/>
              </a:rPr>
              <a:t>Н. В. Гоголь в </a:t>
            </a:r>
            <a:r>
              <a:rPr lang="ru-RU" sz="2000" dirty="0" smtClean="0">
                <a:hlinkClick r:id="rId10" action="ppaction://hlinksldjump"/>
              </a:rPr>
              <a:t>филателии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hlinkClick r:id="rId11" action="ppaction://hlinksldjump"/>
              </a:rPr>
              <a:t>Это интересно</a:t>
            </a:r>
            <a:endParaRPr lang="ru-RU" sz="2000" dirty="0" smtClean="0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Краткая биография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8" y="1714488"/>
            <a:ext cx="8373943" cy="48398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" dirty="0" smtClean="0"/>
              <a:t>		Родился </a:t>
            </a:r>
            <a:r>
              <a:rPr lang="ru-RU" sz="1000" dirty="0" smtClean="0"/>
              <a:t>в семье небогатых помещиков В. А. и М. И. </a:t>
            </a:r>
            <a:r>
              <a:rPr lang="ru-RU" sz="1000" dirty="0" smtClean="0"/>
              <a:t>Гоголь-Яновских. </a:t>
            </a:r>
            <a:r>
              <a:rPr lang="ru-RU" sz="1000" dirty="0" smtClean="0"/>
              <a:t>Образование </a:t>
            </a:r>
            <a:r>
              <a:rPr lang="ru-RU" sz="1000" dirty="0" smtClean="0"/>
              <a:t>получил </a:t>
            </a:r>
            <a:r>
              <a:rPr lang="ru-RU" sz="1000" dirty="0" smtClean="0"/>
              <a:t>в </a:t>
            </a:r>
            <a:r>
              <a:rPr lang="ru-RU" sz="1000" dirty="0" err="1" smtClean="0"/>
              <a:t>Нежинской</a:t>
            </a:r>
            <a:r>
              <a:rPr lang="ru-RU" sz="1000" dirty="0" smtClean="0"/>
              <a:t> гимназии высших наук (1821—1828), где проявились </a:t>
            </a:r>
            <a:r>
              <a:rPr lang="ru-RU" sz="1000" dirty="0" smtClean="0"/>
              <a:t>его интерес </a:t>
            </a:r>
            <a:r>
              <a:rPr lang="ru-RU" sz="1000" dirty="0" smtClean="0"/>
              <a:t>к литературе и живописи и незаурядный актёрский талант. Характерным для общественных настроений Гоголя в этот период было его поведение в «деле о вольнодумстве», когда он выступил на стороне профессора Н. Г. Белоусова, подвергшегося гонению за распространение прогрессивных идей. </a:t>
            </a:r>
          </a:p>
          <a:p>
            <a:pPr>
              <a:buNone/>
            </a:pPr>
            <a:r>
              <a:rPr lang="ru-RU" sz="1000" dirty="0" smtClean="0"/>
              <a:t>		С </a:t>
            </a:r>
            <a:r>
              <a:rPr lang="ru-RU" sz="1000" dirty="0" smtClean="0"/>
              <a:t>юношеских лет Гоголь </a:t>
            </a:r>
            <a:r>
              <a:rPr lang="ru-RU" sz="1000" dirty="0" smtClean="0"/>
              <a:t> мечтал </a:t>
            </a:r>
            <a:r>
              <a:rPr lang="ru-RU" sz="1000" dirty="0" smtClean="0"/>
              <a:t>о высоком гражданском поприще. Предполагая посвятить себя юстиции, он едет в </a:t>
            </a:r>
            <a:r>
              <a:rPr lang="ru-RU" sz="1000" dirty="0" smtClean="0"/>
              <a:t>1828 г. </a:t>
            </a:r>
            <a:r>
              <a:rPr lang="ru-RU" sz="1000" dirty="0" smtClean="0"/>
              <a:t>в Петербург. </a:t>
            </a:r>
            <a:r>
              <a:rPr lang="ru-RU" sz="1000" dirty="0" smtClean="0"/>
              <a:t> Однако </a:t>
            </a:r>
            <a:r>
              <a:rPr lang="ru-RU" sz="1000" dirty="0" smtClean="0"/>
              <a:t>атмосфера бюрократического государства скоро заставила его отказаться от своего намерения. Гоголь меняет несколько мест службы, пробует преподавать историю, но постепенно литературная деятельность вытесняет все другие его занятия.</a:t>
            </a:r>
          </a:p>
          <a:p>
            <a:pPr>
              <a:buNone/>
            </a:pPr>
            <a:r>
              <a:rPr lang="ru-RU" sz="1000" dirty="0" smtClean="0"/>
              <a:t>		В </a:t>
            </a:r>
            <a:r>
              <a:rPr lang="ru-RU" sz="1000" dirty="0" smtClean="0"/>
              <a:t>1831 состоялось его знакомство с А. С. Пушкиным, сыгравшим важную роль в формировании личности Гоголя как писателя. Литературную известность Николаю Васильевичу Гоголю принесли «Вечера на хуторе близ Диканьки» (</a:t>
            </a:r>
            <a:r>
              <a:rPr lang="ru-RU" sz="1000" dirty="0" smtClean="0"/>
              <a:t>1831—32г).</a:t>
            </a:r>
            <a:endParaRPr lang="ru-RU" sz="1000" dirty="0" smtClean="0"/>
          </a:p>
          <a:p>
            <a:pPr>
              <a:buNone/>
            </a:pPr>
            <a:r>
              <a:rPr lang="ru-RU" sz="1000" dirty="0" smtClean="0"/>
              <a:t>		Вершиной </a:t>
            </a:r>
            <a:r>
              <a:rPr lang="ru-RU" sz="1000" dirty="0" smtClean="0"/>
              <a:t>творчества Гоголя — драматурга явился «Ревизор», </a:t>
            </a:r>
            <a:r>
              <a:rPr lang="ru-RU" sz="1000" dirty="0" smtClean="0"/>
              <a:t>вышедший </a:t>
            </a:r>
            <a:r>
              <a:rPr lang="ru-RU" sz="1000" dirty="0" smtClean="0"/>
              <a:t>в свет и одновременно поставленный на сцене в </a:t>
            </a:r>
            <a:r>
              <a:rPr lang="ru-RU" sz="1000" dirty="0" smtClean="0"/>
              <a:t>1836г. </a:t>
            </a:r>
            <a:r>
              <a:rPr lang="ru-RU" sz="1000" dirty="0" smtClean="0"/>
              <a:t>Сатирическая сила этого произведения была такова, что автор навлек на себя ожесточённые нападки реакционных кругов. Это и неудовлетворённость петербургской постановкой «Ревизора», низводившей социальную комедию до уровня водевиля, вызвали у писателя глубокую депрессию. В июне </a:t>
            </a:r>
            <a:r>
              <a:rPr lang="ru-RU" sz="1000" dirty="0" smtClean="0"/>
              <a:t>1836г. </a:t>
            </a:r>
            <a:r>
              <a:rPr lang="ru-RU" sz="1000" dirty="0" smtClean="0"/>
              <a:t>Гоголь уехал за границу и пробыл там до 1848 </a:t>
            </a:r>
            <a:r>
              <a:rPr lang="ru-RU" sz="1000" dirty="0" smtClean="0"/>
              <a:t>г. (дважды </a:t>
            </a:r>
            <a:r>
              <a:rPr lang="ru-RU" sz="1000" dirty="0" smtClean="0"/>
              <a:t>приезжал в Россию). </a:t>
            </a:r>
          </a:p>
          <a:p>
            <a:pPr>
              <a:buNone/>
            </a:pPr>
            <a:r>
              <a:rPr lang="ru-RU" sz="1000" dirty="0" smtClean="0"/>
              <a:t>		В </a:t>
            </a:r>
            <a:r>
              <a:rPr lang="ru-RU" sz="1000" dirty="0" smtClean="0"/>
              <a:t>Италии </a:t>
            </a:r>
            <a:r>
              <a:rPr lang="ru-RU" sz="1000" dirty="0" smtClean="0"/>
              <a:t>Н.В. Гоголь </a:t>
            </a:r>
            <a:r>
              <a:rPr lang="ru-RU" sz="1000" dirty="0" smtClean="0"/>
              <a:t>работал над главным своим созданием — романом-поэмой «Мёртвые души». Согласно окончательному замыслу, она должна была состоять из трёх томов. Гоголь издал только 1-й том (</a:t>
            </a:r>
            <a:r>
              <a:rPr lang="ru-RU" sz="1000" dirty="0" smtClean="0"/>
              <a:t>1842г.), </a:t>
            </a:r>
            <a:r>
              <a:rPr lang="ru-RU" sz="1000" dirty="0" smtClean="0"/>
              <a:t>который вызвал ещё более сильный общественный резонанс, чем «Ревизор».</a:t>
            </a:r>
          </a:p>
          <a:p>
            <a:pPr>
              <a:buNone/>
            </a:pPr>
            <a:r>
              <a:rPr lang="ru-RU" sz="1000" dirty="0" smtClean="0"/>
              <a:t>		Последующее </a:t>
            </a:r>
            <a:r>
              <a:rPr lang="ru-RU" sz="1000" dirty="0" smtClean="0"/>
              <a:t>творчество </a:t>
            </a:r>
            <a:r>
              <a:rPr lang="ru-RU" sz="1000" dirty="0" smtClean="0"/>
              <a:t>Гоголя </a:t>
            </a:r>
            <a:r>
              <a:rPr lang="ru-RU" sz="1000" dirty="0" smtClean="0"/>
              <a:t>протекает всё более тяжело и неровно. Чувствуя себя не в силах дать дальнейшему замыслу «Мёртвых душ» реалистичное воплощение, Гоголь выпустил книгу «Выбранные места из переписки с друзьями» (</a:t>
            </a:r>
            <a:r>
              <a:rPr lang="ru-RU" sz="1000" dirty="0" smtClean="0"/>
              <a:t>1847г.), </a:t>
            </a:r>
            <a:r>
              <a:rPr lang="ru-RU" sz="1000" dirty="0" smtClean="0"/>
              <a:t>где в форме наставлений стремился указать русскому обществу путь к моральному обновлению. В </a:t>
            </a:r>
            <a:r>
              <a:rPr lang="ru-RU" sz="1000" dirty="0" smtClean="0"/>
              <a:t>1848г. </a:t>
            </a:r>
            <a:r>
              <a:rPr lang="ru-RU" sz="1000" dirty="0" smtClean="0"/>
              <a:t>вернувшись на родину, пытался продолжать работу над «Мёртвыми душами». Однако чувство творческой неудовлетворённости не покидало Гоголя. В ночь на 12(24) февраля </a:t>
            </a:r>
            <a:r>
              <a:rPr lang="ru-RU" sz="1000" dirty="0" smtClean="0"/>
              <a:t>1852г., </a:t>
            </a:r>
            <a:r>
              <a:rPr lang="ru-RU" sz="1000" dirty="0" smtClean="0"/>
              <a:t>находясь в болезненном состоянии, он сжёг рукопись 2-го тома романа.</a:t>
            </a:r>
          </a:p>
          <a:p>
            <a:pPr>
              <a:buNone/>
            </a:pPr>
            <a:r>
              <a:rPr lang="ru-RU" sz="1000" dirty="0" smtClean="0"/>
              <a:t>		Внутренняя </a:t>
            </a:r>
            <a:r>
              <a:rPr lang="ru-RU" sz="1000" dirty="0" smtClean="0"/>
              <a:t>сложность гоголевского творчества, получившего мировую известность, обусловила острую дискуссионность его оценок в критике. Различные школы в русском и зарубежном литературоведении давали многочисленные толкования его противоречивых сторон. Многочисленные работы о </a:t>
            </a:r>
            <a:r>
              <a:rPr lang="ru-RU" sz="1000" dirty="0" smtClean="0"/>
              <a:t>Гоголе и переиздания </a:t>
            </a:r>
            <a:r>
              <a:rPr lang="ru-RU" sz="1000" dirty="0" smtClean="0"/>
              <a:t>его сочинений, воплощение его образов на сцене и на экране, в музыке и живописи подтверждают неугасающий интерес к творчеству великого русского писателя во всём мире.</a:t>
            </a:r>
          </a:p>
          <a:p>
            <a:pPr>
              <a:buNone/>
            </a:pPr>
            <a:r>
              <a:rPr lang="ru-RU" sz="1000" dirty="0" smtClean="0"/>
              <a:t>		Гоголь </a:t>
            </a:r>
            <a:r>
              <a:rPr lang="ru-RU" sz="1000" dirty="0" smtClean="0"/>
              <a:t>был погребён на кладбище Данилова монастыря в Москве; в </a:t>
            </a:r>
            <a:r>
              <a:rPr lang="ru-RU" sz="1000" dirty="0" smtClean="0"/>
              <a:t>1931г. </a:t>
            </a:r>
            <a:r>
              <a:rPr lang="ru-RU" sz="1000" dirty="0" smtClean="0"/>
              <a:t>прах перенесён на Новодевичье кладбище.</a:t>
            </a:r>
            <a:endParaRPr lang="ru-RU" sz="1000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Адреса в Санкт-Петербурге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8" y="1714488"/>
            <a:ext cx="8373943" cy="485778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Конец 1828 года — доходный дом Трута — набережная Екатерининского канала, 72;</a:t>
            </a:r>
          </a:p>
          <a:p>
            <a:r>
              <a:rPr lang="ru-RU" dirty="0" smtClean="0"/>
              <a:t>начало 1829 года — доходный дом </a:t>
            </a:r>
            <a:r>
              <a:rPr lang="ru-RU" dirty="0" err="1" smtClean="0"/>
              <a:t>Галибина</a:t>
            </a:r>
            <a:r>
              <a:rPr lang="ru-RU" dirty="0" smtClean="0"/>
              <a:t> — Гороховая улица, 46;</a:t>
            </a:r>
          </a:p>
          <a:p>
            <a:r>
              <a:rPr lang="ru-RU" dirty="0" smtClean="0"/>
              <a:t>апрель — июль 1829 года — дом И.-А. </a:t>
            </a:r>
            <a:r>
              <a:rPr lang="ru-RU" dirty="0" err="1" smtClean="0"/>
              <a:t>Иохима</a:t>
            </a:r>
            <a:r>
              <a:rPr lang="ru-RU" dirty="0" smtClean="0"/>
              <a:t> — Большая Мещанская улица, 39;</a:t>
            </a:r>
          </a:p>
          <a:p>
            <a:r>
              <a:rPr lang="ru-RU" dirty="0" smtClean="0"/>
              <a:t>конец 1829 — май 1831 года — доходный дом </a:t>
            </a:r>
            <a:r>
              <a:rPr lang="ru-RU" dirty="0" err="1" smtClean="0"/>
              <a:t>Зверкова</a:t>
            </a:r>
            <a:r>
              <a:rPr lang="ru-RU" dirty="0" smtClean="0"/>
              <a:t> — набережная Екатерининского канала, 69;</a:t>
            </a:r>
          </a:p>
          <a:p>
            <a:r>
              <a:rPr lang="ru-RU" dirty="0" smtClean="0"/>
              <a:t>август 1831 — май 1832 года — доходный дом </a:t>
            </a:r>
            <a:r>
              <a:rPr lang="ru-RU" dirty="0" err="1" smtClean="0"/>
              <a:t>Брунста</a:t>
            </a:r>
            <a:r>
              <a:rPr lang="ru-RU" dirty="0" smtClean="0"/>
              <a:t> — Офицерская улица, 4;</a:t>
            </a:r>
          </a:p>
          <a:p>
            <a:r>
              <a:rPr lang="ru-RU" dirty="0" smtClean="0"/>
              <a:t>лето 1833 — 6 июня 1836 года — дворовый флигель дома </a:t>
            </a:r>
            <a:r>
              <a:rPr lang="ru-RU" dirty="0" err="1" smtClean="0"/>
              <a:t>Лепена</a:t>
            </a:r>
            <a:r>
              <a:rPr lang="ru-RU" dirty="0" smtClean="0"/>
              <a:t> — Малая Морская улица, 17, кв. 10;</a:t>
            </a:r>
          </a:p>
          <a:p>
            <a:r>
              <a:rPr lang="ru-RU" dirty="0" smtClean="0"/>
              <a:t>30 октября — 2 ноября 1839 года — квартира П. А. Плетнёва в доме Строганова — Невский проспект, 38;</a:t>
            </a:r>
          </a:p>
          <a:p>
            <a:r>
              <a:rPr lang="ru-RU" dirty="0" smtClean="0"/>
              <a:t>май — июль 1842 года — квартира П. А. Плетнёва в ректорском флигеле Санкт-Петербургского Императорского университета — Университетская набережная, 9.</a:t>
            </a:r>
            <a:endParaRPr lang="ru-RU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Гоголь и русско-украинские связи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9" y="1589567"/>
            <a:ext cx="5429287" cy="4911268"/>
          </a:xfrm>
        </p:spPr>
        <p:txBody>
          <a:bodyPr>
            <a:noAutofit/>
          </a:bodyPr>
          <a:lstStyle/>
          <a:p>
            <a:r>
              <a:rPr lang="ru-RU" sz="1000" dirty="0" smtClean="0"/>
              <a:t>Сложное переплетение двух культур в одном человеке всегда делало фигуру Гоголя центром межнациональных споров, но самому Гоголю не нужно было выяснять, украинец он или русский — в споры об этом его втянули друзья. До сих пор не известно ни одного сочинения Гоголя, написанного по-украински, а вклад, сделанный писателем в развитие русского языка, мало кому удавалось внести и писателям русского происхождения.</a:t>
            </a:r>
          </a:p>
          <a:p>
            <a:r>
              <a:rPr lang="ru-RU" sz="1000" dirty="0" smtClean="0"/>
              <a:t>Делались </a:t>
            </a:r>
            <a:r>
              <a:rPr lang="ru-RU" sz="1000" dirty="0" smtClean="0"/>
              <a:t>определения Гоголя с точки зрения его украинского происхождения: последним объясняемо было до известной степени его отношение к русской жизни. Привязанность Гоголя к своей родине была очень сильна, особенно в первые годы его литературной деятельности и вплоть до завершения второй редакции «Тараса </a:t>
            </a:r>
            <a:r>
              <a:rPr lang="ru-RU" sz="1000" dirty="0" err="1" smtClean="0"/>
              <a:t>Бульбы</a:t>
            </a:r>
            <a:r>
              <a:rPr lang="ru-RU" sz="1000" dirty="0" smtClean="0"/>
              <a:t>», но сатирическое отношение к русской жизни, без сомнения, объясняется не его национальными свойствами, а всем характером его внутреннего развития.</a:t>
            </a:r>
          </a:p>
          <a:p>
            <a:r>
              <a:rPr lang="ru-RU" sz="1000" dirty="0" smtClean="0"/>
              <a:t>Несомненно</a:t>
            </a:r>
            <a:r>
              <a:rPr lang="ru-RU" sz="1000" dirty="0" smtClean="0"/>
              <a:t>, однако, что в творчестве писателя сказались также и украинские черты. Такими считают особенности его юмора, который остался единственным образцом в своём роде в русской литературе. Украинское и русское начала счастливо слились в этом даровании в одно, в высшей степени замечательное явление.</a:t>
            </a:r>
          </a:p>
          <a:p>
            <a:r>
              <a:rPr lang="ru-RU" sz="1000" dirty="0" smtClean="0"/>
              <a:t>Длительное </a:t>
            </a:r>
            <a:r>
              <a:rPr lang="ru-RU" sz="1000" dirty="0" smtClean="0"/>
              <a:t>пребывание за границей уравновесило украинскую и русскую составляющие его мировоззрения, сделало оригинальным и самобытным его взгляд на природу русско-украинских отношений, что нашло отражение в известном споре с О. М. </a:t>
            </a:r>
            <a:r>
              <a:rPr lang="ru-RU" sz="1000" dirty="0" err="1" smtClean="0"/>
              <a:t>Бодянским</a:t>
            </a:r>
            <a:r>
              <a:rPr lang="ru-RU" sz="1000" dirty="0" smtClean="0"/>
              <a:t> по отношению к русскому языку и творчеству Тараса Шевченко, передаваемым писателем Григорием Данилевским. </a:t>
            </a:r>
            <a:r>
              <a:rPr lang="ru-RU" sz="1000" i="1" dirty="0" smtClean="0"/>
              <a:t>«Нам, Осип Максимович, надо писать по-русски, надо стремиться к поддержке и упрочению одного, владычного языка для всех родных нам племён. Доминантой для русских, чехов, украинцев и сербов должна быть единая святыня — язык Пушкина, какою является Евангелие для всех христиан, католиков, лютеран и </a:t>
            </a:r>
            <a:r>
              <a:rPr lang="ru-RU" sz="1000" i="1" dirty="0" err="1" smtClean="0"/>
              <a:t>гернгутеров</a:t>
            </a:r>
            <a:r>
              <a:rPr lang="ru-RU" sz="1000" i="1" dirty="0" smtClean="0"/>
              <a:t>. </a:t>
            </a:r>
            <a:r>
              <a:rPr lang="ru-RU" sz="1000" i="1" dirty="0" smtClean="0"/>
              <a:t>Нам, малороссам и русским, нужна одна поэзия, спокойная и сильная, нетленная поэзия правды, добра и красоты. Русский и малоросс — это души близнецов, пополняющие одна другую, родные и одинаково сильные. Отдавать предпочтение одной в ущерб другой, невозможно</a:t>
            </a:r>
            <a:r>
              <a:rPr lang="ru-RU" sz="1000" i="1" dirty="0" smtClean="0"/>
              <a:t>». </a:t>
            </a:r>
            <a:r>
              <a:rPr lang="ru-RU" sz="1000" dirty="0" smtClean="0"/>
              <a:t>Из </a:t>
            </a:r>
            <a:r>
              <a:rPr lang="ru-RU" sz="1000" dirty="0" smtClean="0"/>
              <a:t>этого спора становится ясным, что к концу жизни писателя волновал не столько национальный антагонизм, сколько антагонизм веры и безверия.</a:t>
            </a:r>
            <a:endParaRPr lang="ru-RU" sz="1000" dirty="0"/>
          </a:p>
        </p:txBody>
      </p:sp>
      <p:pic>
        <p:nvPicPr>
          <p:cNvPr id="5" name="Рисунок 4" descr="400px-Bogdanivka_Jagotyn_(Bilokur)_0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387" y="1643050"/>
            <a:ext cx="3238523" cy="4857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8" y="6488668"/>
            <a:ext cx="3286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Памятник Гоголю в городе Яготин</a:t>
            </a:r>
            <a:endParaRPr lang="ru-RU" sz="1050" dirty="0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произведений</a:t>
            </a:r>
          </a:p>
        </p:txBody>
      </p:sp>
      <p:sp>
        <p:nvSpPr>
          <p:cNvPr id="6" name="Содержимое 3"/>
          <p:cNvSpPr>
            <a:spLocks noGrp="1"/>
          </p:cNvSpPr>
          <p:nvPr>
            <p:ph sz="quarter" idx="2"/>
          </p:nvPr>
        </p:nvSpPr>
        <p:spPr>
          <a:xfrm>
            <a:off x="285721" y="1571612"/>
            <a:ext cx="2286015" cy="4983162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Авторская исповедь</a:t>
            </a:r>
          </a:p>
          <a:p>
            <a:r>
              <a:rPr lang="ru-RU" dirty="0" err="1" smtClean="0"/>
              <a:t>Ал-Мамун</a:t>
            </a:r>
            <a:endParaRPr lang="ru-RU" dirty="0" smtClean="0"/>
          </a:p>
          <a:p>
            <a:r>
              <a:rPr lang="ru-RU" dirty="0" smtClean="0"/>
              <a:t>Альфред</a:t>
            </a:r>
          </a:p>
          <a:p>
            <a:r>
              <a:rPr lang="ru-RU" dirty="0" err="1" smtClean="0"/>
              <a:t>Аннунциата</a:t>
            </a:r>
            <a:endParaRPr lang="ru-RU" dirty="0" smtClean="0"/>
          </a:p>
          <a:p>
            <a:r>
              <a:rPr lang="ru-RU" dirty="0" smtClean="0"/>
              <a:t>Арабески</a:t>
            </a:r>
          </a:p>
          <a:p>
            <a:r>
              <a:rPr lang="ru-RU" dirty="0" smtClean="0"/>
              <a:t>«Борис Годунов», поэма Пушкина</a:t>
            </a:r>
          </a:p>
          <a:p>
            <a:r>
              <a:rPr lang="ru-RU" dirty="0" smtClean="0"/>
              <a:t>Вечер накануне Ивана Купала</a:t>
            </a:r>
          </a:p>
          <a:p>
            <a:r>
              <a:rPr lang="ru-RU" dirty="0" smtClean="0"/>
              <a:t>Вечера на хуторе близ Диканьки</a:t>
            </a:r>
          </a:p>
          <a:p>
            <a:r>
              <a:rPr lang="ru-RU" dirty="0" smtClean="0"/>
              <a:t>Взгляд на составление </a:t>
            </a:r>
            <a:r>
              <a:rPr lang="ru-RU" dirty="0" smtClean="0"/>
              <a:t>Малороссии</a:t>
            </a:r>
            <a:endParaRPr lang="ru-RU" dirty="0" smtClean="0"/>
          </a:p>
          <a:p>
            <a:r>
              <a:rPr lang="ru-RU" dirty="0" err="1" smtClean="0"/>
              <a:t>Вий</a:t>
            </a:r>
            <a:endParaRPr lang="ru-RU" dirty="0" smtClean="0"/>
          </a:p>
          <a:p>
            <a:r>
              <a:rPr lang="ru-RU" dirty="0" smtClean="0"/>
              <a:t>Владимир третьей степени</a:t>
            </a:r>
          </a:p>
          <a:p>
            <a:r>
              <a:rPr lang="ru-RU" dirty="0" smtClean="0"/>
              <a:t>Выбранные места из переписки с друзьями</a:t>
            </a:r>
          </a:p>
          <a:p>
            <a:r>
              <a:rPr lang="ru-RU" dirty="0" err="1" smtClean="0"/>
              <a:t>Ганц</a:t>
            </a:r>
            <a:r>
              <a:rPr lang="ru-RU" dirty="0" smtClean="0"/>
              <a:t> Кюхельгартен</a:t>
            </a:r>
          </a:p>
          <a:p>
            <a:r>
              <a:rPr lang="ru-RU" dirty="0" err="1" smtClean="0"/>
              <a:t>Гетьман</a:t>
            </a:r>
            <a:endParaRPr lang="ru-RU" dirty="0" smtClean="0"/>
          </a:p>
          <a:p>
            <a:r>
              <a:rPr lang="ru-RU" dirty="0" smtClean="0"/>
              <a:t>Две главы из малороссийской повести «Страшный Кабан»</a:t>
            </a:r>
          </a:p>
          <a:p>
            <a:r>
              <a:rPr lang="ru-RU" dirty="0" smtClean="0"/>
              <a:t>Девицы </a:t>
            </a:r>
            <a:r>
              <a:rPr lang="ru-RU" dirty="0" err="1" smtClean="0"/>
              <a:t>Чабловы</a:t>
            </a:r>
            <a:endParaRPr lang="ru-RU" dirty="0" smtClean="0"/>
          </a:p>
          <a:p>
            <a:r>
              <a:rPr lang="ru-RU" dirty="0" smtClean="0"/>
              <a:t>«Дождь был продолжительный…»</a:t>
            </a:r>
          </a:p>
          <a:p>
            <a:r>
              <a:rPr lang="ru-RU" dirty="0" smtClean="0"/>
              <a:t>Женитьба</a:t>
            </a:r>
          </a:p>
          <a:p>
            <a:r>
              <a:rPr lang="ru-RU" dirty="0" smtClean="0"/>
              <a:t>Заколдованное место</a:t>
            </a:r>
          </a:p>
          <a:p>
            <a:r>
              <a:rPr lang="ru-RU" dirty="0" smtClean="0"/>
              <a:t>Записки сумасшедшего</a:t>
            </a:r>
          </a:p>
          <a:p>
            <a:r>
              <a:rPr lang="ru-RU" dirty="0" smtClean="0"/>
              <a:t>Иван Фёдорович </a:t>
            </a:r>
            <a:r>
              <a:rPr lang="ru-RU" dirty="0" err="1" smtClean="0"/>
              <a:t>Шпонька</a:t>
            </a:r>
            <a:r>
              <a:rPr lang="ru-RU" dirty="0" smtClean="0"/>
              <a:t> и его тётушка</a:t>
            </a:r>
          </a:p>
          <a:p>
            <a:r>
              <a:rPr lang="ru-RU" dirty="0" smtClean="0"/>
              <a:t>Италия</a:t>
            </a:r>
          </a:p>
          <a:p>
            <a:r>
              <a:rPr lang="ru-RU" dirty="0" smtClean="0"/>
              <a:t>Игроки</a:t>
            </a:r>
            <a:endParaRPr lang="ru-RU" dirty="0"/>
          </a:p>
        </p:txBody>
      </p:sp>
      <p:sp>
        <p:nvSpPr>
          <p:cNvPr id="8" name="Содержимое 3"/>
          <p:cNvSpPr>
            <a:spLocks noGrp="1"/>
          </p:cNvSpPr>
          <p:nvPr>
            <p:ph sz="quarter" idx="2"/>
          </p:nvPr>
        </p:nvSpPr>
        <p:spPr>
          <a:xfrm>
            <a:off x="2428860" y="1571612"/>
            <a:ext cx="2357454" cy="4983162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Коляска</a:t>
            </a:r>
          </a:p>
          <a:p>
            <a:r>
              <a:rPr lang="ru-RU" dirty="0" smtClean="0"/>
              <a:t>Лакейская</a:t>
            </a:r>
          </a:p>
          <a:p>
            <a:r>
              <a:rPr lang="ru-RU" dirty="0" smtClean="0"/>
              <a:t>Майская ночь, или утопленница</a:t>
            </a:r>
          </a:p>
          <a:p>
            <a:r>
              <a:rPr lang="ru-RU" dirty="0" smtClean="0"/>
              <a:t>Мёртвые души</a:t>
            </a:r>
          </a:p>
          <a:p>
            <a:r>
              <a:rPr lang="ru-RU" dirty="0" smtClean="0"/>
              <a:t>Миргород</a:t>
            </a:r>
          </a:p>
          <a:p>
            <a:r>
              <a:rPr lang="ru-RU" dirty="0" smtClean="0"/>
              <a:t>Наброски драмы из украинской истории</a:t>
            </a:r>
          </a:p>
          <a:p>
            <a:r>
              <a:rPr lang="ru-RU" dirty="0" smtClean="0"/>
              <a:t>Невский проспект</a:t>
            </a:r>
          </a:p>
          <a:p>
            <a:r>
              <a:rPr lang="ru-RU" dirty="0" smtClean="0"/>
              <a:t>Несколько слов о Пушкине</a:t>
            </a:r>
          </a:p>
          <a:p>
            <a:r>
              <a:rPr lang="ru-RU" dirty="0" smtClean="0"/>
              <a:t>Нос</a:t>
            </a:r>
          </a:p>
          <a:p>
            <a:r>
              <a:rPr lang="ru-RU" dirty="0" smtClean="0"/>
              <a:t>Ночи на вилле</a:t>
            </a:r>
          </a:p>
          <a:p>
            <a:r>
              <a:rPr lang="ru-RU" dirty="0" smtClean="0"/>
              <a:t>Ночь перед Рождеством</a:t>
            </a:r>
          </a:p>
          <a:p>
            <a:r>
              <a:rPr lang="ru-RU" dirty="0" smtClean="0"/>
              <a:t>Об архитектуре нынешнего времени</a:t>
            </a:r>
          </a:p>
          <a:p>
            <a:r>
              <a:rPr lang="ru-RU" dirty="0" smtClean="0"/>
              <a:t>О движении журнальной литературы в 1834 и 1835 году</a:t>
            </a:r>
          </a:p>
          <a:p>
            <a:r>
              <a:rPr lang="ru-RU" dirty="0" smtClean="0"/>
              <a:t>О малороссийских песнях</a:t>
            </a:r>
          </a:p>
          <a:p>
            <a:r>
              <a:rPr lang="ru-RU" dirty="0" smtClean="0"/>
              <a:t>О «Современнике»</a:t>
            </a:r>
          </a:p>
          <a:p>
            <a:r>
              <a:rPr lang="ru-RU" dirty="0" smtClean="0"/>
              <a:t>О сословиях в государстве</a:t>
            </a:r>
          </a:p>
          <a:p>
            <a:r>
              <a:rPr lang="ru-RU" dirty="0" smtClean="0"/>
              <a:t>&lt;отрывок из неизвестной драмы&gt;</a:t>
            </a:r>
          </a:p>
          <a:p>
            <a:r>
              <a:rPr lang="ru-RU" dirty="0" smtClean="0"/>
              <a:t>Отрывок из письма, писанного автором вскоре после первого представления «Ревизора» к одному литератору</a:t>
            </a:r>
          </a:p>
          <a:p>
            <a:r>
              <a:rPr lang="ru-RU" dirty="0" smtClean="0"/>
              <a:t>отрывок</a:t>
            </a:r>
          </a:p>
          <a:p>
            <a:r>
              <a:rPr lang="ru-RU" dirty="0" smtClean="0"/>
              <a:t>Петербургские записки 1836 года</a:t>
            </a:r>
          </a:p>
          <a:p>
            <a:r>
              <a:rPr lang="ru-RU" dirty="0" smtClean="0"/>
              <a:t>Петербургские повести</a:t>
            </a:r>
          </a:p>
          <a:p>
            <a:r>
              <a:rPr lang="ru-RU" dirty="0" smtClean="0"/>
              <a:t>Повесть о капитане Копейкине</a:t>
            </a:r>
          </a:p>
          <a:p>
            <a:endParaRPr lang="ru-RU" dirty="0"/>
          </a:p>
        </p:txBody>
      </p:sp>
      <p:sp>
        <p:nvSpPr>
          <p:cNvPr id="9" name="Содержимое 3"/>
          <p:cNvSpPr>
            <a:spLocks noGrp="1"/>
          </p:cNvSpPr>
          <p:nvPr>
            <p:ph sz="quarter" idx="2"/>
          </p:nvPr>
        </p:nvSpPr>
        <p:spPr>
          <a:xfrm>
            <a:off x="4643439" y="1571612"/>
            <a:ext cx="2286015" cy="4983162"/>
          </a:xfrm>
        </p:spPr>
        <p:txBody>
          <a:bodyPr>
            <a:noAutofit/>
          </a:bodyPr>
          <a:lstStyle/>
          <a:p>
            <a:r>
              <a:rPr lang="ru-RU" sz="900" dirty="0" smtClean="0"/>
              <a:t>Повесть о том, как поссорился Иван Иванович с Иваном Никифоровичем</a:t>
            </a:r>
          </a:p>
          <a:p>
            <a:r>
              <a:rPr lang="ru-RU" sz="900" dirty="0" smtClean="0"/>
              <a:t>Портрет</a:t>
            </a:r>
          </a:p>
          <a:p>
            <a:r>
              <a:rPr lang="ru-RU" sz="900" dirty="0" smtClean="0"/>
              <a:t>Пропавшая грамота</a:t>
            </a:r>
          </a:p>
          <a:p>
            <a:r>
              <a:rPr lang="ru-RU" sz="900" dirty="0" smtClean="0"/>
              <a:t>Размышления о Божественной Литургии</a:t>
            </a:r>
          </a:p>
          <a:p>
            <a:r>
              <a:rPr lang="ru-RU" sz="900" dirty="0" smtClean="0"/>
              <a:t>Ревизор</a:t>
            </a:r>
          </a:p>
          <a:p>
            <a:r>
              <a:rPr lang="ru-RU" sz="900" dirty="0" smtClean="0"/>
              <a:t>Рецензии из «Современника»</a:t>
            </a:r>
          </a:p>
          <a:p>
            <a:r>
              <a:rPr lang="ru-RU" sz="900" dirty="0" smtClean="0"/>
              <a:t>Рецензии, не вошедшие в «Современник»</a:t>
            </a:r>
          </a:p>
          <a:p>
            <a:r>
              <a:rPr lang="ru-RU" sz="900" dirty="0" smtClean="0"/>
              <a:t>Рим</a:t>
            </a:r>
          </a:p>
          <a:p>
            <a:r>
              <a:rPr lang="ru-RU" sz="900" dirty="0" smtClean="0"/>
              <a:t>Рудокопов</a:t>
            </a:r>
          </a:p>
          <a:p>
            <a:r>
              <a:rPr lang="ru-RU" sz="900" dirty="0" smtClean="0"/>
              <a:t>Скульптура, живопись и музыка</a:t>
            </a:r>
          </a:p>
          <a:p>
            <a:r>
              <a:rPr lang="ru-RU" sz="900" dirty="0" smtClean="0"/>
              <a:t>Семён Семёнович Батюшек</a:t>
            </a:r>
          </a:p>
          <a:p>
            <a:r>
              <a:rPr lang="ru-RU" sz="900" dirty="0" err="1" smtClean="0"/>
              <a:t>Сорочинская</a:t>
            </a:r>
            <a:r>
              <a:rPr lang="ru-RU" sz="900" dirty="0" smtClean="0"/>
              <a:t> ярмарка</a:t>
            </a:r>
          </a:p>
          <a:p>
            <a:r>
              <a:rPr lang="ru-RU" sz="900" dirty="0" smtClean="0"/>
              <a:t>Старосветские помещики</a:t>
            </a:r>
          </a:p>
          <a:p>
            <a:r>
              <a:rPr lang="ru-RU" sz="900" dirty="0" smtClean="0"/>
              <a:t>Страшная месть</a:t>
            </a:r>
          </a:p>
          <a:p>
            <a:r>
              <a:rPr lang="ru-RU" sz="900" dirty="0" smtClean="0"/>
              <a:t>Страшная рука</a:t>
            </a:r>
          </a:p>
          <a:p>
            <a:r>
              <a:rPr lang="ru-RU" sz="900" dirty="0" smtClean="0"/>
              <a:t>Тарас </a:t>
            </a:r>
            <a:r>
              <a:rPr lang="ru-RU" sz="900" dirty="0" err="1" smtClean="0"/>
              <a:t>Бульба</a:t>
            </a:r>
            <a:endParaRPr lang="ru-RU" sz="900" dirty="0" smtClean="0"/>
          </a:p>
          <a:p>
            <a:r>
              <a:rPr lang="ru-RU" sz="900" dirty="0" smtClean="0"/>
              <a:t>Театральный разъезд после представления новой комедии</a:t>
            </a:r>
          </a:p>
          <a:p>
            <a:r>
              <a:rPr lang="ru-RU" sz="900" dirty="0" smtClean="0"/>
              <a:t>1834</a:t>
            </a:r>
          </a:p>
          <a:p>
            <a:r>
              <a:rPr lang="ru-RU" sz="900" dirty="0" smtClean="0"/>
              <a:t>Тяжба</a:t>
            </a:r>
            <a:endParaRPr lang="ru-RU" sz="900" dirty="0" smtClean="0"/>
          </a:p>
        </p:txBody>
      </p:sp>
      <p:sp>
        <p:nvSpPr>
          <p:cNvPr id="10" name="Содержимое 3"/>
          <p:cNvSpPr>
            <a:spLocks noGrp="1"/>
          </p:cNvSpPr>
          <p:nvPr>
            <p:ph sz="quarter" idx="2"/>
          </p:nvPr>
        </p:nvSpPr>
        <p:spPr>
          <a:xfrm>
            <a:off x="6857985" y="1643050"/>
            <a:ext cx="2071733" cy="4983162"/>
          </a:xfrm>
        </p:spPr>
        <p:txBody>
          <a:bodyPr>
            <a:noAutofit/>
          </a:bodyPr>
          <a:lstStyle/>
          <a:p>
            <a:r>
              <a:rPr lang="ru-RU" sz="900" dirty="0" smtClean="0"/>
              <a:t>Утро делового человека</a:t>
            </a:r>
          </a:p>
          <a:p>
            <a:r>
              <a:rPr lang="ru-RU" sz="900" dirty="0" smtClean="0"/>
              <a:t>«Фонарь умирал…»</a:t>
            </a:r>
          </a:p>
          <a:p>
            <a:r>
              <a:rPr lang="ru-RU" sz="900" dirty="0" smtClean="0"/>
              <a:t>Что это?</a:t>
            </a:r>
          </a:p>
          <a:p>
            <a:r>
              <a:rPr lang="ru-RU" sz="900" dirty="0" smtClean="0"/>
              <a:t>Шинель</a:t>
            </a:r>
          </a:p>
          <a:p>
            <a:r>
              <a:rPr lang="ru-RU" sz="900" dirty="0" smtClean="0"/>
              <a:t>Учебная книга словесности для русского юношества</a:t>
            </a:r>
          </a:p>
          <a:p>
            <a:endParaRPr lang="ru-RU" sz="900" dirty="0"/>
          </a:p>
        </p:txBody>
      </p:sp>
      <p:sp>
        <p:nvSpPr>
          <p:cNvPr id="11" name="Управляющая кнопка: назад 10">
            <a:hlinkClick r:id="rId2" action="ppaction://hlinksldjump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10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Издания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8" y="1928802"/>
            <a:ext cx="8373943" cy="4411202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Первое собрание сочинений подготовлено было им самим в 1842 году. Второе он начал готовить в 1851-м; закончено оно было уже его наследниками: здесь в первый раз появилась вторая часть «Мертвых душ».</a:t>
            </a:r>
          </a:p>
          <a:p>
            <a:r>
              <a:rPr lang="ru-RU" dirty="0" smtClean="0"/>
              <a:t>В издании Кулиша в шести томах (1857) впервые появилось обширное собрание писем Гоголя (последние два тома).</a:t>
            </a:r>
          </a:p>
          <a:p>
            <a:r>
              <a:rPr lang="ru-RU" dirty="0" smtClean="0"/>
              <a:t>В издании, подготовленном Чижовым (1867), напечатаны «Выбранные места из переписки с друзьями» в полном объёме, с включением того, что в 1847 году не было пропущено цензурой.</a:t>
            </a:r>
          </a:p>
          <a:p>
            <a:r>
              <a:rPr lang="ru-RU" dirty="0" smtClean="0"/>
              <a:t>Десятое издание, вышедшее в 1889 году под редакцией Н. С. Тихонравова, лучшее из всех, опубликованных в XIX веке: это — научное издание с текстом, исправленным по рукописям и собственным изданиям Гоголя, и с обширными комментариями, где подробно изложена история каждого из произведений Гоголя по сохранившимся рукописям, по его переписке и иным историческим данным.</a:t>
            </a:r>
          </a:p>
          <a:p>
            <a:r>
              <a:rPr lang="ru-RU" dirty="0" smtClean="0"/>
              <a:t>Материал писем, собранный </a:t>
            </a:r>
            <a:r>
              <a:rPr lang="ru-RU" dirty="0" err="1" smtClean="0"/>
              <a:t>Кулишом</a:t>
            </a:r>
            <a:r>
              <a:rPr lang="ru-RU" dirty="0" smtClean="0"/>
              <a:t>, и текст сочинений Гоголя стали пополняться, особенно с 1860-х: «Повесть о капитане Копейкине» по рукописи, найденной в Риме («Русский архив», 1865); неизданное из «Выбранных мест» сначала в «Русском архиве» (1866), потом в издании Чижова; о комедии Гоголя «Владимир 3-й степени» — </a:t>
            </a:r>
            <a:r>
              <a:rPr lang="ru-RU" dirty="0" err="1" smtClean="0"/>
              <a:t>Родиславского</a:t>
            </a:r>
            <a:r>
              <a:rPr lang="ru-RU" dirty="0" smtClean="0"/>
              <a:t>, в «Беседах в Общества любителей российской словесности» (М., 1871).</a:t>
            </a:r>
          </a:p>
          <a:p>
            <a:r>
              <a:rPr lang="ru-RU" dirty="0" smtClean="0"/>
              <a:t>Исследования текстов Гоголя и его писем: статьи В. И. </a:t>
            </a:r>
            <a:r>
              <a:rPr lang="ru-RU" dirty="0" err="1" smtClean="0"/>
              <a:t>Шенрока</a:t>
            </a:r>
            <a:r>
              <a:rPr lang="ru-RU" dirty="0" smtClean="0"/>
              <a:t> в «Вестнике Европы», «Артисте», «Русской старине»; г-жи Е. С. Некрасовой в «Русской старине» и особенно комментарии г. Тихонравова в 10-м издании и в особом издании «Ревизора» (М., 1886).</a:t>
            </a:r>
          </a:p>
          <a:p>
            <a:r>
              <a:rPr lang="ru-RU" dirty="0" smtClean="0"/>
              <a:t>О письмах есть информация в книге «Указатель к письмам Гоголя» г. </a:t>
            </a:r>
            <a:r>
              <a:rPr lang="ru-RU" dirty="0" err="1" smtClean="0"/>
              <a:t>Шенрока</a:t>
            </a:r>
            <a:r>
              <a:rPr lang="ru-RU" dirty="0" smtClean="0"/>
              <a:t> (2-е изд. — М., 1888), необходимый при чтении их в издании Кулиша, где они пересыпаны глухими, произвольно взятыми буквами вместо имён и другими цензурными умолчаниями.</a:t>
            </a:r>
          </a:p>
          <a:p>
            <a:r>
              <a:rPr lang="ru-RU" dirty="0" smtClean="0"/>
              <a:t>«Письма Гоголя к князю В. Ф. Одоевскому» (в «Русском архиве», 1864); «к Малиновскому» (там же, 1865); «к кн. П. А. Вяземскому» (там же, 1865, 1866, 1872); «к И. И. Дмитриеву и П. А. Плетневу» (там же, 1866); «к Жуковскому» (там же, 1871); «к М. П. Погодину» от 1833 (не 1834; там же, 1872; полнее, чем у Кулиша, V, 174); «Записка к С. Т. Аксакову» («Русская старина», 1871, IV); письмо к актёру </a:t>
            </a:r>
            <a:r>
              <a:rPr lang="ru-RU" dirty="0" err="1" smtClean="0"/>
              <a:t>Сосницкому</a:t>
            </a:r>
            <a:r>
              <a:rPr lang="ru-RU" dirty="0" smtClean="0"/>
              <a:t> о «Ревизоре» 1846 года (там же, 1872, VI); Письма Гоголя к Максимовичу, изданные С. И. Пономаревым и т. д.</a:t>
            </a:r>
            <a:endParaRPr lang="ru-RU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Афоризмы Н.В. Гоголя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8" y="1589566"/>
            <a:ext cx="8373943" cy="498270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Есть у русского человека враг, непримиримый, опасный враг, не будь которого он был бы исполином. Враг этот - лень.</a:t>
            </a:r>
          </a:p>
          <a:p>
            <a:r>
              <a:rPr lang="ru-RU" dirty="0" smtClean="0"/>
              <a:t>Какой </a:t>
            </a:r>
            <a:r>
              <a:rPr lang="ru-RU" dirty="0" smtClean="0"/>
              <a:t>же русский не любит быстрой езды? 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литературном мире нет смерти, и мертвецы так же вмешиваются в дела наши и действуют вместе с нами, как живые. </a:t>
            </a:r>
          </a:p>
          <a:p>
            <a:r>
              <a:rPr lang="ru-RU" dirty="0" smtClean="0"/>
              <a:t>Обращаться </a:t>
            </a:r>
            <a:r>
              <a:rPr lang="ru-RU" dirty="0" smtClean="0"/>
              <a:t>со словами нужно честно. </a:t>
            </a:r>
          </a:p>
          <a:p>
            <a:r>
              <a:rPr lang="ru-RU" dirty="0" smtClean="0"/>
              <a:t>Дивишься </a:t>
            </a:r>
            <a:r>
              <a:rPr lang="ru-RU" dirty="0" smtClean="0"/>
              <a:t>драгоценности нашего языка: что ни звук, то и подарок: все зернисто, крупно, как сам жемчуг, и, право, иное названье еще драгоценней самой вещи. </a:t>
            </a:r>
          </a:p>
          <a:p>
            <a:r>
              <a:rPr lang="ru-RU" dirty="0" smtClean="0"/>
              <a:t>Дама </a:t>
            </a:r>
            <a:r>
              <a:rPr lang="ru-RU" dirty="0" smtClean="0"/>
              <a:t>приятная во всех отношениях. </a:t>
            </a:r>
          </a:p>
          <a:p>
            <a:r>
              <a:rPr lang="ru-RU" dirty="0" smtClean="0"/>
              <a:t>Нет </a:t>
            </a:r>
            <a:r>
              <a:rPr lang="ru-RU" dirty="0" smtClean="0"/>
              <a:t>слова, которое было бы так </a:t>
            </a:r>
            <a:r>
              <a:rPr lang="ru-RU" dirty="0" err="1" smtClean="0"/>
              <a:t>замашисто</a:t>
            </a:r>
            <a:r>
              <a:rPr lang="ru-RU" dirty="0" smtClean="0"/>
              <a:t>, бойко, так вырывалось бы из-под самого сердца, так бы кипело и </a:t>
            </a:r>
            <a:r>
              <a:rPr lang="ru-RU" dirty="0" err="1" smtClean="0"/>
              <a:t>животрепетало</a:t>
            </a:r>
            <a:r>
              <a:rPr lang="ru-RU" dirty="0" smtClean="0"/>
              <a:t>, как метко сказанное русское слово. 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каждом слове бездна пространства, каждое слово необъятно. </a:t>
            </a:r>
          </a:p>
          <a:p>
            <a:r>
              <a:rPr lang="ru-RU" dirty="0" smtClean="0"/>
              <a:t>Как </a:t>
            </a:r>
            <a:r>
              <a:rPr lang="ru-RU" dirty="0" smtClean="0"/>
              <a:t>ни глупы слова </a:t>
            </a:r>
            <a:r>
              <a:rPr lang="ru-RU" dirty="0" err="1" smtClean="0"/>
              <a:t>дурака</a:t>
            </a:r>
            <a:r>
              <a:rPr lang="ru-RU" dirty="0" smtClean="0"/>
              <a:t>, а иногда бывают они достаточны, чтобы смутить умного человека.</a:t>
            </a:r>
            <a:endParaRPr lang="ru-RU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9" y="1589566"/>
            <a:ext cx="5643601" cy="4982705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Именем Гоголя названы пароход, множество улиц, например бульвар в Москве, улицы </a:t>
            </a:r>
            <a:r>
              <a:rPr lang="ru-RU" dirty="0" smtClean="0"/>
              <a:t>в Липецке</a:t>
            </a:r>
            <a:r>
              <a:rPr lang="ru-RU" dirty="0" smtClean="0"/>
              <a:t>, </a:t>
            </a:r>
            <a:r>
              <a:rPr lang="ru-RU" dirty="0" err="1" smtClean="0"/>
              <a:t>Баку,Харькове</a:t>
            </a:r>
            <a:r>
              <a:rPr lang="ru-RU" dirty="0" smtClean="0"/>
              <a:t>, Петрозаводске, Владимире, </a:t>
            </a:r>
            <a:r>
              <a:rPr lang="ru-RU" dirty="0" smtClean="0"/>
              <a:t>                         Екатеринбурге</a:t>
            </a:r>
            <a:r>
              <a:rPr lang="ru-RU" dirty="0" smtClean="0"/>
              <a:t>, Владивостоке, Пензе, Миргороде, </a:t>
            </a:r>
            <a:r>
              <a:rPr lang="ru-RU" dirty="0" smtClean="0"/>
              <a:t>                               Днепропетровске</a:t>
            </a:r>
            <a:r>
              <a:rPr lang="ru-RU" dirty="0" smtClean="0"/>
              <a:t>, Запорожье, Стерлитамаке, переулок в </a:t>
            </a:r>
            <a:r>
              <a:rPr lang="ru-RU" dirty="0" err="1" smtClean="0"/>
              <a:t>Таганроге.Первый</a:t>
            </a:r>
            <a:r>
              <a:rPr lang="ru-RU" dirty="0" smtClean="0"/>
              <a:t> в империи памятник Гоголю работы </a:t>
            </a:r>
            <a:r>
              <a:rPr lang="ru-RU" dirty="0" err="1" smtClean="0"/>
              <a:t>Пармена</a:t>
            </a:r>
            <a:r>
              <a:rPr lang="ru-RU" dirty="0" smtClean="0"/>
              <a:t> </a:t>
            </a:r>
            <a:r>
              <a:rPr lang="ru-RU" dirty="0" err="1" smtClean="0"/>
              <a:t>Забилы</a:t>
            </a:r>
            <a:r>
              <a:rPr lang="ru-RU" dirty="0" smtClean="0"/>
              <a:t> был установлен в Нежине в 1881 году. На сегодняшний день в городе два памятника писателю.</a:t>
            </a:r>
          </a:p>
          <a:p>
            <a:r>
              <a:rPr lang="ru-RU" dirty="0" smtClean="0"/>
              <a:t>В 1909 году памятник Гоголю работы скульптора Н. А. Андреева был установлен в Москве, на Пречистенском бульваре (ныне Гоголевский). В 1951 году памятник был перенесён в Донской монастырь (в настоящее время находится на Никитском бульваре), а на его месте поставлен новый, созданный Н. В. Томским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В 1910 году бронзовый бюст Гоголя работы И. Ф. </a:t>
            </a:r>
            <a:r>
              <a:rPr lang="ru-RU" dirty="0" err="1" smtClean="0"/>
              <a:t>Тавбия</a:t>
            </a:r>
            <a:r>
              <a:rPr lang="ru-RU" dirty="0" smtClean="0"/>
              <a:t> был установлен на Екатерининской улице Царицына (Волгограда). Сегодня это самый старый памятник в городе. Улица также была переименована и стала Гоголевской [24].</a:t>
            </a:r>
          </a:p>
          <a:p>
            <a:r>
              <a:rPr lang="ru-RU" dirty="0" smtClean="0"/>
              <a:t>В Днепропетровске на углу улицы Гоголя и проспекта Карла Маркса 17 мая 1959 года установлен памятник Николаю Гоголю. Скульпторы А. В. </a:t>
            </a:r>
            <a:r>
              <a:rPr lang="ru-RU" dirty="0" err="1" smtClean="0"/>
              <a:t>Сытник</a:t>
            </a:r>
            <a:r>
              <a:rPr lang="ru-RU" dirty="0" smtClean="0"/>
              <a:t>, Э. П. </a:t>
            </a:r>
            <a:r>
              <a:rPr lang="ru-RU" dirty="0" err="1" smtClean="0"/>
              <a:t>Калишенко</a:t>
            </a:r>
            <a:r>
              <a:rPr lang="ru-RU" dirty="0" smtClean="0"/>
              <a:t>, А. А. </a:t>
            </a:r>
            <a:r>
              <a:rPr lang="ru-RU" dirty="0" err="1" smtClean="0"/>
              <a:t>Шрубшток</a:t>
            </a:r>
            <a:r>
              <a:rPr lang="ru-RU" dirty="0" smtClean="0"/>
              <a:t>, архитектор В. А. Зуев.</a:t>
            </a:r>
          </a:p>
          <a:p>
            <a:r>
              <a:rPr lang="ru-RU" dirty="0" smtClean="0"/>
              <a:t>В Киеве на доме № 34 Андреевского спуска установлен памятник «Носу», прототипом которого послужил нос писателя. Скульптор: Олег </a:t>
            </a:r>
            <a:r>
              <a:rPr lang="ru-RU" dirty="0" err="1" smtClean="0"/>
              <a:t>Дергачёв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381px-GogolMonument(Andreev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3" y="1500174"/>
            <a:ext cx="3214678" cy="5000660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9322" y="6488668"/>
            <a:ext cx="28575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Памятник Н. В. Гоголю работы скульптора Н. А. Андреева (1909)</a:t>
            </a:r>
            <a:endParaRPr lang="ru-RU" sz="1050" dirty="0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чебная презентация курса института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курса института</Template>
  <TotalTime>0</TotalTime>
  <Words>2764</Words>
  <Application>Microsoft Office PowerPoint</Application>
  <PresentationFormat>Экран (4:3)</PresentationFormat>
  <Paragraphs>166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Учебная презентация курса института</vt:lpstr>
      <vt:lpstr>Николай Васильевич Гоголь</vt:lpstr>
      <vt:lpstr>Оглавление</vt:lpstr>
      <vt:lpstr>Краткая биография</vt:lpstr>
      <vt:lpstr>Адреса в Санкт-Петербурге</vt:lpstr>
      <vt:lpstr>Гоголь и русско-украинские связи</vt:lpstr>
      <vt:lpstr>Список произведений</vt:lpstr>
      <vt:lpstr>Издания</vt:lpstr>
      <vt:lpstr>Афоризмы Н.В. Гоголя</vt:lpstr>
      <vt:lpstr>Память</vt:lpstr>
      <vt:lpstr>Н. В. Гоголь в филателии Выпуски СССР</vt:lpstr>
      <vt:lpstr>Слайд 11</vt:lpstr>
      <vt:lpstr>Н. В. Гоголь в филателии Выпуски Украины</vt:lpstr>
      <vt:lpstr>Слайд 13</vt:lpstr>
      <vt:lpstr>Слайд 14</vt:lpstr>
      <vt:lpstr>Н. В. Гоголь в филателии Выпуски других стран</vt:lpstr>
      <vt:lpstr>Слайд 16</vt:lpstr>
      <vt:lpstr>Это интересно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2009-11-02T10:11:26Z</dcterms:created>
  <dcterms:modified xsi:type="dcterms:W3CDTF">2009-11-02T12:15:31Z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TC103524791049</vt:lpwstr>
  </property>
</Properties>
</file>