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12B0D-F3F4-4666-AD80-553114852972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C88C-611A-48AF-830F-031E36D8CA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12B0D-F3F4-4666-AD80-553114852972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C88C-611A-48AF-830F-031E36D8CA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12B0D-F3F4-4666-AD80-553114852972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C88C-611A-48AF-830F-031E36D8CA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12B0D-F3F4-4666-AD80-553114852972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C88C-611A-48AF-830F-031E36D8CA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12B0D-F3F4-4666-AD80-553114852972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C88C-611A-48AF-830F-031E36D8CA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12B0D-F3F4-4666-AD80-553114852972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C88C-611A-48AF-830F-031E36D8CA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12B0D-F3F4-4666-AD80-553114852972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C88C-611A-48AF-830F-031E36D8CA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12B0D-F3F4-4666-AD80-553114852972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C88C-611A-48AF-830F-031E36D8CA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12B0D-F3F4-4666-AD80-553114852972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C88C-611A-48AF-830F-031E36D8CA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12B0D-F3F4-4666-AD80-553114852972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C88C-611A-48AF-830F-031E36D8CA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12B0D-F3F4-4666-AD80-553114852972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C88C-611A-48AF-830F-031E36D8CA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312B0D-F3F4-4666-AD80-553114852972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FC88C-611A-48AF-830F-031E36D8CAA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4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endParaRPr lang="ru-RU" sz="2400" b="1" dirty="0" smtClean="0"/>
          </a:p>
          <a:p>
            <a:pPr algn="ctr">
              <a:buNone/>
            </a:pPr>
            <a:endParaRPr lang="ru-RU" sz="2400" b="1" dirty="0" smtClean="0"/>
          </a:p>
          <a:p>
            <a:pPr algn="ctr">
              <a:buNone/>
            </a:pPr>
            <a:endParaRPr lang="ru-RU" sz="2400" b="1" dirty="0" smtClean="0"/>
          </a:p>
          <a:p>
            <a:pPr algn="ctr">
              <a:buNone/>
            </a:pPr>
            <a:endParaRPr lang="ru-RU" sz="2400" b="1" dirty="0" smtClean="0"/>
          </a:p>
          <a:p>
            <a:pPr algn="ctr">
              <a:buNone/>
            </a:pPr>
            <a:r>
              <a:rPr lang="ru-RU" sz="2400" b="1" dirty="0" smtClean="0"/>
              <a:t>                                                                                                                                                                         </a:t>
            </a:r>
            <a:r>
              <a:rPr lang="ru-RU" sz="5400" b="1" dirty="0" smtClean="0">
                <a:solidFill>
                  <a:schemeClr val="tx2">
                    <a:lumMod val="75000"/>
                  </a:schemeClr>
                </a:solidFill>
              </a:rPr>
              <a:t>ВВОДНЫЕ СЛОВА</a:t>
            </a:r>
            <a:endParaRPr lang="ru-RU" sz="54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42910" y="285728"/>
            <a:ext cx="8229600" cy="50006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Отличай вводные слова!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928670"/>
            <a:ext cx="8329642" cy="542928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/>
              <a:t>                                                                                                                                                                         </a:t>
            </a:r>
            <a:endParaRPr lang="ru-RU" sz="2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286512" y="928670"/>
            <a:ext cx="2414598" cy="35719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Не являются</a:t>
            </a:r>
            <a:endParaRPr lang="ru-RU" sz="1600" b="1" dirty="0"/>
          </a:p>
        </p:txBody>
      </p:sp>
      <p:sp>
        <p:nvSpPr>
          <p:cNvPr id="8" name="Овал 7"/>
          <p:cNvSpPr/>
          <p:nvPr/>
        </p:nvSpPr>
        <p:spPr>
          <a:xfrm>
            <a:off x="500034" y="1714488"/>
            <a:ext cx="1928826" cy="928694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b="1" dirty="0" smtClean="0"/>
              <a:t>1)Если = «и ещё», </a:t>
            </a:r>
          </a:p>
          <a:p>
            <a:r>
              <a:rPr lang="ru-RU" sz="1200" b="1" dirty="0" smtClean="0"/>
              <a:t>2)нельзя поставить к нему вопрос</a:t>
            </a:r>
            <a:endParaRPr lang="ru-RU" sz="1200" b="1" dirty="0"/>
          </a:p>
        </p:txBody>
      </p:sp>
      <p:sp>
        <p:nvSpPr>
          <p:cNvPr id="9" name="Овал 8"/>
          <p:cNvSpPr/>
          <p:nvPr/>
        </p:nvSpPr>
        <p:spPr>
          <a:xfrm>
            <a:off x="2500298" y="1714488"/>
            <a:ext cx="1857388" cy="71438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b="1" dirty="0" smtClean="0"/>
              <a:t>Если нельзя заменить на «но»</a:t>
            </a:r>
            <a:endParaRPr lang="ru-RU" sz="1200" b="1" dirty="0"/>
          </a:p>
        </p:txBody>
      </p:sp>
      <p:sp>
        <p:nvSpPr>
          <p:cNvPr id="10" name="Овал 9"/>
          <p:cNvSpPr/>
          <p:nvPr/>
        </p:nvSpPr>
        <p:spPr>
          <a:xfrm>
            <a:off x="4500562" y="1785926"/>
            <a:ext cx="1928826" cy="64294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b="1" dirty="0" smtClean="0"/>
              <a:t>Если  = «следовательно»</a:t>
            </a:r>
            <a:endParaRPr lang="ru-RU" sz="1200" b="1" dirty="0"/>
          </a:p>
        </p:txBody>
      </p:sp>
      <p:sp>
        <p:nvSpPr>
          <p:cNvPr id="22" name="Скругленная прямоугольная выноска 21"/>
          <p:cNvSpPr/>
          <p:nvPr/>
        </p:nvSpPr>
        <p:spPr>
          <a:xfrm>
            <a:off x="571472" y="2928934"/>
            <a:ext cx="1571636" cy="1143008"/>
          </a:xfrm>
          <a:prstGeom prst="wedgeRoundRectCallout">
            <a:avLst>
              <a:gd name="adj1" fmla="val 8772"/>
              <a:gd name="adj2" fmla="val -90532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i="1" dirty="0" smtClean="0"/>
              <a:t>Летом можно поехать на море или к друзьям, </a:t>
            </a:r>
            <a:r>
              <a:rPr lang="ru-RU" sz="1200" b="1" i="1" dirty="0" smtClean="0"/>
              <a:t>наконец</a:t>
            </a:r>
            <a:r>
              <a:rPr lang="ru-RU" sz="1200" i="1" dirty="0" smtClean="0"/>
              <a:t>, можно отдохнуть на даче</a:t>
            </a:r>
            <a:endParaRPr lang="ru-RU" sz="1200" i="1" dirty="0"/>
          </a:p>
        </p:txBody>
      </p:sp>
      <p:sp>
        <p:nvSpPr>
          <p:cNvPr id="23" name="Скругленная прямоугольная выноска 22"/>
          <p:cNvSpPr/>
          <p:nvPr/>
        </p:nvSpPr>
        <p:spPr>
          <a:xfrm>
            <a:off x="2428860" y="3071810"/>
            <a:ext cx="1785950" cy="684086"/>
          </a:xfrm>
          <a:prstGeom prst="wedgeRoundRectCallout">
            <a:avLst>
              <a:gd name="adj1" fmla="val 4668"/>
              <a:gd name="adj2" fmla="val -157716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i="1" dirty="0" smtClean="0"/>
              <a:t>Он, </a:t>
            </a:r>
            <a:r>
              <a:rPr lang="ru-RU" sz="1200" b="1" i="1" dirty="0" smtClean="0"/>
              <a:t>однако</a:t>
            </a:r>
            <a:r>
              <a:rPr lang="ru-RU" sz="1200" i="1" dirty="0" smtClean="0"/>
              <a:t>, был угрюм и молчалив.</a:t>
            </a:r>
            <a:endParaRPr lang="ru-RU" sz="1200" i="1" dirty="0"/>
          </a:p>
        </p:txBody>
      </p:sp>
      <p:sp>
        <p:nvSpPr>
          <p:cNvPr id="24" name="Скругленная прямоугольная выноска 23"/>
          <p:cNvSpPr/>
          <p:nvPr/>
        </p:nvSpPr>
        <p:spPr>
          <a:xfrm>
            <a:off x="4357686" y="3071810"/>
            <a:ext cx="1928826" cy="684086"/>
          </a:xfrm>
          <a:prstGeom prst="wedgeRoundRectCallout">
            <a:avLst>
              <a:gd name="adj1" fmla="val -12492"/>
              <a:gd name="adj2" fmla="val -148697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i="1" dirty="0" smtClean="0"/>
              <a:t>Если звёзды зажигают, </a:t>
            </a:r>
            <a:r>
              <a:rPr lang="ru-RU" sz="1200" b="1" i="1" dirty="0" smtClean="0"/>
              <a:t>значит</a:t>
            </a:r>
            <a:r>
              <a:rPr lang="ru-RU" sz="1200" i="1" dirty="0" smtClean="0"/>
              <a:t>, это кому-нибудь нужно.</a:t>
            </a:r>
            <a:endParaRPr lang="ru-RU" sz="1200" i="1" dirty="0"/>
          </a:p>
        </p:txBody>
      </p:sp>
      <p:sp>
        <p:nvSpPr>
          <p:cNvPr id="25" name="TextBox 24"/>
          <p:cNvSpPr txBox="1"/>
          <p:nvPr/>
        </p:nvSpPr>
        <p:spPr>
          <a:xfrm>
            <a:off x="8001024" y="1785926"/>
            <a:ext cx="92869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/>
              <a:t>в</a:t>
            </a:r>
            <a:r>
              <a:rPr lang="ru-RU" sz="1400" b="1" dirty="0" smtClean="0"/>
              <a:t>от</a:t>
            </a:r>
          </a:p>
          <a:p>
            <a:r>
              <a:rPr lang="ru-RU" sz="1400" b="1" dirty="0"/>
              <a:t>к</a:t>
            </a:r>
            <a:r>
              <a:rPr lang="ru-RU" sz="1400" b="1" dirty="0" smtClean="0"/>
              <a:t> тому же</a:t>
            </a:r>
          </a:p>
          <a:p>
            <a:r>
              <a:rPr lang="ru-RU" sz="1400" b="1" dirty="0"/>
              <a:t>м</a:t>
            </a:r>
            <a:r>
              <a:rPr lang="ru-RU" sz="1400" b="1" dirty="0" smtClean="0"/>
              <a:t>ежду тем</a:t>
            </a:r>
          </a:p>
          <a:p>
            <a:r>
              <a:rPr lang="ru-RU" sz="1400" b="1" dirty="0"/>
              <a:t>к</a:t>
            </a:r>
            <a:r>
              <a:rPr lang="ru-RU" sz="1400" b="1" dirty="0" smtClean="0"/>
              <a:t>ак бы</a:t>
            </a:r>
          </a:p>
          <a:p>
            <a:r>
              <a:rPr lang="ru-RU" sz="1400" b="1" dirty="0"/>
              <a:t>д</a:t>
            </a:r>
            <a:r>
              <a:rPr lang="ru-RU" sz="1400" b="1" dirty="0" smtClean="0"/>
              <a:t>аже</a:t>
            </a:r>
          </a:p>
          <a:p>
            <a:r>
              <a:rPr lang="ru-RU" sz="1400" b="1" dirty="0"/>
              <a:t>в</a:t>
            </a:r>
            <a:r>
              <a:rPr lang="ru-RU" sz="1400" b="1" dirty="0" smtClean="0"/>
              <a:t>ряд ли </a:t>
            </a:r>
          </a:p>
          <a:p>
            <a:r>
              <a:rPr lang="ru-RU" sz="1400" b="1" dirty="0"/>
              <a:t>в</a:t>
            </a:r>
            <a:r>
              <a:rPr lang="ru-RU" sz="1400" b="1" dirty="0" smtClean="0"/>
              <a:t>друг</a:t>
            </a:r>
          </a:p>
          <a:p>
            <a:r>
              <a:rPr lang="ru-RU" sz="1400" b="1" dirty="0" smtClean="0"/>
              <a:t>якобы</a:t>
            </a:r>
          </a:p>
        </p:txBody>
      </p:sp>
      <p:sp>
        <p:nvSpPr>
          <p:cNvPr id="26" name="Стрелка вниз 25"/>
          <p:cNvSpPr/>
          <p:nvPr/>
        </p:nvSpPr>
        <p:spPr>
          <a:xfrm>
            <a:off x="8286776" y="1285860"/>
            <a:ext cx="214314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низ 26"/>
          <p:cNvSpPr/>
          <p:nvPr/>
        </p:nvSpPr>
        <p:spPr>
          <a:xfrm rot="3483610">
            <a:off x="1740447" y="927399"/>
            <a:ext cx="253079" cy="11460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низ 27"/>
          <p:cNvSpPr/>
          <p:nvPr/>
        </p:nvSpPr>
        <p:spPr>
          <a:xfrm>
            <a:off x="3071802" y="1071546"/>
            <a:ext cx="396647" cy="714380"/>
          </a:xfrm>
          <a:prstGeom prst="downArrow">
            <a:avLst>
              <a:gd name="adj1" fmla="val 2769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низ 29"/>
          <p:cNvSpPr/>
          <p:nvPr/>
        </p:nvSpPr>
        <p:spPr>
          <a:xfrm rot="18374227">
            <a:off x="4882278" y="833376"/>
            <a:ext cx="314938" cy="12862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214546" y="928670"/>
            <a:ext cx="2414598" cy="35719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Я</a:t>
            </a:r>
            <a:r>
              <a:rPr lang="ru-RU" sz="1600" b="1" dirty="0" smtClean="0"/>
              <a:t>вляются</a:t>
            </a:r>
            <a:endParaRPr lang="ru-RU" sz="1600" b="1" dirty="0"/>
          </a:p>
        </p:txBody>
      </p:sp>
      <p:sp>
        <p:nvSpPr>
          <p:cNvPr id="32" name="Скругленная прямоугольная выноска 31"/>
          <p:cNvSpPr/>
          <p:nvPr/>
        </p:nvSpPr>
        <p:spPr>
          <a:xfrm>
            <a:off x="5500694" y="4143380"/>
            <a:ext cx="1357322" cy="928694"/>
          </a:xfrm>
          <a:prstGeom prst="wedgeRoundRectCallout">
            <a:avLst>
              <a:gd name="adj1" fmla="val 63192"/>
              <a:gd name="adj2" fmla="val -355908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b="1" i="1" dirty="0" smtClean="0"/>
              <a:t>Наконец</a:t>
            </a:r>
            <a:r>
              <a:rPr lang="ru-RU" sz="1200" i="1" dirty="0" smtClean="0"/>
              <a:t> вдали показались огни какого-то городка.</a:t>
            </a:r>
            <a:endParaRPr lang="ru-RU" sz="1200" i="1" dirty="0"/>
          </a:p>
        </p:txBody>
      </p:sp>
      <p:sp>
        <p:nvSpPr>
          <p:cNvPr id="33" name="Скругленная прямоугольная выноска 32"/>
          <p:cNvSpPr/>
          <p:nvPr/>
        </p:nvSpPr>
        <p:spPr>
          <a:xfrm>
            <a:off x="7500958" y="4143380"/>
            <a:ext cx="1271590" cy="1000132"/>
          </a:xfrm>
          <a:prstGeom prst="wedgeRoundRectCallout">
            <a:avLst>
              <a:gd name="adj1" fmla="val -32352"/>
              <a:gd name="adj2" fmla="val -333983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i="1" dirty="0" smtClean="0"/>
              <a:t>Это событие </a:t>
            </a:r>
            <a:r>
              <a:rPr lang="ru-RU" sz="1200" b="1" i="1" dirty="0" smtClean="0"/>
              <a:t>значит </a:t>
            </a:r>
            <a:r>
              <a:rPr lang="ru-RU" sz="1200" i="1" dirty="0" smtClean="0"/>
              <a:t>неизмеримо много для неё.</a:t>
            </a:r>
            <a:endParaRPr lang="ru-RU" sz="1200" i="1" dirty="0"/>
          </a:p>
        </p:txBody>
      </p:sp>
      <p:sp>
        <p:nvSpPr>
          <p:cNvPr id="34" name="Скругленная прямоугольная выноска 33"/>
          <p:cNvSpPr/>
          <p:nvPr/>
        </p:nvSpPr>
        <p:spPr>
          <a:xfrm>
            <a:off x="6000760" y="5214950"/>
            <a:ext cx="1571636" cy="1000132"/>
          </a:xfrm>
          <a:prstGeom prst="wedgeRoundRectCallout">
            <a:avLst>
              <a:gd name="adj1" fmla="val 28608"/>
              <a:gd name="adj2" fmla="val -448217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i="1" dirty="0" smtClean="0"/>
              <a:t>Осенние дни были солнечные, тёплые, </a:t>
            </a:r>
            <a:r>
              <a:rPr lang="ru-RU" sz="1200" b="1" i="1" dirty="0" smtClean="0"/>
              <a:t>однако</a:t>
            </a:r>
            <a:r>
              <a:rPr lang="ru-RU" sz="1200" i="1" dirty="0" smtClean="0"/>
              <a:t> к вечеру похолодало.</a:t>
            </a:r>
            <a:endParaRPr lang="ru-RU" sz="1200" i="1" dirty="0"/>
          </a:p>
        </p:txBody>
      </p:sp>
      <p:sp>
        <p:nvSpPr>
          <p:cNvPr id="35" name="TextBox 34"/>
          <p:cNvSpPr txBox="1"/>
          <p:nvPr/>
        </p:nvSpPr>
        <p:spPr>
          <a:xfrm>
            <a:off x="714349" y="4929198"/>
            <a:ext cx="37147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Объясните, почему выделенные слова</a:t>
            </a:r>
          </a:p>
          <a:p>
            <a:r>
              <a:rPr lang="ru-RU" sz="1600" b="1" dirty="0"/>
              <a:t>н</a:t>
            </a:r>
            <a:r>
              <a:rPr lang="ru-RU" sz="1600" b="1" dirty="0" smtClean="0"/>
              <a:t>е являются вводными? Какова их синтаксическая роль?</a:t>
            </a:r>
            <a:endParaRPr lang="ru-RU" sz="1600" b="1" dirty="0"/>
          </a:p>
        </p:txBody>
      </p:sp>
      <p:sp>
        <p:nvSpPr>
          <p:cNvPr id="36" name="Левая фигурная скобка 35"/>
          <p:cNvSpPr/>
          <p:nvPr/>
        </p:nvSpPr>
        <p:spPr>
          <a:xfrm>
            <a:off x="4500562" y="4071942"/>
            <a:ext cx="928694" cy="2214578"/>
          </a:xfrm>
          <a:prstGeom prst="leftBrace">
            <a:avLst>
              <a:gd name="adj1" fmla="val 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57150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</a:rPr>
              <a:t>Обратите внимание!</a:t>
            </a:r>
            <a:endParaRPr lang="ru-RU" sz="2400" b="1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1538" y="1500174"/>
            <a:ext cx="3429024" cy="121444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i="1" dirty="0" smtClean="0"/>
              <a:t>Несчастье нисколько не изменило его, а</a:t>
            </a:r>
            <a:r>
              <a:rPr lang="ru-RU" b="1" i="1" dirty="0" smtClean="0"/>
              <a:t>_напротив,</a:t>
            </a:r>
            <a:r>
              <a:rPr lang="ru-RU" i="1" dirty="0" smtClean="0"/>
              <a:t>он стал ещё крепче и энергичнее </a:t>
            </a:r>
            <a:r>
              <a:rPr lang="ru-RU" dirty="0" smtClean="0"/>
              <a:t>(И. Тургенев)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929190" y="1500174"/>
            <a:ext cx="3357586" cy="264320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Союз </a:t>
            </a:r>
            <a:r>
              <a:rPr lang="ru-RU" b="1" i="1" dirty="0" smtClean="0"/>
              <a:t>а</a:t>
            </a:r>
            <a:r>
              <a:rPr lang="ru-RU" dirty="0" smtClean="0"/>
              <a:t> (реже </a:t>
            </a:r>
            <a:r>
              <a:rPr lang="ru-RU" b="1" i="1" dirty="0" smtClean="0"/>
              <a:t>но</a:t>
            </a:r>
            <a:r>
              <a:rPr lang="ru-RU" dirty="0" smtClean="0"/>
              <a:t>) </a:t>
            </a:r>
            <a:r>
              <a:rPr lang="ru-RU" u="sng" dirty="0" smtClean="0"/>
              <a:t>не отделяется </a:t>
            </a:r>
            <a:r>
              <a:rPr lang="ru-RU" dirty="0" smtClean="0"/>
              <a:t>запятой от вводного слова, если невозможна перестановка или изъятие вводного слова из предложения без нарушения структуры предложения с сохранением союза.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142976" y="2928934"/>
            <a:ext cx="3357586" cy="135732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i="1" dirty="0" smtClean="0"/>
              <a:t>Вся жизнь Никиты не была постоянным праздником, а</a:t>
            </a:r>
            <a:r>
              <a:rPr lang="ru-RU" b="1" i="1" dirty="0" smtClean="0"/>
              <a:t>, напротив, </a:t>
            </a:r>
            <a:r>
              <a:rPr lang="ru-RU" i="1" dirty="0" smtClean="0"/>
              <a:t>была неперестающей службой</a:t>
            </a:r>
            <a:r>
              <a:rPr lang="ru-RU" dirty="0" smtClean="0"/>
              <a:t> ( Л. Толстой).</a:t>
            </a:r>
            <a:endParaRPr lang="ru-RU" dirty="0"/>
          </a:p>
        </p:txBody>
      </p:sp>
      <p:sp>
        <p:nvSpPr>
          <p:cNvPr id="7" name="Стрелка влево 6"/>
          <p:cNvSpPr/>
          <p:nvPr/>
        </p:nvSpPr>
        <p:spPr>
          <a:xfrm>
            <a:off x="4143372" y="2214554"/>
            <a:ext cx="785818" cy="121444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142976" y="4572008"/>
            <a:ext cx="3357586" cy="120015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i="1" dirty="0" smtClean="0"/>
              <a:t>С одной стороны,</a:t>
            </a:r>
            <a:r>
              <a:rPr lang="ru-RU" i="1" dirty="0" smtClean="0"/>
              <a:t> важно было принять срочное решение, </a:t>
            </a:r>
            <a:r>
              <a:rPr lang="ru-RU" b="1" i="1" dirty="0" smtClean="0"/>
              <a:t>с другой – </a:t>
            </a:r>
            <a:r>
              <a:rPr lang="ru-RU" i="1" dirty="0" smtClean="0"/>
              <a:t>требовалась осторожность.</a:t>
            </a:r>
            <a:endParaRPr lang="ru-RU" i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929190" y="4572008"/>
            <a:ext cx="3429024" cy="121444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Если в вводном словосочетании пропущено какое-нибудь слово, то вместо одной из запятых ставится </a:t>
            </a:r>
            <a:r>
              <a:rPr lang="ru-RU" u="sng" dirty="0" smtClean="0"/>
              <a:t>тире.</a:t>
            </a:r>
            <a:endParaRPr lang="ru-RU" u="sng" dirty="0"/>
          </a:p>
        </p:txBody>
      </p:sp>
      <p:sp>
        <p:nvSpPr>
          <p:cNvPr id="11" name="Стрелка влево 10"/>
          <p:cNvSpPr/>
          <p:nvPr/>
        </p:nvSpPr>
        <p:spPr>
          <a:xfrm>
            <a:off x="4286248" y="5000636"/>
            <a:ext cx="642942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65403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</a:rPr>
              <a:t>Определите синтаксическую роль выделенных слов, решите пунктуационные задачи</a:t>
            </a:r>
            <a:endParaRPr lang="ru-RU" sz="2400" b="1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       1. </a:t>
            </a:r>
            <a:r>
              <a:rPr lang="ru-RU" sz="2000" b="1" i="1" dirty="0" smtClean="0"/>
              <a:t>Быть может </a:t>
            </a:r>
            <a:r>
              <a:rPr lang="ru-RU" sz="2000" dirty="0" smtClean="0"/>
              <a:t>он для блага мира иль хоть для славы был рождён.  (А.С. Пушкин)</a:t>
            </a:r>
          </a:p>
          <a:p>
            <a:pPr>
              <a:buNone/>
            </a:pPr>
            <a:r>
              <a:rPr lang="ru-RU" sz="2000" dirty="0" smtClean="0"/>
              <a:t>       2. А </a:t>
            </a:r>
            <a:r>
              <a:rPr lang="ru-RU" sz="2000" b="1" i="1" dirty="0" smtClean="0"/>
              <a:t>может быть </a:t>
            </a:r>
            <a:r>
              <a:rPr lang="ru-RU" sz="2000" dirty="0" smtClean="0"/>
              <a:t>и то: поэта обыкновенный ждал удел.</a:t>
            </a:r>
          </a:p>
          <a:p>
            <a:pPr>
              <a:buNone/>
            </a:pPr>
            <a:r>
              <a:rPr lang="ru-RU" sz="2000" dirty="0" smtClean="0"/>
              <a:t>        (А.С. Пушкин)</a:t>
            </a:r>
          </a:p>
          <a:p>
            <a:pPr>
              <a:buNone/>
            </a:pPr>
            <a:r>
              <a:rPr lang="ru-RU" sz="2000" dirty="0" smtClean="0"/>
              <a:t>       3. </a:t>
            </a:r>
            <a:r>
              <a:rPr lang="ru-RU" sz="2000" b="1" i="1" dirty="0" smtClean="0"/>
              <a:t>Наконец</a:t>
            </a:r>
            <a:r>
              <a:rPr lang="ru-RU" sz="2000" dirty="0" smtClean="0"/>
              <a:t> и в путь обратный со своею силой ратной и с девицей молодой царь отправился домой. (А.С. Пушкин)</a:t>
            </a:r>
          </a:p>
          <a:p>
            <a:pPr>
              <a:buNone/>
            </a:pPr>
            <a:r>
              <a:rPr lang="ru-RU" sz="2000" dirty="0" smtClean="0"/>
              <a:t>       4. И если подлинно поётся и полной грудью </a:t>
            </a:r>
            <a:r>
              <a:rPr lang="ru-RU" sz="2000" b="1" i="1" dirty="0" smtClean="0"/>
              <a:t>наконец</a:t>
            </a:r>
            <a:r>
              <a:rPr lang="ru-RU" sz="2000" dirty="0" smtClean="0"/>
              <a:t>, всё исчезает – остаётся пространство, звёзды и певец.( О.Мандельштам)</a:t>
            </a:r>
          </a:p>
          <a:p>
            <a:pPr>
              <a:buNone/>
            </a:pPr>
            <a:r>
              <a:rPr lang="ru-RU" sz="2000" dirty="0" smtClean="0"/>
              <a:t>       5. Красивое безбородое лицо извозчика </a:t>
            </a:r>
            <a:r>
              <a:rPr lang="ru-RU" sz="2000" b="1" i="1" dirty="0" smtClean="0"/>
              <a:t>казалось</a:t>
            </a:r>
            <a:r>
              <a:rPr lang="ru-RU" sz="2000" dirty="0" smtClean="0"/>
              <a:t> печальным и хмурым. (И. С. Тургенев)</a:t>
            </a:r>
          </a:p>
          <a:p>
            <a:pPr>
              <a:buNone/>
            </a:pPr>
            <a:r>
              <a:rPr lang="ru-RU" sz="2000" dirty="0" smtClean="0"/>
              <a:t>       6. Порою мне </a:t>
            </a:r>
            <a:r>
              <a:rPr lang="ru-RU" sz="2000" b="1" i="1" dirty="0" smtClean="0"/>
              <a:t>казалось</a:t>
            </a:r>
            <a:r>
              <a:rPr lang="ru-RU" sz="2000" dirty="0" smtClean="0"/>
              <a:t> что я погружаюсь в некую глубину.</a:t>
            </a:r>
          </a:p>
          <a:p>
            <a:pPr>
              <a:buNone/>
            </a:pPr>
            <a:r>
              <a:rPr lang="ru-RU" sz="2000" dirty="0" smtClean="0"/>
              <a:t>       (М. Горький)</a:t>
            </a:r>
          </a:p>
          <a:p>
            <a:pPr>
              <a:buNone/>
            </a:pPr>
            <a:r>
              <a:rPr lang="ru-RU" sz="2000" dirty="0" smtClean="0"/>
              <a:t>       7. Старший лейтенант </a:t>
            </a:r>
            <a:r>
              <a:rPr lang="ru-RU" sz="2000" b="1" i="1" dirty="0" smtClean="0"/>
              <a:t>казалось</a:t>
            </a:r>
            <a:r>
              <a:rPr lang="ru-RU" sz="2000" dirty="0" smtClean="0"/>
              <a:t> совсем забыл о транспорте.</a:t>
            </a:r>
          </a:p>
          <a:p>
            <a:pPr>
              <a:buNone/>
            </a:pPr>
            <a:r>
              <a:rPr lang="ru-RU" sz="2000" dirty="0" smtClean="0"/>
              <a:t>        (Л. Соболев)</a:t>
            </a:r>
            <a:endParaRPr lang="ru-RU" sz="2000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проверьте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1. </a:t>
            </a:r>
            <a:r>
              <a:rPr lang="ru-RU" b="1" i="1" dirty="0" smtClean="0"/>
              <a:t>Быть </a:t>
            </a:r>
            <a:r>
              <a:rPr lang="ru-RU" b="1" i="1" dirty="0" smtClean="0"/>
              <a:t>может, </a:t>
            </a:r>
            <a:r>
              <a:rPr lang="ru-RU" dirty="0" smtClean="0"/>
              <a:t>он для блага мира иль хоть для славы был рождён.  (А.С. Пушкин</a:t>
            </a:r>
            <a:r>
              <a:rPr lang="ru-RU" dirty="0" smtClean="0"/>
              <a:t>)  </a:t>
            </a:r>
            <a:r>
              <a:rPr lang="ru-RU" i="1" dirty="0" smtClean="0">
                <a:solidFill>
                  <a:srgbClr val="FF0000"/>
                </a:solidFill>
              </a:rPr>
              <a:t>-----------------вводное словосочетание</a:t>
            </a:r>
            <a:endParaRPr lang="ru-RU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/>
              <a:t>       2. А </a:t>
            </a:r>
            <a:r>
              <a:rPr lang="ru-RU" b="1" i="1" dirty="0" smtClean="0"/>
              <a:t>может быть </a:t>
            </a:r>
            <a:r>
              <a:rPr lang="ru-RU" dirty="0" smtClean="0"/>
              <a:t>и то: поэта обыкновенный ждал удел.</a:t>
            </a:r>
          </a:p>
          <a:p>
            <a:pPr>
              <a:buNone/>
            </a:pPr>
            <a:r>
              <a:rPr lang="ru-RU" dirty="0" smtClean="0"/>
              <a:t>        (А.С. </a:t>
            </a:r>
            <a:r>
              <a:rPr lang="ru-RU" dirty="0" smtClean="0"/>
              <a:t>Пушкин</a:t>
            </a:r>
            <a:r>
              <a:rPr lang="ru-RU" i="1" dirty="0" smtClean="0"/>
              <a:t>)   </a:t>
            </a:r>
            <a:r>
              <a:rPr lang="ru-RU" i="1" dirty="0" smtClean="0">
                <a:solidFill>
                  <a:srgbClr val="FF0000"/>
                </a:solidFill>
              </a:rPr>
              <a:t>---------------------------сказуемое</a:t>
            </a:r>
            <a:endParaRPr lang="ru-RU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/>
              <a:t>       3. </a:t>
            </a:r>
            <a:r>
              <a:rPr lang="ru-RU" b="1" i="1" dirty="0" smtClean="0"/>
              <a:t>Наконец,</a:t>
            </a:r>
            <a:r>
              <a:rPr lang="ru-RU" dirty="0" smtClean="0"/>
              <a:t> </a:t>
            </a:r>
            <a:r>
              <a:rPr lang="ru-RU" dirty="0" smtClean="0"/>
              <a:t>и в путь </a:t>
            </a:r>
            <a:r>
              <a:rPr lang="ru-RU" dirty="0" smtClean="0"/>
              <a:t>обратный </a:t>
            </a:r>
            <a:r>
              <a:rPr lang="ru-RU" dirty="0" smtClean="0"/>
              <a:t>со своею силой ратной и с девицей молодой царь отправился домой. (А.С. Пушкин</a:t>
            </a:r>
            <a:r>
              <a:rPr lang="ru-RU" dirty="0" smtClean="0"/>
              <a:t>) </a:t>
            </a:r>
            <a:r>
              <a:rPr lang="ru-RU" dirty="0" smtClean="0">
                <a:solidFill>
                  <a:srgbClr val="FF0000"/>
                </a:solidFill>
              </a:rPr>
              <a:t>----</a:t>
            </a:r>
            <a:r>
              <a:rPr lang="ru-RU" i="1" dirty="0" smtClean="0">
                <a:solidFill>
                  <a:srgbClr val="FF0000"/>
                </a:solidFill>
              </a:rPr>
              <a:t>вводное слово</a:t>
            </a:r>
            <a:endParaRPr lang="ru-RU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/>
              <a:t>       4. И если подлинно поётся и полной грудью </a:t>
            </a:r>
            <a:r>
              <a:rPr lang="ru-RU" b="1" i="1" dirty="0" smtClean="0"/>
              <a:t>наконец</a:t>
            </a:r>
            <a:r>
              <a:rPr lang="ru-RU" dirty="0" smtClean="0"/>
              <a:t>, всё исчезает – остаётся пространство, звёзды и певец.( О.Мандельштам</a:t>
            </a:r>
            <a:r>
              <a:rPr lang="ru-RU" dirty="0" smtClean="0"/>
              <a:t>) </a:t>
            </a:r>
            <a:r>
              <a:rPr lang="ru-RU" i="1" dirty="0" smtClean="0">
                <a:solidFill>
                  <a:srgbClr val="FF0000"/>
                </a:solidFill>
              </a:rPr>
              <a:t>----------------------</a:t>
            </a:r>
            <a:r>
              <a:rPr lang="ru-RU" i="1" dirty="0" smtClean="0">
                <a:solidFill>
                  <a:srgbClr val="FF0000"/>
                </a:solidFill>
              </a:rPr>
              <a:t> </a:t>
            </a:r>
            <a:r>
              <a:rPr lang="ru-RU" i="1" dirty="0" smtClean="0">
                <a:solidFill>
                  <a:srgbClr val="FF0000"/>
                </a:solidFill>
              </a:rPr>
              <a:t>обстоятельство</a:t>
            </a:r>
            <a:endParaRPr lang="ru-RU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/>
              <a:t>       5. Красивое безбородое лицо извозчика </a:t>
            </a:r>
            <a:r>
              <a:rPr lang="ru-RU" b="1" i="1" dirty="0" smtClean="0"/>
              <a:t>казалось</a:t>
            </a:r>
            <a:r>
              <a:rPr lang="ru-RU" dirty="0" smtClean="0"/>
              <a:t> печальным и хмурым. (И. С. Тургенев</a:t>
            </a:r>
            <a:r>
              <a:rPr lang="ru-RU" dirty="0" smtClean="0"/>
              <a:t>) </a:t>
            </a:r>
            <a:r>
              <a:rPr lang="ru-RU" i="1" dirty="0" smtClean="0">
                <a:solidFill>
                  <a:srgbClr val="FF0000"/>
                </a:solidFill>
              </a:rPr>
              <a:t>--------часть сказуемого</a:t>
            </a:r>
            <a:endParaRPr lang="ru-RU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/>
              <a:t>       6. Порою мне </a:t>
            </a:r>
            <a:r>
              <a:rPr lang="ru-RU" b="1" i="1" dirty="0" smtClean="0"/>
              <a:t>казалось,</a:t>
            </a:r>
            <a:r>
              <a:rPr lang="ru-RU" dirty="0" smtClean="0"/>
              <a:t> </a:t>
            </a:r>
            <a:r>
              <a:rPr lang="ru-RU" dirty="0" smtClean="0"/>
              <a:t>что я погружаюсь в некую глубину.</a:t>
            </a:r>
          </a:p>
          <a:p>
            <a:pPr>
              <a:buNone/>
            </a:pPr>
            <a:r>
              <a:rPr lang="ru-RU" dirty="0" smtClean="0"/>
              <a:t>       (М. Горький</a:t>
            </a:r>
            <a:r>
              <a:rPr lang="ru-RU" dirty="0" smtClean="0"/>
              <a:t>)  </a:t>
            </a:r>
            <a:r>
              <a:rPr lang="ru-RU" i="1" dirty="0" smtClean="0">
                <a:solidFill>
                  <a:srgbClr val="FF0000"/>
                </a:solidFill>
              </a:rPr>
              <a:t>------------------ сказуемое</a:t>
            </a:r>
            <a:endParaRPr lang="ru-RU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/>
              <a:t>       7. Старший </a:t>
            </a:r>
            <a:r>
              <a:rPr lang="ru-RU" dirty="0" smtClean="0"/>
              <a:t>лейтенант</a:t>
            </a:r>
            <a:r>
              <a:rPr lang="ru-RU" b="1" dirty="0" smtClean="0"/>
              <a:t>,</a:t>
            </a:r>
            <a:r>
              <a:rPr lang="ru-RU" dirty="0" smtClean="0"/>
              <a:t> </a:t>
            </a:r>
            <a:r>
              <a:rPr lang="ru-RU" b="1" i="1" dirty="0" smtClean="0"/>
              <a:t>казалось,</a:t>
            </a:r>
            <a:r>
              <a:rPr lang="ru-RU" dirty="0" smtClean="0"/>
              <a:t> </a:t>
            </a:r>
            <a:r>
              <a:rPr lang="ru-RU" dirty="0" smtClean="0"/>
              <a:t>совсем забыл о транспорте.</a:t>
            </a:r>
          </a:p>
          <a:p>
            <a:pPr>
              <a:buNone/>
            </a:pPr>
            <a:r>
              <a:rPr lang="ru-RU" dirty="0" smtClean="0"/>
              <a:t>        (Л. Соболев</a:t>
            </a:r>
            <a:r>
              <a:rPr lang="ru-RU" dirty="0" smtClean="0"/>
              <a:t>) </a:t>
            </a:r>
            <a:r>
              <a:rPr lang="ru-RU" i="1" dirty="0" smtClean="0">
                <a:solidFill>
                  <a:srgbClr val="FF0000"/>
                </a:solidFill>
              </a:rPr>
              <a:t>--------------------вводное слово</a:t>
            </a:r>
            <a:endParaRPr lang="ru-RU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548</Words>
  <Application>Microsoft Office PowerPoint</Application>
  <PresentationFormat>Экран (4:3)</PresentationFormat>
  <Paragraphs>58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Отличай вводные слова!</vt:lpstr>
      <vt:lpstr>Обратите внимание!</vt:lpstr>
      <vt:lpstr>Определите синтаксическую роль выделенных слов, решите пунктуационные задачи</vt:lpstr>
      <vt:lpstr>проверьте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Отличай вводные слова!</dc:title>
  <dc:creator>Наталья</dc:creator>
  <cp:lastModifiedBy>SAMSUNG</cp:lastModifiedBy>
  <cp:revision>21</cp:revision>
  <dcterms:created xsi:type="dcterms:W3CDTF">2011-03-25T18:59:54Z</dcterms:created>
  <dcterms:modified xsi:type="dcterms:W3CDTF">2013-02-18T06:32:53Z</dcterms:modified>
</cp:coreProperties>
</file>