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9383-D219-45EF-9FF3-6D4EF03F945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3B2-F534-4987-BC57-2FB99B08B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68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9383-D219-45EF-9FF3-6D4EF03F945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3B2-F534-4987-BC57-2FB99B08B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92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9383-D219-45EF-9FF3-6D4EF03F945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3B2-F534-4987-BC57-2FB99B08B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26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9383-D219-45EF-9FF3-6D4EF03F945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3B2-F534-4987-BC57-2FB99B08B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19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9383-D219-45EF-9FF3-6D4EF03F945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3B2-F534-4987-BC57-2FB99B08B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83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9383-D219-45EF-9FF3-6D4EF03F945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3B2-F534-4987-BC57-2FB99B08B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9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9383-D219-45EF-9FF3-6D4EF03F945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3B2-F534-4987-BC57-2FB99B08B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4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9383-D219-45EF-9FF3-6D4EF03F945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3B2-F534-4987-BC57-2FB99B08B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42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9383-D219-45EF-9FF3-6D4EF03F945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3B2-F534-4987-BC57-2FB99B08B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95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9383-D219-45EF-9FF3-6D4EF03F945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3B2-F534-4987-BC57-2FB99B08B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28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9383-D219-45EF-9FF3-6D4EF03F945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3B2-F534-4987-BC57-2FB99B08B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60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D9383-D219-45EF-9FF3-6D4EF03F945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B43B2-F534-4987-BC57-2FB99B08B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1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12.jpeg"/><Relationship Id="rId7" Type="http://schemas.openxmlformats.org/officeDocument/2006/relationships/image" Target="../media/image5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13.jpeg"/><Relationship Id="rId4" Type="http://schemas.openxmlformats.org/officeDocument/2006/relationships/image" Target="../media/image2.jp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712968" cy="5328591"/>
          </a:xfrm>
          <a:solidFill>
            <a:srgbClr val="92D050"/>
          </a:solidFill>
          <a:ln w="57150"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sz="3600" b="1" i="1" u="sng" dirty="0" smtClean="0"/>
              <a:t>Тема</a:t>
            </a:r>
            <a:r>
              <a:rPr lang="ru-RU" sz="3600" b="1" dirty="0" smtClean="0"/>
              <a:t> «Кто всех глупее»</a:t>
            </a:r>
            <a:br>
              <a:rPr lang="ru-RU" sz="3600" b="1" dirty="0" smtClean="0"/>
            </a:br>
            <a:r>
              <a:rPr lang="ru-RU" sz="3600" b="1" i="1" u="sng" dirty="0" smtClean="0"/>
              <a:t>Цель:</a:t>
            </a:r>
            <a:r>
              <a:rPr lang="ru-RU" sz="3600" b="1" dirty="0" smtClean="0"/>
              <a:t> развитие связной письменной речи.</a:t>
            </a:r>
            <a:br>
              <a:rPr lang="ru-RU" sz="3600" b="1" dirty="0" smtClean="0"/>
            </a:br>
            <a:r>
              <a:rPr lang="ru-RU" sz="3600" b="1" i="1" u="sng" dirty="0" smtClean="0"/>
              <a:t>Задачи: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- закрепление написания парных согласных;</a:t>
            </a:r>
            <a:br>
              <a:rPr lang="ru-RU" sz="3600" b="1" dirty="0" smtClean="0"/>
            </a:br>
            <a:r>
              <a:rPr lang="ru-RU" sz="3600" b="1" dirty="0" smtClean="0"/>
              <a:t>- закрепление написания разделительного мягкого знака;</a:t>
            </a:r>
            <a:br>
              <a:rPr lang="ru-RU" sz="3600" b="1" dirty="0" smtClean="0"/>
            </a:br>
            <a:r>
              <a:rPr lang="ru-RU" sz="3600" b="1" dirty="0" smtClean="0"/>
              <a:t>- расширение словарного запаса;</a:t>
            </a:r>
            <a:br>
              <a:rPr lang="ru-RU" sz="3600" b="1" dirty="0" smtClean="0"/>
            </a:br>
            <a:r>
              <a:rPr lang="ru-RU" sz="3600" b="1" dirty="0" smtClean="0"/>
              <a:t>- развитие мыслительных операций, памяти, внимания.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805264"/>
            <a:ext cx="8856984" cy="720080"/>
          </a:xfrm>
          <a:solidFill>
            <a:srgbClr val="92D050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ysClr val="windowText" lastClr="000000"/>
                </a:solidFill>
              </a:rPr>
              <a:t>Подготовила занятие учитель-логопед </a:t>
            </a:r>
            <a:r>
              <a:rPr lang="ru-RU" b="1" dirty="0" err="1" smtClean="0">
                <a:solidFill>
                  <a:sysClr val="windowText" lastClr="000000"/>
                </a:solidFill>
              </a:rPr>
              <a:t>Васянович</a:t>
            </a:r>
            <a:r>
              <a:rPr lang="ru-RU" b="1" dirty="0" smtClean="0">
                <a:solidFill>
                  <a:sysClr val="windowText" lastClr="000000"/>
                </a:solidFill>
              </a:rPr>
              <a:t> Н.В., школа-интернат №1 им. </a:t>
            </a:r>
            <a:r>
              <a:rPr lang="ru-RU" b="1" dirty="0" err="1" smtClean="0">
                <a:solidFill>
                  <a:sysClr val="windowText" lastClr="000000"/>
                </a:solidFill>
              </a:rPr>
              <a:t>К.К.Грота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640960" cy="792087"/>
          </a:xfrm>
          <a:ln w="57150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/>
              <a:t>Кто всех глупее?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4608512" cy="4824536"/>
          </a:xfrm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Мальчик Ваня, девочка Таня, пёс Барбос, утка Устинья и цыплёнок </a:t>
            </a:r>
            <a:r>
              <a:rPr lang="ru-RU" sz="4400" b="1" dirty="0" err="1" smtClean="0">
                <a:solidFill>
                  <a:schemeClr val="tx1"/>
                </a:solidFill>
              </a:rPr>
              <a:t>Боська</a:t>
            </a:r>
            <a:r>
              <a:rPr lang="ru-RU" sz="4400" b="1" dirty="0" smtClean="0">
                <a:solidFill>
                  <a:schemeClr val="tx1"/>
                </a:solidFill>
              </a:rPr>
              <a:t> сидят на лавке.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349" y="1988840"/>
            <a:ext cx="3070693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340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90864" cy="6250706"/>
          </a:xfrm>
          <a:ln w="57150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/>
              <a:t>Дёрнул Ваня Таню за косичку. Таня побоялась дать сдачи. Ударила ногой Барбоса. Обиделся Барбос. Но Таня  - хозяйка, трогать её нельзя.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121" y="764704"/>
            <a:ext cx="3564397" cy="237626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19" y="3573016"/>
            <a:ext cx="307896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47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6106690"/>
          </a:xfrm>
          <a:ln w="57150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/>
              <a:t>Цапнул Барбос утку </a:t>
            </a:r>
            <a:r>
              <a:rPr lang="ru-RU" b="1" dirty="0"/>
              <a:t>У</a:t>
            </a:r>
            <a:r>
              <a:rPr lang="ru-RU" b="1" dirty="0" smtClean="0"/>
              <a:t>стинью за хвост. Всполошилась утка. Хотела цыплёнка клюнуть, да раздумала.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913" y="548681"/>
            <a:ext cx="1957621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786" y="2636912"/>
            <a:ext cx="2943225" cy="1552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365" y="4869160"/>
            <a:ext cx="2292066" cy="11679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440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6322714"/>
          </a:xfrm>
          <a:ln w="57150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/>
              <a:t>Спросил Барбос, почему </a:t>
            </a:r>
            <a:r>
              <a:rPr lang="ru-RU" b="1" dirty="0"/>
              <a:t>У</a:t>
            </a:r>
            <a:r>
              <a:rPr lang="ru-RU" b="1" dirty="0" smtClean="0"/>
              <a:t>стинья цыплёнка не бьёт.  Утка сказала, что она не такая глупая. Пёс ответил, что есть глупее его.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61110"/>
            <a:ext cx="1512168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090" y="2924944"/>
            <a:ext cx="2523772" cy="14196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869160"/>
            <a:ext cx="1804987" cy="16954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4657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440159"/>
          </a:xfrm>
        </p:spPr>
        <p:txBody>
          <a:bodyPr>
            <a:noAutofit/>
          </a:bodyPr>
          <a:lstStyle/>
          <a:p>
            <a:r>
              <a:rPr lang="ru-RU" sz="4800" b="1" i="1" dirty="0" smtClean="0"/>
              <a:t>Вопросы и задания к тексту.</a:t>
            </a:r>
            <a:endParaRPr lang="ru-RU" sz="4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208912" cy="446449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sz="4800" b="1" dirty="0" smtClean="0">
                <a:solidFill>
                  <a:schemeClr val="tx1"/>
                </a:solidFill>
              </a:rPr>
              <a:t>Перечислите героев сказки</a:t>
            </a:r>
          </a:p>
          <a:p>
            <a:pPr marL="514350" indent="-514350" algn="l">
              <a:buAutoNum type="arabicPeriod"/>
            </a:pPr>
            <a:r>
              <a:rPr lang="ru-RU" sz="4800" b="1" dirty="0" smtClean="0">
                <a:solidFill>
                  <a:schemeClr val="tx1"/>
                </a:solidFill>
              </a:rPr>
              <a:t> </a:t>
            </a:r>
            <a:r>
              <a:rPr lang="ru-RU" sz="4800" b="1" dirty="0">
                <a:solidFill>
                  <a:schemeClr val="tx1"/>
                </a:solidFill>
              </a:rPr>
              <a:t>К</a:t>
            </a:r>
            <a:r>
              <a:rPr lang="ru-RU" sz="4800" b="1" dirty="0" smtClean="0">
                <a:solidFill>
                  <a:schemeClr val="tx1"/>
                </a:solidFill>
              </a:rPr>
              <a:t>то в сказке лучше всех?</a:t>
            </a:r>
          </a:p>
          <a:p>
            <a:pPr algn="l"/>
            <a:r>
              <a:rPr lang="ru-RU" sz="4800" b="1" dirty="0" smtClean="0">
                <a:solidFill>
                  <a:schemeClr val="tx1"/>
                </a:solidFill>
              </a:rPr>
              <a:t>3. Почему?</a:t>
            </a:r>
          </a:p>
          <a:p>
            <a:pPr algn="l"/>
            <a:r>
              <a:rPr lang="ru-RU" sz="4800" b="1" dirty="0" smtClean="0">
                <a:solidFill>
                  <a:schemeClr val="tx1"/>
                </a:solidFill>
              </a:rPr>
              <a:t>4.  Кто же глупее всех?</a:t>
            </a:r>
          </a:p>
          <a:p>
            <a:pPr algn="l"/>
            <a:r>
              <a:rPr lang="ru-RU" sz="4800" b="1" dirty="0" smtClean="0">
                <a:solidFill>
                  <a:schemeClr val="tx1"/>
                </a:solidFill>
              </a:rPr>
              <a:t>5. Почему глупее всех Ваня?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77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b="1" dirty="0" smtClean="0"/>
              <a:t>Словарно-орфографическая подготовка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Проверьте согласные в словах: пёс </a:t>
            </a:r>
            <a:r>
              <a:rPr lang="ru-RU" b="1" dirty="0" err="1" smtClean="0"/>
              <a:t>Барбо</a:t>
            </a:r>
            <a:r>
              <a:rPr lang="ru-RU" b="1" dirty="0" smtClean="0"/>
              <a:t>_, </a:t>
            </a:r>
            <a:r>
              <a:rPr lang="ru-RU" b="1" dirty="0" err="1" smtClean="0"/>
              <a:t>у</a:t>
            </a:r>
            <a:r>
              <a:rPr lang="ru-RU" b="1" dirty="0" err="1" smtClean="0">
                <a:solidFill>
                  <a:srgbClr val="FF0000"/>
                </a:solidFill>
              </a:rPr>
              <a:t>_</a:t>
            </a:r>
            <a:r>
              <a:rPr lang="ru-RU" b="1" dirty="0" err="1" smtClean="0"/>
              <a:t>ка</a:t>
            </a:r>
            <a:r>
              <a:rPr lang="ru-RU" b="1" dirty="0" smtClean="0"/>
              <a:t>, </a:t>
            </a:r>
            <a:r>
              <a:rPr lang="ru-RU" b="1" dirty="0" err="1" smtClean="0"/>
              <a:t>ла_ка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Найдите в тексте слова с разделительным мягким знаком. (</a:t>
            </a:r>
            <a:r>
              <a:rPr lang="ru-RU" b="1" dirty="0"/>
              <a:t>У</a:t>
            </a:r>
            <a:r>
              <a:rPr lang="ru-RU" b="1" dirty="0" smtClean="0"/>
              <a:t>стинья, бьёт)</a:t>
            </a:r>
          </a:p>
          <a:p>
            <a:r>
              <a:rPr lang="ru-RU" b="1" dirty="0" smtClean="0"/>
              <a:t>Как понимаете значение выражения дать сдачи? Подберите близкие по смыслу слова.</a:t>
            </a:r>
          </a:p>
          <a:p>
            <a:r>
              <a:rPr lang="ru-RU" b="1" dirty="0" smtClean="0"/>
              <a:t>Дополните изложение рассуждением, кто всех  глупее и почему.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95574" y="1769588"/>
            <a:ext cx="264858" cy="4657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26254" y="2348880"/>
            <a:ext cx="144016" cy="288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2348880"/>
            <a:ext cx="216024" cy="288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95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671727"/>
            <a:ext cx="1728192" cy="10801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369" y="2671727"/>
            <a:ext cx="1440160" cy="10801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395536" y="2132856"/>
            <a:ext cx="259228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На лавочке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26" y="207934"/>
            <a:ext cx="1440160" cy="15535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4427984" y="1988840"/>
            <a:ext cx="3384376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Цепочка обид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92608"/>
            <a:ext cx="1776239" cy="11841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359" y="465963"/>
            <a:ext cx="1357041" cy="11108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56306"/>
            <a:ext cx="1281113" cy="8953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2483768" y="4221088"/>
            <a:ext cx="4388632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Кто всех глупее?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345" y="4941168"/>
            <a:ext cx="1188132" cy="1584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AutoShape 2" descr="Картинки по запросу знак вопрос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141" y="5089562"/>
            <a:ext cx="1287388" cy="12873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cxnSp>
        <p:nvCxnSpPr>
          <p:cNvPr id="14" name="Прямая соединительная линия 13"/>
          <p:cNvCxnSpPr>
            <a:stCxn id="4" idx="0"/>
          </p:cNvCxnSpPr>
          <p:nvPr/>
        </p:nvCxnSpPr>
        <p:spPr>
          <a:xfrm flipV="1">
            <a:off x="1691680" y="1761440"/>
            <a:ext cx="0" cy="37141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0"/>
          </p:cNvCxnSpPr>
          <p:nvPr/>
        </p:nvCxnSpPr>
        <p:spPr>
          <a:xfrm flipH="1" flipV="1">
            <a:off x="4427984" y="1576767"/>
            <a:ext cx="1692188" cy="41207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0"/>
          </p:cNvCxnSpPr>
          <p:nvPr/>
        </p:nvCxnSpPr>
        <p:spPr>
          <a:xfrm flipV="1">
            <a:off x="6120172" y="1576767"/>
            <a:ext cx="0" cy="41207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6" idx="0"/>
          </p:cNvCxnSpPr>
          <p:nvPr/>
        </p:nvCxnSpPr>
        <p:spPr>
          <a:xfrm flipV="1">
            <a:off x="6120172" y="1576767"/>
            <a:ext cx="1900696" cy="41207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кругленная соединительная линия 21"/>
          <p:cNvCxnSpPr/>
          <p:nvPr/>
        </p:nvCxnSpPr>
        <p:spPr>
          <a:xfrm>
            <a:off x="4235983" y="5517232"/>
            <a:ext cx="660158" cy="504056"/>
          </a:xfrm>
          <a:prstGeom prst="curvedConnector3">
            <a:avLst/>
          </a:prstGeom>
          <a:ln w="38100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26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800" b="1" dirty="0" smtClean="0"/>
              <a:t>Кто всех глупее?</a:t>
            </a:r>
            <a:br>
              <a:rPr lang="ru-RU" sz="4800" b="1" dirty="0" smtClean="0"/>
            </a:br>
            <a:r>
              <a:rPr lang="ru-RU" sz="4800" b="1" dirty="0" smtClean="0"/>
              <a:t>План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800" b="1" dirty="0" smtClean="0"/>
              <a:t>1. На лавочке.</a:t>
            </a:r>
          </a:p>
          <a:p>
            <a:r>
              <a:rPr lang="ru-RU" sz="4800" b="1" dirty="0" smtClean="0"/>
              <a:t>2. Цепочка  обид.</a:t>
            </a:r>
          </a:p>
          <a:p>
            <a:r>
              <a:rPr lang="ru-RU" sz="4800" b="1" dirty="0" smtClean="0"/>
              <a:t>3. Кто всех глупее?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4285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226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«Кто всех глупее» Цель: развитие связной письменной речи. Задачи: - закрепление написания парных согласных; - закрепление написания разделительного мягкого знака; - расширение словарного запаса; - развитие мыслительных операций, памяти, внимания. </vt:lpstr>
      <vt:lpstr>Кто всех глупее?</vt:lpstr>
      <vt:lpstr>Дёрнул Ваня Таню за косичку. Таня побоялась дать сдачи. Ударила ногой Барбоса. Обиделся Барбос. Но Таня  - хозяйка, трогать её нельзя.</vt:lpstr>
      <vt:lpstr>Цапнул Барбос утку Устинью за хвост. Всполошилась утка. Хотела цыплёнка клюнуть, да раздумала.</vt:lpstr>
      <vt:lpstr>Спросил Барбос, почему Устинья цыплёнка не бьёт.  Утка сказала, что она не такая глупая. Пёс ответил, что есть глупее его.</vt:lpstr>
      <vt:lpstr>Вопросы и задания к тексту.</vt:lpstr>
      <vt:lpstr>Словарно-орфографическая подготовка</vt:lpstr>
      <vt:lpstr>Презентация PowerPoint</vt:lpstr>
      <vt:lpstr>Кто всех глупее? План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Васянович Нина</dc:creator>
  <cp:lastModifiedBy>Васянович Нина</cp:lastModifiedBy>
  <cp:revision>12</cp:revision>
  <dcterms:created xsi:type="dcterms:W3CDTF">2015-03-13T20:02:12Z</dcterms:created>
  <dcterms:modified xsi:type="dcterms:W3CDTF">2015-03-18T18:54:35Z</dcterms:modified>
</cp:coreProperties>
</file>