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962-E0F6-41BF-8A85-C372A001275E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FE9D-C40D-4DC1-A229-13EFBA701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962-E0F6-41BF-8A85-C372A001275E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FE9D-C40D-4DC1-A229-13EFBA701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962-E0F6-41BF-8A85-C372A001275E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FE9D-C40D-4DC1-A229-13EFBA701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962-E0F6-41BF-8A85-C372A001275E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FE9D-C40D-4DC1-A229-13EFBA701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962-E0F6-41BF-8A85-C372A001275E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FE9D-C40D-4DC1-A229-13EFBA701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962-E0F6-41BF-8A85-C372A001275E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FE9D-C40D-4DC1-A229-13EFBA701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962-E0F6-41BF-8A85-C372A001275E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FE9D-C40D-4DC1-A229-13EFBA701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962-E0F6-41BF-8A85-C372A001275E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FE9D-C40D-4DC1-A229-13EFBA701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962-E0F6-41BF-8A85-C372A001275E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FE9D-C40D-4DC1-A229-13EFBA701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962-E0F6-41BF-8A85-C372A001275E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FE9D-C40D-4DC1-A229-13EFBA701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962-E0F6-41BF-8A85-C372A001275E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FE9D-C40D-4DC1-A229-13EFBA701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DC962-E0F6-41BF-8A85-C372A001275E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AFE9D-C40D-4DC1-A229-13EFBA701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3071834" cy="1370000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>На рисунке отражено изменение с                                          проса на джинсовую одежду на соответствующем рынке (линия спроса </a:t>
            </a:r>
            <a:r>
              <a:rPr lang="en-US" sz="1400" dirty="0" smtClean="0"/>
              <a:t>D</a:t>
            </a:r>
            <a:r>
              <a:rPr lang="ru-RU" sz="1400" dirty="0" smtClean="0"/>
              <a:t> переместилась в новое положение </a:t>
            </a:r>
            <a:r>
              <a:rPr lang="en-US" sz="1400" dirty="0" smtClean="0"/>
              <a:t> D1</a:t>
            </a:r>
            <a:r>
              <a:rPr lang="ru-RU" sz="1400" dirty="0" smtClean="0"/>
              <a:t>). (Р – цена товара, </a:t>
            </a:r>
            <a:r>
              <a:rPr lang="en-US" sz="1400" dirty="0" smtClean="0"/>
              <a:t>Q</a:t>
            </a:r>
            <a:r>
              <a:rPr lang="ru-RU" sz="1400" dirty="0" smtClean="0"/>
              <a:t> – количество товара). </a:t>
            </a:r>
            <a:endParaRPr lang="ru-RU" sz="1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2285992"/>
            <a:ext cx="3043230" cy="3840171"/>
          </a:xfrm>
        </p:spPr>
        <p:txBody>
          <a:bodyPr/>
          <a:lstStyle/>
          <a:p>
            <a:r>
              <a:rPr lang="ru-RU" b="1" dirty="0" smtClean="0"/>
              <a:t>Это перемещение может быть связано со (с):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1)Снижением доходов потребителей</a:t>
            </a:r>
          </a:p>
          <a:p>
            <a:endParaRPr lang="ru-RU" dirty="0" smtClean="0"/>
          </a:p>
          <a:p>
            <a:r>
              <a:rPr lang="ru-RU" dirty="0" smtClean="0"/>
              <a:t>2)Модой на джинсовую одежду</a:t>
            </a:r>
          </a:p>
          <a:p>
            <a:endParaRPr lang="ru-RU" dirty="0" smtClean="0"/>
          </a:p>
          <a:p>
            <a:r>
              <a:rPr lang="ru-RU" dirty="0" smtClean="0"/>
              <a:t>3)Увеличением таможенных пошлин на импортную одежду</a:t>
            </a:r>
          </a:p>
          <a:p>
            <a:endParaRPr lang="ru-RU" dirty="0" smtClean="0"/>
          </a:p>
          <a:p>
            <a:r>
              <a:rPr lang="ru-RU" dirty="0" smtClean="0"/>
              <a:t>4)Повышением цен на энергоносители.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143372" y="5572140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1928794" y="3357562"/>
            <a:ext cx="44291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072066" y="1928802"/>
            <a:ext cx="3214710" cy="2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321967" y="1964521"/>
            <a:ext cx="3143272" cy="2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72132" y="250030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одержимое 4"/>
          <p:cNvSpPr>
            <a:spLocks noGrp="1"/>
          </p:cNvSpPr>
          <p:nvPr>
            <p:ph idx="1"/>
          </p:nvPr>
        </p:nvSpPr>
        <p:spPr>
          <a:xfrm>
            <a:off x="3643306" y="571480"/>
            <a:ext cx="5114932" cy="5357851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Р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en-US" dirty="0" smtClean="0"/>
              <a:t>D            </a:t>
            </a:r>
            <a:r>
              <a:rPr lang="ru-RU" dirty="0" smtClean="0"/>
              <a:t>      </a:t>
            </a:r>
            <a:r>
              <a:rPr lang="en-US" dirty="0" smtClean="0"/>
              <a:t> </a:t>
            </a:r>
            <a:r>
              <a:rPr lang="en-US" dirty="0" smtClean="0"/>
              <a:t>D1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</a:t>
            </a:r>
            <a:r>
              <a:rPr lang="en-US" dirty="0" smtClean="0"/>
              <a:t>Q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Что показывает кривая предложения  (</a:t>
            </a:r>
            <a:r>
              <a:rPr lang="en-US" sz="1400" dirty="0" smtClean="0"/>
              <a:t>S</a:t>
            </a:r>
            <a:r>
              <a:rPr lang="ru-RU" sz="1400" dirty="0" smtClean="0"/>
              <a:t>) кухонных комбайнов на соответствующем рынке? (Р – цена товара, </a:t>
            </a:r>
            <a:r>
              <a:rPr lang="en-US" sz="1400" dirty="0" smtClean="0"/>
              <a:t>Q</a:t>
            </a:r>
            <a:r>
              <a:rPr lang="ru-RU" sz="1400" dirty="0" smtClean="0"/>
              <a:t>  - количество товара).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Р</a:t>
            </a:r>
          </a:p>
          <a:p>
            <a:pPr>
              <a:buNone/>
            </a:pPr>
            <a:r>
              <a:rPr lang="en-US" dirty="0" smtClean="0"/>
              <a:t>                              S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</a:t>
            </a:r>
            <a:r>
              <a:rPr lang="en-US" dirty="0" smtClean="0"/>
              <a:t>Q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643050"/>
            <a:ext cx="3008313" cy="4483113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ru-RU" dirty="0" smtClean="0"/>
              <a:t>Как будет увеличиваться производство кухонных комбайнов пари росте прибыли продавцов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Как изменится производство кухонных комбайнов при снижении прибыли продавцов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Сколько товара продавцы желают и могут сбыть за единицу времени в ценовом диапазоне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Каким моделям кухонных комбайнов отдают предпочтение потребители.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143372" y="5357826"/>
            <a:ext cx="39290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2250265" y="3464719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643438" y="2285992"/>
            <a:ext cx="2500330" cy="235745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186106" cy="179862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На рисунке отражены изменения предложения спортивного оборудования на соответствующем рынке (линия предложения  </a:t>
            </a:r>
            <a:r>
              <a:rPr lang="en-US" sz="1400" dirty="0" smtClean="0"/>
              <a:t>S</a:t>
            </a:r>
            <a:r>
              <a:rPr lang="ru-RU" sz="1400" dirty="0" smtClean="0"/>
              <a:t> переместилась в новое положение</a:t>
            </a:r>
            <a:r>
              <a:rPr lang="en-US" sz="1400" dirty="0" smtClean="0"/>
              <a:t> S1</a:t>
            </a:r>
            <a:r>
              <a:rPr lang="ru-RU" sz="1400" dirty="0" smtClean="0"/>
              <a:t> ). (Р – цена товара, </a:t>
            </a:r>
            <a:r>
              <a:rPr lang="en-US" sz="1400" dirty="0" smtClean="0"/>
              <a:t>Q</a:t>
            </a:r>
            <a:r>
              <a:rPr lang="ru-RU" sz="1400" dirty="0" smtClean="0"/>
              <a:t> - количество товара).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Р</a:t>
            </a:r>
          </a:p>
          <a:p>
            <a:pPr>
              <a:buNone/>
            </a:pPr>
            <a:r>
              <a:rPr lang="en-US" dirty="0" smtClean="0"/>
              <a:t>                 S1             S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Q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14554"/>
            <a:ext cx="3008313" cy="3911609"/>
          </a:xfrm>
        </p:spPr>
        <p:txBody>
          <a:bodyPr/>
          <a:lstStyle/>
          <a:p>
            <a:r>
              <a:rPr lang="ru-RU" dirty="0" smtClean="0"/>
              <a:t>Это перемещение может быть связано, в первую очередь, с (со)</a:t>
            </a:r>
          </a:p>
          <a:p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Увеличением доходов производителей спортивного оборудования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Увеличением цен на исходные комплектующие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Уменьшением налога за аренду производственных мощностей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Снижением цен на транспортные услуги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143372" y="5286388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321703" y="3464719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964777" y="2393149"/>
            <a:ext cx="2357454" cy="142876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929190" y="2428868"/>
            <a:ext cx="2428892" cy="142876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5286380" y="292893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4143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На рисунке отражены изменения предложения тропических фруктов на соответствующем рынке (линия предложения </a:t>
            </a:r>
            <a:r>
              <a:rPr lang="en-US" sz="1400" dirty="0" smtClean="0"/>
              <a:t>S</a:t>
            </a:r>
            <a:r>
              <a:rPr lang="ru-RU" sz="1400" dirty="0" smtClean="0"/>
              <a:t>  переместилась в новое положение  </a:t>
            </a:r>
            <a:r>
              <a:rPr lang="en-US" sz="1400" dirty="0" smtClean="0"/>
              <a:t>S1</a:t>
            </a:r>
            <a:r>
              <a:rPr lang="ru-RU" sz="1400" dirty="0" smtClean="0"/>
              <a:t> ). (Р – цена товара,   </a:t>
            </a:r>
            <a:r>
              <a:rPr lang="en-US" sz="1400" dirty="0" smtClean="0"/>
              <a:t>Q</a:t>
            </a:r>
            <a:r>
              <a:rPr lang="ru-RU" sz="1400" dirty="0" smtClean="0"/>
              <a:t> - количество товара</a:t>
            </a:r>
            <a:r>
              <a:rPr lang="ru-RU" sz="1400" dirty="0" smtClean="0"/>
              <a:t>).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P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</a:t>
            </a:r>
            <a:r>
              <a:rPr lang="ru-RU" dirty="0" smtClean="0"/>
              <a:t>    </a:t>
            </a:r>
            <a:r>
              <a:rPr lang="en-US" dirty="0" smtClean="0"/>
              <a:t>   S1             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dirty="0" smtClean="0"/>
              <a:t>                                           Q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/>
          <a:p>
            <a:r>
              <a:rPr lang="ru-RU" dirty="0" smtClean="0"/>
              <a:t>Это перемещение может быть связано с </a:t>
            </a:r>
          </a:p>
          <a:p>
            <a:pPr marL="342900" indent="-342900">
              <a:buAutoNum type="arabicParenR"/>
            </a:pPr>
            <a:r>
              <a:rPr lang="ru-RU" dirty="0" smtClean="0"/>
              <a:t>Уменьшением затрат производителей фруктов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Повышением доходов потребителей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Повышением пошлин на импорт фруктов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Высоким урожаем тропических фруктов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214810" y="5286388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214546" y="3286124"/>
            <a:ext cx="40005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679025" y="2750339"/>
            <a:ext cx="3071834" cy="12858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679157" y="2821777"/>
            <a:ext cx="3000396" cy="121444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5643570" y="250030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На рисунке отражено изменение спроса на услуги частных клиник (линия спроса   </a:t>
            </a:r>
            <a:r>
              <a:rPr lang="en-US" sz="1400" dirty="0" smtClean="0"/>
              <a:t>D</a:t>
            </a:r>
            <a:r>
              <a:rPr lang="ru-RU" sz="1400" dirty="0" smtClean="0"/>
              <a:t> переместилась в новое положение</a:t>
            </a:r>
            <a:r>
              <a:rPr lang="en-US" sz="1400" dirty="0" smtClean="0"/>
              <a:t> D1</a:t>
            </a:r>
            <a:r>
              <a:rPr lang="ru-RU" sz="1400" dirty="0" smtClean="0"/>
              <a:t> ). (Р – цена товара, </a:t>
            </a:r>
            <a:r>
              <a:rPr lang="en-US" sz="1400" dirty="0" smtClean="0"/>
              <a:t>Q</a:t>
            </a:r>
            <a:r>
              <a:rPr lang="ru-RU" sz="1400" dirty="0" smtClean="0"/>
              <a:t>  -количество товара).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  D1            D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Q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85926"/>
            <a:ext cx="3008313" cy="4340237"/>
          </a:xfrm>
        </p:spPr>
        <p:txBody>
          <a:bodyPr/>
          <a:lstStyle/>
          <a:p>
            <a:r>
              <a:rPr lang="ru-RU" dirty="0" smtClean="0"/>
              <a:t>Это перемещение может быть связано прежде всего со (с)</a:t>
            </a:r>
          </a:p>
          <a:p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Снижением налогов с частных клиник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Повышением цен на медицинские услуги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Закрытием ряда муниципальных клиник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Увеличением числа частных клиник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357686" y="5286388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464579" y="3393281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143372" y="3000372"/>
            <a:ext cx="2500330" cy="135732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143504" y="2928934"/>
            <a:ext cx="2571768" cy="14287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5715008" y="407194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 smtClean="0"/>
              <a:t>На рисунке отражены изменения спроса на кухонную мебель на соответствующем рынке (линия спроса </a:t>
            </a:r>
            <a:r>
              <a:rPr lang="en-US" sz="1400" dirty="0" smtClean="0"/>
              <a:t>D</a:t>
            </a:r>
            <a:r>
              <a:rPr lang="ru-RU" sz="1400" dirty="0" smtClean="0"/>
              <a:t>  переместилась в новое положение   </a:t>
            </a:r>
            <a:r>
              <a:rPr lang="en-US" sz="1400" dirty="0" smtClean="0"/>
              <a:t>D1</a:t>
            </a:r>
            <a:r>
              <a:rPr lang="ru-RU" sz="1400" dirty="0" smtClean="0"/>
              <a:t>  ). (Р – цена товара,  </a:t>
            </a:r>
            <a:r>
              <a:rPr lang="en-US" sz="1400" dirty="0" smtClean="0"/>
              <a:t>Q</a:t>
            </a:r>
            <a:r>
              <a:rPr lang="ru-RU" sz="1400" dirty="0" smtClean="0"/>
              <a:t> -количество товара.)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Р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r>
              <a:rPr lang="en-US" dirty="0" smtClean="0"/>
              <a:t>D            D1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                                         Q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643050"/>
            <a:ext cx="3008313" cy="4483113"/>
          </a:xfrm>
        </p:spPr>
        <p:txBody>
          <a:bodyPr/>
          <a:lstStyle/>
          <a:p>
            <a:r>
              <a:rPr lang="ru-RU" dirty="0" smtClean="0"/>
              <a:t>Это перемещение может быть связано, в первую очередь с</a:t>
            </a:r>
          </a:p>
          <a:p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Совершенствованием технологии производства кухонной мебели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Уменьшением издержек производителей кухонной мебели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Увеличением объёма транспортных услуг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Увеличением доходов населения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143372" y="5286388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2250265" y="3393281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4036215" y="2964653"/>
            <a:ext cx="2428892" cy="150019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822033" y="2964653"/>
            <a:ext cx="2428892" cy="150019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72066" y="335756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4143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Из приведённого ниже списка выберите ситуацию, которая может быть отражена следующим графиком.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Р (цена)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r>
              <a:rPr lang="en-US" dirty="0" smtClean="0"/>
              <a:t>D1 (</a:t>
            </a:r>
            <a:r>
              <a:rPr lang="ru-RU" dirty="0" smtClean="0"/>
              <a:t>спрос)</a:t>
            </a:r>
            <a:r>
              <a:rPr lang="en-US" dirty="0" smtClean="0"/>
              <a:t> D2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</a:t>
            </a:r>
          </a:p>
          <a:p>
            <a:pPr>
              <a:buNone/>
            </a:pPr>
            <a:r>
              <a:rPr lang="ru-RU" dirty="0" smtClean="0"/>
              <a:t>                 </a:t>
            </a:r>
            <a:r>
              <a:rPr lang="en-US" dirty="0" smtClean="0"/>
              <a:t>Q (</a:t>
            </a:r>
            <a:r>
              <a:rPr lang="ru-RU" dirty="0" smtClean="0"/>
              <a:t>  количество)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endParaRPr lang="ru-RU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85992"/>
            <a:ext cx="3008313" cy="3840171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ru-RU" dirty="0" smtClean="0"/>
              <a:t>Спрос на бытовую технику при снижении доходов покупателей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Спрос на учебники при демографическом спаде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Спрос на билеты на самолёт после ледяного дождя в аэропорту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Спрос на программное обеспечение после снижения цен на компьютеры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357686" y="4929198"/>
            <a:ext cx="38576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536811" y="3178967"/>
            <a:ext cx="3499668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714876" y="3286124"/>
            <a:ext cx="2143140" cy="150019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72132" y="3143248"/>
            <a:ext cx="2357454" cy="164307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857884" y="400050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Из приведённого ниже списка выберите ситуацию, которая может быть отражена следующим графиком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Р (цена)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r>
              <a:rPr lang="en-US" dirty="0" smtClean="0"/>
              <a:t>D2       D1 (c</a:t>
            </a:r>
            <a:r>
              <a:rPr lang="ru-RU" dirty="0" err="1" smtClean="0"/>
              <a:t>прос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</a:t>
            </a:r>
            <a:r>
              <a:rPr lang="en-US" dirty="0" smtClean="0"/>
              <a:t>Q (</a:t>
            </a:r>
            <a:r>
              <a:rPr lang="ru-RU" dirty="0" smtClean="0"/>
              <a:t>количество)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ru-RU" dirty="0" smtClean="0"/>
              <a:t>Спрос на кондиционеры при росте доходов покупателей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Спрос на детские коляски при «бэби – буме»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Спрос на средиземноморские курорты в условиях политической нестабильности в этих регионах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Спрос на корм для кошек после удачной рекламы этого корма на ТВ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286248" y="5000636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608249" y="3321843"/>
            <a:ext cx="3356792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464843" y="2678901"/>
            <a:ext cx="2214578" cy="21431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464975" y="2678901"/>
            <a:ext cx="2214578" cy="21431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5429256" y="357187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3008313" cy="1214446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Из приведённого ниже списка выберите ситуацию, которая может быть отражена следующим графиком.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2000" b="1" dirty="0" smtClean="0"/>
              <a:t>Р(цена)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  <a:r>
              <a:rPr lang="en-US" sz="2000" b="1" dirty="0" smtClean="0"/>
              <a:t> </a:t>
            </a:r>
            <a:r>
              <a:rPr lang="en-US" sz="2000" b="1" dirty="0" smtClean="0"/>
              <a:t>         </a:t>
            </a:r>
            <a:r>
              <a:rPr lang="ru-RU" sz="2000" b="1" dirty="0" smtClean="0"/>
              <a:t> (предложение)</a:t>
            </a:r>
            <a:r>
              <a:rPr lang="en-US" sz="2000" b="1" dirty="0" smtClean="0"/>
              <a:t>  </a:t>
            </a:r>
          </a:p>
          <a:p>
            <a:pPr>
              <a:buNone/>
            </a:pPr>
            <a:r>
              <a:rPr lang="en-US" sz="2000" b="1" dirty="0" smtClean="0"/>
              <a:t> </a:t>
            </a:r>
            <a:r>
              <a:rPr lang="en-US" sz="2000" b="1" dirty="0" smtClean="0"/>
              <a:t>                                                                                                        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                                           S1                     S2</a:t>
            </a: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                                              </a:t>
            </a:r>
            <a:r>
              <a:rPr lang="en-US" sz="2000" b="1" dirty="0" smtClean="0"/>
              <a:t>    </a:t>
            </a:r>
            <a:r>
              <a:rPr lang="ru-RU" sz="2000" b="1" dirty="0" smtClean="0"/>
              <a:t> </a:t>
            </a:r>
            <a:r>
              <a:rPr lang="en-US" sz="2000" b="1" dirty="0" smtClean="0"/>
              <a:t>Q</a:t>
            </a:r>
            <a:r>
              <a:rPr lang="ru-RU" sz="2000" b="1" dirty="0" smtClean="0"/>
              <a:t> (количество)</a:t>
            </a:r>
            <a:endParaRPr lang="ru-RU" sz="2000" b="1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85992"/>
            <a:ext cx="3008313" cy="3840171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ru-RU" dirty="0" smtClean="0"/>
              <a:t>Удорожание аренды производственных зданий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Рынок картофеля после аномально засушливого лета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Внедрение на предприятии новых более эффективных технологий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Ожидание продавцами скорого роста цен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286248" y="5143512"/>
            <a:ext cx="39290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393141" y="3250405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179091" y="2250273"/>
            <a:ext cx="3000396" cy="221457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250661" y="2321711"/>
            <a:ext cx="2928958" cy="21431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215074" y="271462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Из приведённого ниже списка выберите ситуацию, которая может быть отражена следующим графиком.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   </a:t>
            </a:r>
            <a:r>
              <a:rPr lang="ru-RU" sz="2000" b="1" dirty="0" smtClean="0"/>
              <a:t>Р(цена)</a:t>
            </a:r>
          </a:p>
          <a:p>
            <a:pPr>
              <a:buNone/>
            </a:pPr>
            <a:r>
              <a:rPr lang="ru-RU" sz="2000" b="1" dirty="0" smtClean="0"/>
              <a:t>                                      (предложение)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                               </a:t>
            </a:r>
            <a:r>
              <a:rPr lang="en-US" sz="2000" b="1" dirty="0" smtClean="0"/>
              <a:t>S2                  S1</a:t>
            </a: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                                      </a:t>
            </a:r>
            <a:r>
              <a:rPr lang="en-US" sz="2000" b="1" dirty="0" smtClean="0"/>
              <a:t>           </a:t>
            </a:r>
            <a:r>
              <a:rPr lang="ru-RU" sz="2000" b="1" dirty="0" smtClean="0"/>
              <a:t> </a:t>
            </a:r>
            <a:r>
              <a:rPr lang="en-US" sz="2000" b="1" dirty="0" smtClean="0"/>
              <a:t>Q</a:t>
            </a:r>
            <a:r>
              <a:rPr lang="ru-RU" sz="2000" b="1" dirty="0" smtClean="0"/>
              <a:t> (количество)</a:t>
            </a:r>
            <a:endParaRPr lang="ru-RU" sz="2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/>
          <a:p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Рост тарифов на электроэнергию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Рынок шоколада после хорошего урожая какао-бобов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Снижение налога на производителя товара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Открытие новых фирм в отрасли, производящей данный товар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286248" y="5214950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428860" y="3357562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143372" y="2214554"/>
            <a:ext cx="2428892" cy="18573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464843" y="2250273"/>
            <a:ext cx="3143272" cy="235745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5500694" y="307181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Из приведённого ниже списка выберите ситуацию, которая может быть отражена следующим графиком.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354668" cy="58531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b="1" dirty="0" smtClean="0"/>
              <a:t>  Р(цена)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</a:t>
            </a:r>
            <a:r>
              <a:rPr lang="ru-RU" sz="2000" b="1" dirty="0" smtClean="0"/>
              <a:t>       </a:t>
            </a:r>
            <a:r>
              <a:rPr lang="en-US" sz="2000" b="1" dirty="0" smtClean="0"/>
              <a:t>D1</a:t>
            </a:r>
            <a:r>
              <a:rPr lang="ru-RU" sz="2000" b="1" dirty="0" smtClean="0"/>
              <a:t> (спрос)</a:t>
            </a:r>
            <a:r>
              <a:rPr lang="en-US" sz="2000" b="1" dirty="0" smtClean="0"/>
              <a:t> D2</a:t>
            </a:r>
            <a:r>
              <a:rPr lang="ru-RU" sz="2000" b="1" dirty="0" smtClean="0"/>
              <a:t>                 </a:t>
            </a:r>
            <a:r>
              <a:rPr lang="en-US" sz="2000" b="1" dirty="0" smtClean="0"/>
              <a:t>  </a:t>
            </a:r>
            <a:r>
              <a:rPr lang="ru-RU" sz="2000" b="1" dirty="0" smtClean="0"/>
              <a:t>  </a:t>
            </a:r>
            <a:r>
              <a:rPr lang="en-US" sz="2000" b="1" dirty="0" smtClean="0"/>
              <a:t>S</a:t>
            </a:r>
            <a:r>
              <a:rPr lang="ru-RU" sz="2000" b="1" dirty="0" smtClean="0"/>
              <a:t> (предложение</a:t>
            </a:r>
            <a:r>
              <a:rPr lang="en-US" sz="2000" b="1" dirty="0" smtClean="0"/>
              <a:t>)</a:t>
            </a: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                                             02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                                    01</a:t>
            </a: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</a:t>
            </a:r>
            <a:r>
              <a:rPr lang="ru-RU" sz="2000" b="1" dirty="0" smtClean="0"/>
              <a:t>                                                        (количество)                                                                                    </a:t>
            </a:r>
            <a:endParaRPr lang="ru-RU" sz="2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357430"/>
            <a:ext cx="3008313" cy="3768733"/>
          </a:xfrm>
        </p:spPr>
        <p:txBody>
          <a:bodyPr/>
          <a:lstStyle/>
          <a:p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Повышение налога на продавцов данного товара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Снижение выручки продавца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Снижение количества проданного товара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Повышение равновесной цены товара.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2250265" y="3250405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86248" y="5286388"/>
            <a:ext cx="38576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321967" y="2464587"/>
            <a:ext cx="2786082" cy="257176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286380" y="2500306"/>
            <a:ext cx="2786082" cy="250033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643438" y="2214554"/>
            <a:ext cx="3000396" cy="27146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857752" y="27860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3008313" cy="171451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На рисунке отражены изменения предложения черешни на соответствующем рынке линия предложения </a:t>
            </a:r>
            <a:r>
              <a:rPr lang="en-US" sz="1400" dirty="0" smtClean="0"/>
              <a:t>S</a:t>
            </a:r>
            <a:r>
              <a:rPr lang="ru-RU" sz="1400" dirty="0" smtClean="0"/>
              <a:t> переместилась в новое положение</a:t>
            </a:r>
            <a:r>
              <a:rPr lang="en-US" sz="1400" dirty="0" smtClean="0"/>
              <a:t> S1)/ (P </a:t>
            </a:r>
            <a:r>
              <a:rPr lang="ru-RU" sz="1400" dirty="0" smtClean="0"/>
              <a:t>– цена предложения,  </a:t>
            </a:r>
            <a:r>
              <a:rPr lang="en-US" sz="1400" dirty="0" smtClean="0"/>
              <a:t>Q – </a:t>
            </a:r>
            <a:r>
              <a:rPr lang="ru-RU" sz="1400" dirty="0" smtClean="0"/>
              <a:t>количество товара).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P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              S1             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</a:t>
            </a:r>
            <a:r>
              <a:rPr lang="ru-RU" dirty="0" smtClean="0"/>
              <a:t>        </a:t>
            </a:r>
            <a:r>
              <a:rPr lang="en-US" dirty="0" smtClean="0"/>
              <a:t>Q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428868"/>
            <a:ext cx="3008313" cy="3697295"/>
          </a:xfrm>
        </p:spPr>
        <p:txBody>
          <a:bodyPr/>
          <a:lstStyle/>
          <a:p>
            <a:r>
              <a:rPr lang="ru-RU" dirty="0" smtClean="0"/>
              <a:t>Это перемещение может быть связано в первую очередь, с (со)</a:t>
            </a:r>
          </a:p>
          <a:p>
            <a:endParaRPr lang="ru-RU" dirty="0"/>
          </a:p>
          <a:p>
            <a:r>
              <a:rPr lang="ru-RU" dirty="0" smtClean="0"/>
              <a:t>1)Уменьшением цен на сельскохозяйственную технику</a:t>
            </a:r>
          </a:p>
          <a:p>
            <a:endParaRPr lang="ru-RU" dirty="0"/>
          </a:p>
          <a:p>
            <a:r>
              <a:rPr lang="ru-RU" dirty="0" smtClean="0"/>
              <a:t>2)Снижением затрат на транспортные услуги</a:t>
            </a:r>
          </a:p>
          <a:p>
            <a:endParaRPr lang="ru-RU" dirty="0"/>
          </a:p>
          <a:p>
            <a:r>
              <a:rPr lang="ru-RU" dirty="0" smtClean="0"/>
              <a:t>3)Увеличением доходов производителей черешни</a:t>
            </a:r>
          </a:p>
          <a:p>
            <a:endParaRPr lang="ru-RU" dirty="0"/>
          </a:p>
          <a:p>
            <a:r>
              <a:rPr lang="ru-RU" dirty="0" smtClean="0"/>
              <a:t>4) Увеличением цен на минеральные удобрения.</a:t>
            </a: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143372" y="5572140"/>
            <a:ext cx="407196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1750199" y="3321843"/>
            <a:ext cx="46434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857620" y="1857364"/>
            <a:ext cx="3000396" cy="18573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893471" y="1964521"/>
            <a:ext cx="3000396" cy="17859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5643570" y="257174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Из приведённого ниже списка выберите ситуацию, которая может быть отражена следующим графиком.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b="1" dirty="0" smtClean="0"/>
              <a:t>Р(цена)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          </a:t>
            </a:r>
            <a:r>
              <a:rPr lang="en-US" sz="2000" b="1" dirty="0" smtClean="0"/>
              <a:t>D1</a:t>
            </a:r>
            <a:r>
              <a:rPr lang="ru-RU" sz="2000" b="1" dirty="0" smtClean="0"/>
              <a:t> (спрос)                 (предложение)  </a:t>
            </a:r>
            <a:endParaRPr lang="en-US" sz="2000" b="1" dirty="0" smtClean="0"/>
          </a:p>
          <a:p>
            <a:pPr>
              <a:buNone/>
            </a:pPr>
            <a:r>
              <a:rPr lang="ru-RU" sz="2000" b="1" dirty="0" smtClean="0"/>
              <a:t> </a:t>
            </a:r>
            <a:r>
              <a:rPr lang="en-US" sz="2000" b="1" dirty="0" smtClean="0"/>
              <a:t>                                              S1                 S2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                                          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                                    01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                                             02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                                            </a:t>
            </a: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                                                     </a:t>
            </a:r>
            <a:r>
              <a:rPr lang="ru-RU" sz="2000" b="1" dirty="0" smtClean="0"/>
              <a:t>   (количество)  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57364"/>
            <a:ext cx="3008313" cy="4268799"/>
          </a:xfrm>
        </p:spPr>
        <p:txBody>
          <a:bodyPr/>
          <a:lstStyle/>
          <a:p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Рост равновесной цены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Снижение выручки продавца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Рост количества проданного </a:t>
            </a:r>
          </a:p>
          <a:p>
            <a:pPr marL="342900" indent="-342900"/>
            <a:r>
              <a:rPr lang="ru-RU" dirty="0" smtClean="0"/>
              <a:t>         товара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/>
            <a:r>
              <a:rPr lang="ru-RU" dirty="0" smtClean="0"/>
              <a:t>4)     Отмена субсидии на данный товар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286248" y="5143512"/>
            <a:ext cx="39290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464579" y="3321843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179091" y="2107397"/>
            <a:ext cx="3071834" cy="242889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5036347" y="2107397"/>
            <a:ext cx="3071834" cy="242889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72000" y="1857364"/>
            <a:ext cx="3071834" cy="292895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429388" y="250030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929354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/>
              <a:t>Ответы:  1 – 1                               9 </a:t>
            </a:r>
            <a:r>
              <a:rPr lang="ru-RU" sz="2200" b="1" dirty="0" smtClean="0"/>
              <a:t>– 4                         17 - 3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>                 2  - 4                             10 </a:t>
            </a:r>
            <a:r>
              <a:rPr lang="ru-RU" sz="2200" b="1" dirty="0" smtClean="0"/>
              <a:t>– 3                         18 -1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                 3 – 2                             11 </a:t>
            </a:r>
            <a:r>
              <a:rPr lang="ru-RU" sz="2200" b="1" dirty="0" smtClean="0"/>
              <a:t>– 2                         19 - 4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> </a:t>
            </a:r>
            <a:r>
              <a:rPr lang="ru-RU" sz="2200" b="1" dirty="0" smtClean="0"/>
              <a:t>                4 - 2   </a:t>
            </a:r>
            <a:r>
              <a:rPr lang="ru-RU" sz="2200" b="1" dirty="0" smtClean="0"/>
              <a:t>                           12 – 3                         20 - 3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> </a:t>
            </a:r>
            <a:r>
              <a:rPr lang="ru-RU" sz="2200" b="1" dirty="0" smtClean="0"/>
              <a:t>                5 – 2  </a:t>
            </a:r>
            <a:r>
              <a:rPr lang="ru-RU" sz="2200" b="1" dirty="0" smtClean="0"/>
              <a:t>                           13 - 2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> </a:t>
            </a:r>
            <a:r>
              <a:rPr lang="ru-RU" sz="2200" b="1" dirty="0" smtClean="0"/>
              <a:t>                6 - 1 </a:t>
            </a:r>
            <a:r>
              <a:rPr lang="ru-RU" sz="2200" b="1" dirty="0" smtClean="0"/>
              <a:t>                             14 - 4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  </a:t>
            </a:r>
            <a:br>
              <a:rPr lang="ru-RU" sz="2200" b="1" dirty="0" smtClean="0"/>
            </a:br>
            <a:r>
              <a:rPr lang="ru-RU" sz="2200" b="1" dirty="0"/>
              <a:t> </a:t>
            </a:r>
            <a:r>
              <a:rPr lang="ru-RU" sz="2200" b="1" dirty="0" smtClean="0"/>
              <a:t>                7 – </a:t>
            </a:r>
            <a:r>
              <a:rPr lang="ru-RU" sz="2200" b="1" dirty="0" smtClean="0"/>
              <a:t>1                             15 – 4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   </a:t>
            </a:r>
            <a:br>
              <a:rPr lang="ru-RU" sz="2200" b="1" dirty="0" smtClean="0"/>
            </a:br>
            <a:r>
              <a:rPr lang="ru-RU" sz="2200" b="1" dirty="0"/>
              <a:t> </a:t>
            </a:r>
            <a:r>
              <a:rPr lang="ru-RU" sz="2200" b="1" dirty="0" smtClean="0"/>
              <a:t>                8 </a:t>
            </a:r>
            <a:r>
              <a:rPr lang="ru-RU" sz="2200" b="1" dirty="0" smtClean="0"/>
              <a:t>– 3                             16 - 3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584314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На рисунке отражены изменения предложения моркови и лука на соответствующем рынке (линия предложения </a:t>
            </a:r>
            <a:r>
              <a:rPr lang="en-US" sz="1400" dirty="0" smtClean="0"/>
              <a:t>S </a:t>
            </a:r>
            <a:r>
              <a:rPr lang="ru-RU" sz="1400" dirty="0" smtClean="0"/>
              <a:t>переместилась в новое положение </a:t>
            </a:r>
            <a:r>
              <a:rPr lang="en-US" sz="1400" dirty="0" smtClean="0"/>
              <a:t>S1</a:t>
            </a:r>
            <a:r>
              <a:rPr lang="ru-RU" sz="1400" dirty="0" smtClean="0"/>
              <a:t>). (Р – цена товара,   </a:t>
            </a:r>
            <a:r>
              <a:rPr lang="en-US" sz="1400" dirty="0" smtClean="0"/>
              <a:t>Q</a:t>
            </a:r>
            <a:r>
              <a:rPr lang="ru-RU" sz="1400" dirty="0" smtClean="0"/>
              <a:t>  - количество товара).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Р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S1                   S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Q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57364"/>
            <a:ext cx="3008313" cy="4268799"/>
          </a:xfrm>
        </p:spPr>
        <p:txBody>
          <a:bodyPr/>
          <a:lstStyle/>
          <a:p>
            <a:endParaRPr lang="en-US" dirty="0" smtClean="0"/>
          </a:p>
          <a:p>
            <a:r>
              <a:rPr lang="ru-RU" dirty="0" smtClean="0"/>
              <a:t>Это перемещение может быть связано с (со)</a:t>
            </a:r>
          </a:p>
          <a:p>
            <a:endParaRPr lang="ru-RU" dirty="0"/>
          </a:p>
          <a:p>
            <a:pPr marL="342900" indent="-342900">
              <a:buAutoNum type="arabicParenR"/>
            </a:pPr>
            <a:r>
              <a:rPr lang="ru-RU" dirty="0" smtClean="0"/>
              <a:t>Увеличением доходов производителей моркови и лука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r>
              <a:rPr lang="ru-RU" dirty="0" smtClean="0"/>
              <a:t>Увеличением цен на минеральные удобрения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r>
              <a:rPr lang="ru-RU" dirty="0" smtClean="0"/>
              <a:t>Увеличением платы за аренду земельных участков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r>
              <a:rPr lang="ru-RU" dirty="0" smtClean="0"/>
              <a:t>Снижением цен на дизельное топливо.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143372" y="5357826"/>
            <a:ext cx="41434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035951" y="3250405"/>
            <a:ext cx="42148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000496" y="1785926"/>
            <a:ext cx="2857520" cy="15716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250661" y="1893083"/>
            <a:ext cx="2857520" cy="15001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5786446" y="228599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4143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На рисунке отражено изменение предложения риса на соответствующем рынке (линия предложения  </a:t>
            </a:r>
            <a:r>
              <a:rPr lang="en-US" sz="1400" dirty="0" smtClean="0"/>
              <a:t>S </a:t>
            </a:r>
            <a:r>
              <a:rPr lang="ru-RU" sz="1400" dirty="0" smtClean="0"/>
              <a:t>переместилась в новое положение </a:t>
            </a:r>
            <a:r>
              <a:rPr lang="en-US" sz="1400" dirty="0" smtClean="0"/>
              <a:t> S1</a:t>
            </a:r>
            <a:r>
              <a:rPr lang="ru-RU" sz="1400" dirty="0" smtClean="0"/>
              <a:t> ). (Р – цена товара,   </a:t>
            </a:r>
            <a:r>
              <a:rPr lang="en-US" sz="1400" dirty="0" smtClean="0"/>
              <a:t>Q</a:t>
            </a:r>
            <a:r>
              <a:rPr lang="ru-RU" sz="1400" dirty="0" smtClean="0"/>
              <a:t> - количество товара).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Р</a:t>
            </a:r>
          </a:p>
          <a:p>
            <a:endParaRPr lang="ru-RU" dirty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ru-RU" dirty="0" smtClean="0"/>
              <a:t>  </a:t>
            </a:r>
            <a:r>
              <a:rPr lang="en-US" dirty="0" smtClean="0"/>
              <a:t> S1               S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</a:t>
            </a:r>
            <a:r>
              <a:rPr lang="en-US" dirty="0" smtClean="0"/>
              <a:t>Q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/>
          <a:p>
            <a:r>
              <a:rPr lang="ru-RU" dirty="0" smtClean="0"/>
              <a:t>Это перемещение может быть связано, в первую очередь с</a:t>
            </a:r>
          </a:p>
          <a:p>
            <a:endParaRPr lang="ru-RU" dirty="0"/>
          </a:p>
          <a:p>
            <a:r>
              <a:rPr lang="ru-RU" dirty="0" smtClean="0"/>
              <a:t>1)Увеличением доходов потребителей</a:t>
            </a:r>
          </a:p>
          <a:p>
            <a:endParaRPr lang="ru-RU" dirty="0"/>
          </a:p>
          <a:p>
            <a:r>
              <a:rPr lang="ru-RU" dirty="0" smtClean="0"/>
              <a:t>2)Увеличением таможенных пошлин на импорт риса</a:t>
            </a:r>
          </a:p>
          <a:p>
            <a:endParaRPr lang="ru-RU" dirty="0"/>
          </a:p>
          <a:p>
            <a:r>
              <a:rPr lang="ru-RU" dirty="0" smtClean="0"/>
              <a:t>3)Предоставлением льготных кредитов продавцам риса</a:t>
            </a:r>
          </a:p>
          <a:p>
            <a:endParaRPr lang="ru-RU" dirty="0"/>
          </a:p>
          <a:p>
            <a:r>
              <a:rPr lang="ru-RU" dirty="0" smtClean="0"/>
              <a:t>4)Уменьшением цен на энергоносители.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071934" y="5429264"/>
            <a:ext cx="42148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2000232" y="3357562"/>
            <a:ext cx="41434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250529" y="2321711"/>
            <a:ext cx="2428892" cy="121444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286380" y="2357430"/>
            <a:ext cx="2500330" cy="121444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5715008" y="257174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3008313" cy="135732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Выберите статьи затрат, которые могут быть отражены следующим графиком издержек в краткосрочном периоде.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sz="1400" dirty="0" smtClean="0"/>
          </a:p>
          <a:p>
            <a:endParaRPr lang="ru-RU" sz="1400" dirty="0"/>
          </a:p>
          <a:p>
            <a:pPr>
              <a:buNone/>
            </a:pPr>
            <a:r>
              <a:rPr lang="ru-RU" sz="1400" dirty="0" smtClean="0"/>
              <a:t>              </a:t>
            </a:r>
            <a:r>
              <a:rPr lang="ru-RU" sz="1400" b="1" dirty="0" smtClean="0"/>
              <a:t>Издержки, (руб.)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</a:t>
            </a:r>
            <a:r>
              <a:rPr lang="ru-RU" sz="1400" b="1" dirty="0" smtClean="0"/>
              <a:t>Количество продукции</a:t>
            </a:r>
            <a:endParaRPr lang="ru-RU" sz="1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571744"/>
            <a:ext cx="3008313" cy="3554419"/>
          </a:xfrm>
        </p:spPr>
        <p:txBody>
          <a:bodyPr/>
          <a:lstStyle/>
          <a:p>
            <a:pPr marL="342900" indent="-342900"/>
            <a:r>
              <a:rPr lang="ru-RU" dirty="0" smtClean="0"/>
              <a:t>1)      Сдельная зарплата рабочих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/>
            <a:r>
              <a:rPr lang="ru-RU" dirty="0" smtClean="0"/>
              <a:t>2)      Зарплата аппарата управления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/>
            <a:r>
              <a:rPr lang="ru-RU" dirty="0" smtClean="0"/>
              <a:t>3)      Плата за электроэнергию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/>
            <a:r>
              <a:rPr lang="ru-RU" dirty="0" smtClean="0"/>
              <a:t>4)       Транспортные расходы.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286248" y="5143512"/>
            <a:ext cx="40005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536017" y="3393281"/>
            <a:ext cx="350046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86248" y="4071942"/>
            <a:ext cx="364333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584314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>Выберите статьи затрат, которые </a:t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могут быть отражены следующим </a:t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графиком издержек в краткосрочном </a:t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периоде.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1400" b="1" dirty="0" smtClean="0"/>
              <a:t>Издержки (руб.)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</a:t>
            </a:r>
            <a:r>
              <a:rPr lang="ru-RU" sz="1400" b="1" dirty="0" smtClean="0"/>
              <a:t>Количество продукции                                               </a:t>
            </a:r>
            <a:endParaRPr lang="ru-RU" sz="1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43182"/>
            <a:ext cx="3008313" cy="3482981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ru-RU" dirty="0" smtClean="0"/>
              <a:t>Плата за минералы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r>
              <a:rPr lang="ru-RU" dirty="0" smtClean="0"/>
              <a:t>Плата за здание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Зарплата бухгалтера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r>
              <a:rPr lang="ru-RU" dirty="0" smtClean="0"/>
              <a:t>Зарплата сторожа</a:t>
            </a:r>
            <a:endParaRPr lang="ru-RU" dirty="0"/>
          </a:p>
          <a:p>
            <a:pPr marL="342900" indent="-342900">
              <a:buAutoNum type="arabicParenR"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214810" y="5143512"/>
            <a:ext cx="400052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4286248" y="1214422"/>
            <a:ext cx="8924" cy="39877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Содержимое 4"/>
          <p:cNvSpPr txBox="1">
            <a:spLocks/>
          </p:cNvSpPr>
          <p:nvPr/>
        </p:nvSpPr>
        <p:spPr>
          <a:xfrm>
            <a:off x="4143372" y="500042"/>
            <a:ext cx="4757742" cy="53578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</a:t>
            </a:r>
          </a:p>
        </p:txBody>
      </p:sp>
      <p:sp>
        <p:nvSpPr>
          <p:cNvPr id="26" name="Полилиния 25"/>
          <p:cNvSpPr/>
          <p:nvPr/>
        </p:nvSpPr>
        <p:spPr>
          <a:xfrm>
            <a:off x="4226767" y="1632857"/>
            <a:ext cx="3601617" cy="3545633"/>
          </a:xfrm>
          <a:custGeom>
            <a:avLst/>
            <a:gdLst>
              <a:gd name="connsiteX0" fmla="*/ 0 w 3601617"/>
              <a:gd name="connsiteY0" fmla="*/ 3545633 h 3545633"/>
              <a:gd name="connsiteX1" fmla="*/ 2556588 w 3601617"/>
              <a:gd name="connsiteY1" fmla="*/ 2313992 h 3545633"/>
              <a:gd name="connsiteX2" fmla="*/ 3601617 w 3601617"/>
              <a:gd name="connsiteY2" fmla="*/ 0 h 3545633"/>
              <a:gd name="connsiteX3" fmla="*/ 3601617 w 3601617"/>
              <a:gd name="connsiteY3" fmla="*/ 0 h 3545633"/>
              <a:gd name="connsiteX4" fmla="*/ 3601617 w 3601617"/>
              <a:gd name="connsiteY4" fmla="*/ 0 h 354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1617" h="3545633">
                <a:moveTo>
                  <a:pt x="0" y="3545633"/>
                </a:moveTo>
                <a:cubicBezTo>
                  <a:pt x="978159" y="3225282"/>
                  <a:pt x="1956319" y="2904931"/>
                  <a:pt x="2556588" y="2313992"/>
                </a:cubicBezTo>
                <a:cubicBezTo>
                  <a:pt x="3156857" y="1723053"/>
                  <a:pt x="3601617" y="0"/>
                  <a:pt x="3601617" y="0"/>
                </a:cubicBezTo>
                <a:lnTo>
                  <a:pt x="3601617" y="0"/>
                </a:lnTo>
                <a:lnTo>
                  <a:pt x="3601617" y="0"/>
                </a:ln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Какой ситуации соответствует положение точки В на графике экономического цикла: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071546"/>
            <a:ext cx="5111750" cy="505461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1400" b="1" dirty="0" smtClean="0"/>
              <a:t>Реальный </a:t>
            </a:r>
            <a:r>
              <a:rPr lang="ru-RU" sz="1400" b="1" dirty="0" smtClean="0"/>
              <a:t>ВВП (руб.)</a:t>
            </a:r>
            <a:endParaRPr lang="ru-RU" sz="1400" b="1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pPr>
              <a:buNone/>
            </a:pPr>
            <a:r>
              <a:rPr lang="ru-RU" sz="2400" b="1" dirty="0" smtClean="0"/>
              <a:t>                                       В</a:t>
            </a:r>
            <a:endParaRPr lang="ru-RU" sz="2400" b="1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        </a:t>
            </a:r>
            <a:r>
              <a:rPr lang="ru-RU" sz="1400" b="1" dirty="0" smtClean="0"/>
              <a:t>Т (годы)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ru-RU" dirty="0" smtClean="0"/>
              <a:t>Высокая инфляция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Высокая безработица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Падение курса акций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Банкротство предприятий.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143372" y="5286388"/>
            <a:ext cx="41434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2464579" y="3679033"/>
            <a:ext cx="321471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071934" y="2857496"/>
            <a:ext cx="4214842" cy="2428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4069080" y="2880360"/>
            <a:ext cx="4105656" cy="2447544"/>
          </a:xfrm>
          <a:custGeom>
            <a:avLst/>
            <a:gdLst>
              <a:gd name="connsiteX0" fmla="*/ 0 w 4105656"/>
              <a:gd name="connsiteY0" fmla="*/ 2404872 h 2447544"/>
              <a:gd name="connsiteX1" fmla="*/ 438912 w 4105656"/>
              <a:gd name="connsiteY1" fmla="*/ 1828800 h 2447544"/>
              <a:gd name="connsiteX2" fmla="*/ 1170432 w 4105656"/>
              <a:gd name="connsiteY2" fmla="*/ 2240280 h 2447544"/>
              <a:gd name="connsiteX3" fmla="*/ 2258568 w 4105656"/>
              <a:gd name="connsiteY3" fmla="*/ 585216 h 2447544"/>
              <a:gd name="connsiteX4" fmla="*/ 3502152 w 4105656"/>
              <a:gd name="connsiteY4" fmla="*/ 1042416 h 2447544"/>
              <a:gd name="connsiteX5" fmla="*/ 4105656 w 4105656"/>
              <a:gd name="connsiteY5" fmla="*/ 0 h 2447544"/>
              <a:gd name="connsiteX6" fmla="*/ 4105656 w 4105656"/>
              <a:gd name="connsiteY6" fmla="*/ 0 h 2447544"/>
              <a:gd name="connsiteX7" fmla="*/ 4105656 w 4105656"/>
              <a:gd name="connsiteY7" fmla="*/ 0 h 2447544"/>
              <a:gd name="connsiteX8" fmla="*/ 4105656 w 4105656"/>
              <a:gd name="connsiteY8" fmla="*/ 0 h 2447544"/>
              <a:gd name="connsiteX9" fmla="*/ 4105656 w 4105656"/>
              <a:gd name="connsiteY9" fmla="*/ 0 h 2447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05656" h="2447544">
                <a:moveTo>
                  <a:pt x="0" y="2404872"/>
                </a:moveTo>
                <a:cubicBezTo>
                  <a:pt x="121920" y="2130552"/>
                  <a:pt x="243840" y="1856232"/>
                  <a:pt x="438912" y="1828800"/>
                </a:cubicBezTo>
                <a:cubicBezTo>
                  <a:pt x="633984" y="1801368"/>
                  <a:pt x="867156" y="2447544"/>
                  <a:pt x="1170432" y="2240280"/>
                </a:cubicBezTo>
                <a:cubicBezTo>
                  <a:pt x="1473708" y="2033016"/>
                  <a:pt x="1869948" y="784860"/>
                  <a:pt x="2258568" y="585216"/>
                </a:cubicBezTo>
                <a:cubicBezTo>
                  <a:pt x="2647188" y="385572"/>
                  <a:pt x="3194304" y="1139952"/>
                  <a:pt x="3502152" y="1042416"/>
                </a:cubicBezTo>
                <a:cubicBezTo>
                  <a:pt x="3810000" y="944880"/>
                  <a:pt x="4105656" y="0"/>
                  <a:pt x="4105656" y="0"/>
                </a:cubicBezTo>
                <a:lnTo>
                  <a:pt x="4105656" y="0"/>
                </a:lnTo>
                <a:lnTo>
                  <a:pt x="4105656" y="0"/>
                </a:lnTo>
                <a:lnTo>
                  <a:pt x="4105656" y="0"/>
                </a:lnTo>
                <a:lnTo>
                  <a:pt x="4105656" y="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4143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Какой ситуации соответствует положение точки А на графике экономического цикла 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071546"/>
            <a:ext cx="5111750" cy="50546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1400" b="1" dirty="0" smtClean="0"/>
              <a:t>Реальный </a:t>
            </a:r>
            <a:r>
              <a:rPr lang="ru-RU" sz="1400" b="1" dirty="0" smtClean="0"/>
              <a:t>ВВП (руб.)</a:t>
            </a:r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А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</a:t>
            </a:r>
            <a:r>
              <a:rPr lang="ru-RU" dirty="0" smtClean="0"/>
              <a:t> </a:t>
            </a:r>
            <a:r>
              <a:rPr lang="ru-RU" sz="1400" b="1" dirty="0" smtClean="0"/>
              <a:t>Т (годы)</a:t>
            </a:r>
            <a:endParaRPr lang="ru-RU" sz="1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86058"/>
            <a:ext cx="3008313" cy="3340105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ru-RU" dirty="0" smtClean="0"/>
              <a:t>Низкая безработица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r>
              <a:rPr lang="ru-RU" dirty="0" smtClean="0"/>
              <a:t>Открытие новых предприятий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r>
              <a:rPr lang="ru-RU" dirty="0" smtClean="0"/>
              <a:t>Банкротство предприятий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r>
              <a:rPr lang="ru-RU" dirty="0" smtClean="0"/>
              <a:t>Эффективное использование ресурсов.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143372" y="5357826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571736" y="3786190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143372" y="2928934"/>
            <a:ext cx="3714776" cy="2428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4169664" y="2551176"/>
            <a:ext cx="3703320" cy="2964180"/>
          </a:xfrm>
          <a:custGeom>
            <a:avLst/>
            <a:gdLst>
              <a:gd name="connsiteX0" fmla="*/ 0 w 3703320"/>
              <a:gd name="connsiteY0" fmla="*/ 2816352 h 2964180"/>
              <a:gd name="connsiteX1" fmla="*/ 493776 w 3703320"/>
              <a:gd name="connsiteY1" fmla="*/ 1700784 h 2964180"/>
              <a:gd name="connsiteX2" fmla="*/ 1563624 w 3703320"/>
              <a:gd name="connsiteY2" fmla="*/ 2715768 h 2964180"/>
              <a:gd name="connsiteX3" fmla="*/ 2276856 w 3703320"/>
              <a:gd name="connsiteY3" fmla="*/ 210312 h 2964180"/>
              <a:gd name="connsiteX4" fmla="*/ 3090672 w 3703320"/>
              <a:gd name="connsiteY4" fmla="*/ 1453896 h 2964180"/>
              <a:gd name="connsiteX5" fmla="*/ 3703320 w 3703320"/>
              <a:gd name="connsiteY5" fmla="*/ 374904 h 296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3320" h="2964180">
                <a:moveTo>
                  <a:pt x="0" y="2816352"/>
                </a:moveTo>
                <a:cubicBezTo>
                  <a:pt x="116586" y="2266950"/>
                  <a:pt x="233172" y="1717548"/>
                  <a:pt x="493776" y="1700784"/>
                </a:cubicBezTo>
                <a:cubicBezTo>
                  <a:pt x="754380" y="1684020"/>
                  <a:pt x="1266444" y="2964180"/>
                  <a:pt x="1563624" y="2715768"/>
                </a:cubicBezTo>
                <a:cubicBezTo>
                  <a:pt x="1860804" y="2467356"/>
                  <a:pt x="2022348" y="420624"/>
                  <a:pt x="2276856" y="210312"/>
                </a:cubicBezTo>
                <a:cubicBezTo>
                  <a:pt x="2531364" y="0"/>
                  <a:pt x="2852928" y="1426464"/>
                  <a:pt x="3090672" y="1453896"/>
                </a:cubicBezTo>
                <a:cubicBezTo>
                  <a:pt x="3328416" y="1481328"/>
                  <a:pt x="3515868" y="928116"/>
                  <a:pt x="3703320" y="374904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584314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На рисунке отражены изменения спроса на легковые автомобили на соответствующем рынке (линия спроса </a:t>
            </a:r>
            <a:r>
              <a:rPr lang="en-US" sz="1400" dirty="0" smtClean="0"/>
              <a:t>D</a:t>
            </a:r>
            <a:r>
              <a:rPr lang="ru-RU" sz="1400" dirty="0" smtClean="0"/>
              <a:t>  переместилась в новое положение </a:t>
            </a:r>
            <a:r>
              <a:rPr lang="en-US" sz="1400" dirty="0" smtClean="0"/>
              <a:t>D1</a:t>
            </a:r>
            <a:r>
              <a:rPr lang="ru-RU" sz="1400" dirty="0" smtClean="0"/>
              <a:t>  ). (Р – цена товара,  </a:t>
            </a:r>
            <a:r>
              <a:rPr lang="en-US" sz="1400" dirty="0" smtClean="0"/>
              <a:t>Q</a:t>
            </a:r>
            <a:r>
              <a:rPr lang="ru-RU" sz="1400" dirty="0" smtClean="0"/>
              <a:t>  - количество этого  товара).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D</a:t>
            </a:r>
            <a:r>
              <a:rPr lang="ru-RU" dirty="0" smtClean="0"/>
              <a:t>           </a:t>
            </a:r>
            <a:r>
              <a:rPr lang="en-US" dirty="0" smtClean="0"/>
              <a:t>D1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Q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143116"/>
            <a:ext cx="3008313" cy="3983047"/>
          </a:xfrm>
        </p:spPr>
        <p:txBody>
          <a:bodyPr/>
          <a:lstStyle/>
          <a:p>
            <a:r>
              <a:rPr lang="ru-RU" dirty="0" smtClean="0"/>
              <a:t>Это перемещение связано, в первую очередь, с</a:t>
            </a:r>
          </a:p>
          <a:p>
            <a:r>
              <a:rPr lang="ru-RU" dirty="0" smtClean="0"/>
              <a:t>1)Совершенствованием технологии производства автомобилей</a:t>
            </a:r>
          </a:p>
          <a:p>
            <a:endParaRPr lang="ru-RU" dirty="0" smtClean="0"/>
          </a:p>
          <a:p>
            <a:r>
              <a:rPr lang="ru-RU" dirty="0" smtClean="0"/>
              <a:t>2) Уменьшением издержек производителей автомобилей</a:t>
            </a:r>
          </a:p>
          <a:p>
            <a:endParaRPr lang="ru-RU" dirty="0" smtClean="0"/>
          </a:p>
          <a:p>
            <a:r>
              <a:rPr lang="ru-RU" dirty="0" smtClean="0"/>
              <a:t>3) Увеличением объёма услуг общественного транспорта</a:t>
            </a:r>
          </a:p>
          <a:p>
            <a:endParaRPr lang="ru-RU" dirty="0" smtClean="0"/>
          </a:p>
          <a:p>
            <a:r>
              <a:rPr lang="ru-RU" dirty="0" smtClean="0"/>
              <a:t>4)Увеличением доходов населения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071934" y="5500702"/>
            <a:ext cx="40005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1893869" y="3392487"/>
            <a:ext cx="43577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571868" y="2857496"/>
            <a:ext cx="3214710" cy="135732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4429124" y="2786058"/>
            <a:ext cx="3286148" cy="142876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72066" y="321468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1176</Words>
  <Application>Microsoft Office PowerPoint</Application>
  <PresentationFormat>Экран (4:3)</PresentationFormat>
  <Paragraphs>454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На рисунке отражено изменение с                                          проса на джинсовую одежду на соответствующем рынке (линия спроса D переместилась в новое положение  D1). (Р – цена товара, Q – количество товара). </vt:lpstr>
      <vt:lpstr>На рисунке отражены изменения предложения черешни на соответствующем рынке линия предложения S переместилась в новое положение S1)/ (P – цена предложения,  Q – количество товара).</vt:lpstr>
      <vt:lpstr>На рисунке отражены изменения предложения моркови и лука на соответствующем рынке (линия предложения S переместилась в новое положение S1). (Р – цена товара,   Q  - количество товара).</vt:lpstr>
      <vt:lpstr>На рисунке отражено изменение предложения риса на соответствующем рынке (линия предложения  S переместилась в новое положение  S1 ). (Р – цена товара,   Q - количество товара).</vt:lpstr>
      <vt:lpstr>Выберите статьи затрат, которые могут быть отражены следующим графиком издержек в краткосрочном периоде.</vt:lpstr>
      <vt:lpstr>Выберите статьи затрат, которые   могут быть отражены следующим   графиком издержек в краткосрочном   периоде.</vt:lpstr>
      <vt:lpstr>Какой ситуации соответствует положение точки В на графике экономического цикла:</vt:lpstr>
      <vt:lpstr>Какой ситуации соответствует положение точки А на графике экономического цикла </vt:lpstr>
      <vt:lpstr>На рисунке отражены изменения спроса на легковые автомобили на соответствующем рынке (линия спроса D  переместилась в новое положение D1  ). (Р – цена товара,  Q  - количество этого  товара).</vt:lpstr>
      <vt:lpstr>Что показывает кривая предложения  (S) кухонных комбайнов на соответствующем рынке? (Р – цена товара, Q  - количество товара).</vt:lpstr>
      <vt:lpstr>На рисунке отражены изменения предложения спортивного оборудования на соответствующем рынке (линия предложения  S переместилась в новое положение S1 ). (Р – цена товара, Q - количество товара). </vt:lpstr>
      <vt:lpstr>На рисунке отражены изменения предложения тропических фруктов на соответствующем рынке (линия предложения S  переместилась в новое положение  S1 ). (Р – цена товара,   Q - количество товара).</vt:lpstr>
      <vt:lpstr>На рисунке отражено изменение спроса на услуги частных клиник (линия спроса   D переместилась в новое положение D1 ). (Р – цена товара, Q  -количество товара).</vt:lpstr>
      <vt:lpstr>На рисунке отражены изменения спроса на кухонную мебель на соответствующем рынке (линия спроса D  переместилась в новое положение   D1  ). (Р – цена товара,  Q -количество товара.)</vt:lpstr>
      <vt:lpstr>Из приведённого ниже списка выберите ситуацию, которая может быть отражена следующим графиком.</vt:lpstr>
      <vt:lpstr>Из приведённого ниже списка выберите ситуацию, которая может быть отражена следующим графиком</vt:lpstr>
      <vt:lpstr>Из приведённого ниже списка выберите ситуацию, которая может быть отражена следующим графиком.</vt:lpstr>
      <vt:lpstr>Из приведённого ниже списка выберите ситуацию, которая может быть отражена следующим графиком.</vt:lpstr>
      <vt:lpstr>Из приведённого ниже списка выберите ситуацию, которая может быть отражена следующим графиком.</vt:lpstr>
      <vt:lpstr>Из приведённого ниже списка выберите ситуацию, которая может быть отражена следующим графиком.</vt:lpstr>
      <vt:lpstr>Ответы:  1 – 1                               9 – 4                         17 - 3                   2  - 4                             10 – 3                         18 -1                   3 – 2                             11 – 2                         19 - 4                   4 - 2                              12 – 3                         20 - 3                   5 – 2                             13 - 2                   6 - 1                              14 - 4                     7 – 1                             15 – 4                      8 – 3                             16 - 3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рисунке отражено изменение с                                          проса на джинсовую одежду на соответствующем рынке (линия спроса D переместилась в новое положение  D1). (Р – цена товара, Q – количество товара). </dc:title>
  <dc:creator>Admin</dc:creator>
  <cp:lastModifiedBy>Admin</cp:lastModifiedBy>
  <cp:revision>35</cp:revision>
  <dcterms:created xsi:type="dcterms:W3CDTF">2012-02-19T08:31:54Z</dcterms:created>
  <dcterms:modified xsi:type="dcterms:W3CDTF">2012-02-23T09:40:45Z</dcterms:modified>
</cp:coreProperties>
</file>