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70"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18.06.2015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18.06.2015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18.06.2015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18.06.2015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18.06.2015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18.06.2015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18.06.2015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rgbClr val="000099"/>
                </a:solidFill>
              </a:rPr>
              <a:t>Французы под Бородино</a:t>
            </a:r>
            <a:endParaRPr lang="ru-RU" dirty="0">
              <a:solidFill>
                <a:srgbClr val="000099"/>
              </a:solidFill>
            </a:endParaRPr>
          </a:p>
        </p:txBody>
      </p:sp>
      <p:sp>
        <p:nvSpPr>
          <p:cNvPr id="3" name="Подзаголовок 2"/>
          <p:cNvSpPr>
            <a:spLocks noGrp="1"/>
          </p:cNvSpPr>
          <p:nvPr>
            <p:ph type="subTitle" idx="1"/>
          </p:nvPr>
        </p:nvSpPr>
        <p:spPr/>
        <p:txBody>
          <a:bodyPr/>
          <a:lstStyle/>
          <a:p>
            <a:r>
              <a:rPr lang="ru-RU" dirty="0" smtClean="0">
                <a:solidFill>
                  <a:srgbClr val="000099"/>
                </a:solidFill>
              </a:rPr>
              <a:t>Участие французов в Бородинских сражениях 1812 года, 1941 года.</a:t>
            </a:r>
            <a:endParaRPr lang="ru-RU" dirty="0">
              <a:solidFill>
                <a:srgbClr val="00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15436" cy="6643710"/>
          </a:xfrm>
        </p:spPr>
        <p:txBody>
          <a:bodyPr>
            <a:normAutofit lnSpcReduction="10000"/>
          </a:bodyPr>
          <a:lstStyle/>
          <a:p>
            <a:r>
              <a:rPr lang="ru-RU" sz="2800" dirty="0" smtClean="0"/>
              <a:t>7-я баварская пехотная дивизия с французским полком наступала во втором эшелоне. На то, что происходило дальше, любопытно взглянуть с другой стороны фронта.</a:t>
            </a:r>
            <a:br>
              <a:rPr lang="ru-RU" sz="2800" dirty="0" smtClean="0"/>
            </a:br>
            <a:r>
              <a:rPr lang="ru-RU" sz="2800" dirty="0" smtClean="0"/>
              <a:t>Такую возможность дает вышедшая в Германии в 1963 году книга </a:t>
            </a:r>
            <a:r>
              <a:rPr lang="ru-RU" sz="2800" dirty="0" err="1" smtClean="0"/>
              <a:t>Пауля</a:t>
            </a:r>
            <a:r>
              <a:rPr lang="ru-RU" sz="2800" dirty="0" smtClean="0"/>
              <a:t> </a:t>
            </a:r>
            <a:r>
              <a:rPr lang="ru-RU" sz="2800" dirty="0" err="1" smtClean="0"/>
              <a:t>Кареля</a:t>
            </a:r>
            <a:r>
              <a:rPr lang="ru-RU" sz="2800" dirty="0" smtClean="0"/>
              <a:t> «Гитлер идет на восток». В ней написано так: </a:t>
            </a:r>
            <a:r>
              <a:rPr lang="ru-RU" sz="2800" dirty="0" smtClean="0">
                <a:solidFill>
                  <a:srgbClr val="0000FF"/>
                </a:solidFill>
              </a:rPr>
              <a:t>«Под Бородино полки мотопехотной дивизии СС «Рейх» и «бригады </a:t>
            </a:r>
            <a:r>
              <a:rPr lang="ru-RU" sz="2800" dirty="0" err="1" smtClean="0">
                <a:solidFill>
                  <a:srgbClr val="0000FF"/>
                </a:solidFill>
              </a:rPr>
              <a:t>Гауэншильда</a:t>
            </a:r>
            <a:r>
              <a:rPr lang="ru-RU" sz="2800" dirty="0" smtClean="0">
                <a:solidFill>
                  <a:srgbClr val="0000FF"/>
                </a:solidFill>
              </a:rPr>
              <a:t>» из состава 10-й танковой дивизии с 7-м танковым полком, а также батальоном 90-го моторизованного артиллерийского полка и мотоциклетным батальоном из 10-й дивизии впервые померились силами с сибиряками — высокими, широкоплечими парнями в длинных шинелях, в меховых шапках и в валенках. </a:t>
            </a:r>
            <a:endParaRPr lang="ru-RU" sz="2800" dirty="0">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501122" cy="6429420"/>
          </a:xfrm>
        </p:spPr>
        <p:txBody>
          <a:bodyPr>
            <a:normAutofit/>
          </a:bodyPr>
          <a:lstStyle/>
          <a:p>
            <a:r>
              <a:rPr lang="ru-RU" sz="3200" dirty="0" smtClean="0">
                <a:solidFill>
                  <a:srgbClr val="0000FF"/>
                </a:solidFill>
              </a:rPr>
              <a:t>Сибиряки располагали сильными частями ПВО и противотанковыми пушками, но самое главное — имели на вооружении большое количество 76-мм многоцелевых орудий. Они сражались стойко. Никогда не впадали в панику — не сдавали ни пяди земли без ожесточенной драки. Они убивали и умирали. Битва шла не на жизнь, а насмерть. Ад полыхал на земле… С обеих сторон воюющие зверели — все забыли слово «пощада»». </a:t>
            </a:r>
            <a:endParaRPr lang="ru-RU" sz="3200" dirty="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42852"/>
            <a:ext cx="9144000" cy="6526508"/>
          </a:xfrm>
        </p:spPr>
        <p:txBody>
          <a:bodyPr>
            <a:normAutofit/>
          </a:bodyPr>
          <a:lstStyle/>
          <a:p>
            <a:r>
              <a:rPr lang="ru-RU" sz="3200" dirty="0" smtClean="0"/>
              <a:t>Чтобы переломить ход сражения, в эту мясорубку немцы бросили баварцев и французов. Вспоминал Г. </a:t>
            </a:r>
            <a:r>
              <a:rPr lang="ru-RU" sz="3200" dirty="0" err="1" smtClean="0"/>
              <a:t>Блюментрит</a:t>
            </a:r>
            <a:r>
              <a:rPr lang="ru-RU" sz="3200" dirty="0" smtClean="0"/>
              <a:t>: </a:t>
            </a:r>
            <a:r>
              <a:rPr lang="ru-RU" sz="3200" dirty="0" smtClean="0">
                <a:solidFill>
                  <a:srgbClr val="000099"/>
                </a:solidFill>
              </a:rPr>
              <a:t>«Четыре батальона французских добровольцев (на самом дел – 638-й пехотный полк был </a:t>
            </a:r>
            <a:r>
              <a:rPr lang="ru-RU" sz="3200" dirty="0" err="1" smtClean="0">
                <a:solidFill>
                  <a:srgbClr val="000099"/>
                </a:solidFill>
              </a:rPr>
              <a:t>двухбатальонного</a:t>
            </a:r>
            <a:r>
              <a:rPr lang="ru-RU" sz="3200" dirty="0" smtClean="0">
                <a:solidFill>
                  <a:srgbClr val="000099"/>
                </a:solidFill>
              </a:rPr>
              <a:t> состава), действовавших в составе 4-й армии, оказались менее стойкими. У Бородина фельдмаршал фон </a:t>
            </a:r>
            <a:r>
              <a:rPr lang="ru-RU" sz="3200" dirty="0" err="1" smtClean="0">
                <a:solidFill>
                  <a:srgbClr val="000099"/>
                </a:solidFill>
              </a:rPr>
              <a:t>Клюге</a:t>
            </a:r>
            <a:r>
              <a:rPr lang="ru-RU" sz="3200" dirty="0" smtClean="0">
                <a:solidFill>
                  <a:srgbClr val="000099"/>
                </a:solidFill>
              </a:rPr>
              <a:t> обратился к ним с речью, напомнив о том, как во времена Наполеона французы и немцы сражались здесь бок о бок против общего врага — России. </a:t>
            </a:r>
            <a:endParaRPr lang="ru-RU" sz="3200" dirty="0">
              <a:solidFill>
                <a:srgbClr val="0000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58204" cy="6357982"/>
          </a:xfrm>
        </p:spPr>
        <p:txBody>
          <a:bodyPr>
            <a:normAutofit lnSpcReduction="10000"/>
          </a:bodyPr>
          <a:lstStyle/>
          <a:p>
            <a:endParaRPr lang="ru-RU" sz="3200" dirty="0" smtClean="0">
              <a:solidFill>
                <a:srgbClr val="000099"/>
              </a:solidFill>
            </a:endParaRPr>
          </a:p>
          <a:p>
            <a:r>
              <a:rPr lang="ru-RU" sz="3200" dirty="0" smtClean="0">
                <a:solidFill>
                  <a:srgbClr val="000099"/>
                </a:solidFill>
              </a:rPr>
              <a:t>На </a:t>
            </a:r>
            <a:r>
              <a:rPr lang="ru-RU" sz="3200" dirty="0" smtClean="0">
                <a:solidFill>
                  <a:srgbClr val="000099"/>
                </a:solidFill>
              </a:rPr>
              <a:t>следующий день французы смело пошли в бой, но, к несчастью, не выдержали ни мощной атаки противника, ни сильного мороза и метели. Таких испытаний им ещё никогда не приходилось переносить. Французский легион был разгромлен, понеся большие потери от огня противника. Через несколько дней он был отведен в тыл и отправлен на Запад».</a:t>
            </a:r>
            <a:r>
              <a:rPr lang="ru-RU" dirty="0" smtClean="0"/>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346" y="285728"/>
            <a:ext cx="9358346" cy="6572272"/>
          </a:xfrm>
        </p:spPr>
        <p:txBody>
          <a:bodyPr>
            <a:normAutofit/>
          </a:bodyPr>
          <a:lstStyle/>
          <a:p>
            <a:pPr>
              <a:buNone/>
            </a:pPr>
            <a:r>
              <a:rPr lang="ru-RU" sz="2800" dirty="0" smtClean="0"/>
              <a:t>    В безуспешных атаках позиций 32-й дивизии французский полк потерял 65 человек убитыми, 120 ранеными и более 300 человек больными и обмороженными. В боевых документах вермахта остался неутешительный вывод: </a:t>
            </a:r>
            <a:r>
              <a:rPr lang="ru-RU" sz="2800" dirty="0" smtClean="0">
                <a:solidFill>
                  <a:srgbClr val="000099"/>
                </a:solidFill>
              </a:rPr>
              <a:t>«Люди проявили, в целом, хороший боевой дух, но уровень их боевой подготовки низок. Сержантский состав, в общем, неплох, но не проявляет активности, так как старший состав не показывает эффективности. Офицеры мало на что способны и явно были рекрутированы по чисто политическому принципу»</a:t>
            </a:r>
            <a:r>
              <a:rPr lang="ru-RU" sz="2800" dirty="0" smtClean="0"/>
              <a:t>. И подведен неутешительный итог: </a:t>
            </a:r>
            <a:r>
              <a:rPr lang="ru-RU" sz="2800" dirty="0" smtClean="0">
                <a:solidFill>
                  <a:srgbClr val="000099"/>
                </a:solidFill>
              </a:rPr>
              <a:t>«Легион небоеспособен».  </a:t>
            </a:r>
            <a:r>
              <a:rPr lang="ru-RU" sz="2800" dirty="0" smtClean="0"/>
              <a:t>Больше на Восточном фронте 638-й пехотный полк не появлялся.</a:t>
            </a:r>
          </a:p>
          <a:p>
            <a:pPr>
              <a:buNone/>
            </a:pP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Содержимое 2"/>
          <p:cNvSpPr>
            <a:spLocks noGrp="1"/>
          </p:cNvSpPr>
          <p:nvPr>
            <p:ph sz="quarter" idx="1"/>
          </p:nvPr>
        </p:nvSpPr>
        <p:spPr>
          <a:xfrm>
            <a:off x="214282" y="214290"/>
            <a:ext cx="8642350" cy="6500858"/>
          </a:xfrm>
        </p:spPr>
        <p:txBody>
          <a:bodyPr>
            <a:normAutofit/>
          </a:bodyPr>
          <a:lstStyle/>
          <a:p>
            <a:endParaRPr lang="ru-RU" sz="2800" dirty="0" smtClean="0"/>
          </a:p>
          <a:p>
            <a:r>
              <a:rPr lang="ru-RU" sz="2800" dirty="0" smtClean="0"/>
              <a:t>В том, что против нас в годы Великой Отечественной войны сражалось едва ли не половина Европы, убеждает список военнопленных. В национальном отношении он выглядит так: </a:t>
            </a:r>
            <a:r>
              <a:rPr lang="ru-RU" sz="2800" dirty="0" smtClean="0">
                <a:solidFill>
                  <a:srgbClr val="FF0000"/>
                </a:solidFill>
              </a:rPr>
              <a:t>немцы — 2 389 560</a:t>
            </a:r>
            <a:r>
              <a:rPr lang="ru-RU" sz="2800" dirty="0" smtClean="0"/>
              <a:t>, венгры — 513 767, румыны — 187 370, австрийцы — 156 682, чехи и словаки — 69 977, поляки — 60 280, </a:t>
            </a:r>
            <a:r>
              <a:rPr lang="ru-RU" sz="2800" dirty="0" smtClean="0">
                <a:solidFill>
                  <a:srgbClr val="FF0000"/>
                </a:solidFill>
              </a:rPr>
              <a:t>итальянцы — 48 957</a:t>
            </a:r>
            <a:r>
              <a:rPr lang="ru-RU" sz="2800" dirty="0" smtClean="0"/>
              <a:t>, </a:t>
            </a:r>
            <a:r>
              <a:rPr lang="ru-RU" sz="2800" dirty="0" smtClean="0">
                <a:solidFill>
                  <a:srgbClr val="000099"/>
                </a:solidFill>
              </a:rPr>
              <a:t>французы — 23 136</a:t>
            </a:r>
            <a:r>
              <a:rPr lang="ru-RU" sz="2800" dirty="0" smtClean="0"/>
              <a:t>, хорваты — 21 822, молдаване — 14 129, евреи — 10 173, голландцы — 4 729, финны — 2 377, бельгийцы — 2 010, люксембуржцы – 1652, датчане – 457, испанцы – 452, цыгане – 383, норвежцы – 101, шведы – 72. </a:t>
            </a:r>
          </a:p>
          <a:p>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pPr algn="ctr">
              <a:buNone/>
            </a:pPr>
            <a:r>
              <a:rPr lang="ru-RU" sz="9600" dirty="0" smtClean="0">
                <a:solidFill>
                  <a:srgbClr val="000099"/>
                </a:solidFill>
              </a:rPr>
              <a:t>Спасибо за внимание!</a:t>
            </a:r>
            <a:endParaRPr lang="ru-RU" sz="9600" dirty="0">
              <a:solidFill>
                <a:srgbClr val="0000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250825" y="115888"/>
            <a:ext cx="6985000" cy="955658"/>
          </a:xfrm>
        </p:spPr>
        <p:txBody>
          <a:bodyPr>
            <a:normAutofit fontScale="90000"/>
          </a:bodyPr>
          <a:lstStyle/>
          <a:p>
            <a:r>
              <a:rPr lang="ru-RU" sz="3200" dirty="0" smtClean="0">
                <a:solidFill>
                  <a:srgbClr val="FF0000"/>
                </a:solidFill>
                <a:effectLst>
                  <a:outerShdw blurRad="38100" dist="38100" dir="2700000" algn="tl">
                    <a:srgbClr val="000000">
                      <a:alpha val="43137"/>
                    </a:srgbClr>
                  </a:outerShdw>
                </a:effectLst>
              </a:rPr>
              <a:t>Участие французов в обоих сражениях</a:t>
            </a:r>
          </a:p>
        </p:txBody>
      </p:sp>
      <p:sp>
        <p:nvSpPr>
          <p:cNvPr id="50179" name="Содержимое 2"/>
          <p:cNvSpPr>
            <a:spLocks noGrp="1"/>
          </p:cNvSpPr>
          <p:nvPr>
            <p:ph sz="quarter" idx="1"/>
          </p:nvPr>
        </p:nvSpPr>
        <p:spPr>
          <a:xfrm>
            <a:off x="250825" y="1000109"/>
            <a:ext cx="8642350" cy="5668980"/>
          </a:xfrm>
        </p:spPr>
        <p:txBody>
          <a:bodyPr>
            <a:normAutofit lnSpcReduction="10000"/>
          </a:bodyPr>
          <a:lstStyle/>
          <a:p>
            <a:r>
              <a:rPr lang="ru-RU" sz="2800" dirty="0" smtClean="0"/>
              <a:t>О Бородинском сражении с наполеоновской армией в 1812 году в нашей стране знает всякий. А о том, что 74 года назад, осенью 1941 года, на том же знаменитом поле в смертельной схватке снова сошлись русские и французские солдаты, неизвестно почти никому. </a:t>
            </a:r>
            <a:r>
              <a:rPr lang="ru-RU" sz="2800" dirty="0" smtClean="0">
                <a:solidFill>
                  <a:srgbClr val="FF0000"/>
                </a:solidFill>
              </a:rPr>
              <a:t>В этот раз наследники Бонапарта ворвались в Россию в составе вермахта и назывались 638-м пехотным полком</a:t>
            </a:r>
            <a:r>
              <a:rPr lang="ru-RU" sz="2800" dirty="0" smtClean="0"/>
              <a:t>.</a:t>
            </a:r>
            <a:r>
              <a:rPr lang="ru-RU" dirty="0" smtClean="0"/>
              <a:t/>
            </a:r>
            <a:br>
              <a:rPr lang="ru-RU" dirty="0" smtClean="0"/>
            </a:br>
            <a:r>
              <a:rPr lang="ru-RU" sz="2800" dirty="0" smtClean="0"/>
              <a:t>Тысячи французов вполне </a:t>
            </a:r>
          </a:p>
          <a:p>
            <a:pPr>
              <a:buNone/>
            </a:pPr>
            <a:r>
              <a:rPr lang="ru-RU" sz="2800" dirty="0" smtClean="0"/>
              <a:t>    осознанно и добровольно </a:t>
            </a:r>
          </a:p>
          <a:p>
            <a:pPr>
              <a:buNone/>
            </a:pPr>
            <a:r>
              <a:rPr lang="ru-RU" sz="2800" dirty="0" smtClean="0"/>
              <a:t>    отправились на Восточный </a:t>
            </a:r>
          </a:p>
          <a:p>
            <a:pPr>
              <a:buNone/>
            </a:pPr>
            <a:r>
              <a:rPr lang="ru-RU" sz="2800" dirty="0" smtClean="0"/>
              <a:t>    фронт воевать. </a:t>
            </a:r>
          </a:p>
        </p:txBody>
      </p:sp>
      <p:pic>
        <p:nvPicPr>
          <p:cNvPr id="4" name="Рисунок 3" descr="Бородинское сражение 1941"/>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572132" y="4643446"/>
            <a:ext cx="3214678" cy="200026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186766" cy="5973910"/>
          </a:xfrm>
        </p:spPr>
        <p:txBody>
          <a:bodyPr>
            <a:normAutofit/>
          </a:bodyPr>
          <a:lstStyle/>
          <a:p>
            <a:r>
              <a:rPr lang="ru-RU" sz="2800" dirty="0" smtClean="0"/>
              <a:t>Чтобы понять, что забыли французы в 41-м под Москвой, надо вспомнить, что их страна вообще отличилась высоким уровнем сотрудничества с гитлеровцами. Да и само слово </a:t>
            </a:r>
            <a:r>
              <a:rPr lang="ru-RU" sz="2800" dirty="0" smtClean="0">
                <a:solidFill>
                  <a:srgbClr val="FF0000"/>
                </a:solidFill>
              </a:rPr>
              <a:t>«коллаборационизм» </a:t>
            </a:r>
            <a:r>
              <a:rPr lang="ru-RU" sz="2800" dirty="0" smtClean="0"/>
              <a:t>родилось в этой оккупированной фашистами стране. И долгое время – с июля 1940 по август 1944 года — как раз </a:t>
            </a:r>
            <a:r>
              <a:rPr lang="ru-RU" sz="2800" dirty="0" err="1" smtClean="0">
                <a:solidFill>
                  <a:srgbClr val="FF0000"/>
                </a:solidFill>
              </a:rPr>
              <a:t>коллабирационисткий</a:t>
            </a:r>
            <a:r>
              <a:rPr lang="ru-RU" sz="2800" dirty="0" smtClean="0">
                <a:solidFill>
                  <a:srgbClr val="FF0000"/>
                </a:solidFill>
              </a:rPr>
              <a:t> режим Виши</a:t>
            </a:r>
            <a:r>
              <a:rPr lang="ru-RU" sz="2800" dirty="0" smtClean="0"/>
              <a:t> был законной властью во Франции. А боровшийся с Гитлером генерал Шарль да Голль, находившийся в Лондоне, считался мятежником.</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329642" cy="6116786"/>
          </a:xfrm>
        </p:spPr>
        <p:txBody>
          <a:bodyPr>
            <a:noAutofit/>
          </a:bodyPr>
          <a:lstStyle/>
          <a:p>
            <a:r>
              <a:rPr lang="ru-RU" sz="3200" dirty="0" smtClean="0"/>
              <a:t>Красной армией на всех фронтах было взято в плен </a:t>
            </a:r>
            <a:r>
              <a:rPr lang="ru-RU" sz="3200" dirty="0" smtClean="0">
                <a:solidFill>
                  <a:srgbClr val="000099"/>
                </a:solidFill>
              </a:rPr>
              <a:t>23 тысячи военнослужащих вермахта французского происхождения </a:t>
            </a:r>
            <a:r>
              <a:rPr lang="ru-RU" sz="3200" dirty="0" smtClean="0"/>
              <a:t>— всего вдвое меньше, чем итальянцев. Но ведь Италия относилась к так называемым «странам оси» и воевала с нами вполне официально. По данным английских историков, </a:t>
            </a:r>
            <a:r>
              <a:rPr lang="ru-RU" sz="3200" dirty="0" smtClean="0">
                <a:solidFill>
                  <a:srgbClr val="000099"/>
                </a:solidFill>
              </a:rPr>
              <a:t>к лету 1944 года в рядах вермахта и СС воевало примерно столько же французов, сколько сражалось в рядах Сопротивления,</a:t>
            </a:r>
            <a:r>
              <a:rPr lang="ru-RU" sz="3200" dirty="0" smtClean="0"/>
              <a:t> возглавляемого де Голлем.</a:t>
            </a: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358246" cy="6429420"/>
          </a:xfrm>
        </p:spPr>
        <p:txBody>
          <a:bodyPr>
            <a:normAutofit lnSpcReduction="10000"/>
          </a:bodyPr>
          <a:lstStyle/>
          <a:p>
            <a:endParaRPr lang="ru-RU" sz="2800" dirty="0" smtClean="0"/>
          </a:p>
          <a:p>
            <a:r>
              <a:rPr lang="ru-RU" sz="2800" dirty="0" smtClean="0"/>
              <a:t>Удивительно </a:t>
            </a:r>
            <a:r>
              <a:rPr lang="ru-RU" sz="2800" dirty="0" smtClean="0"/>
              <a:t>ли, что после объявления фашистами </a:t>
            </a:r>
            <a:r>
              <a:rPr lang="ru-RU" sz="2800" dirty="0" smtClean="0">
                <a:solidFill>
                  <a:srgbClr val="FF0000"/>
                </a:solidFill>
              </a:rPr>
              <a:t>«крестового похода против большевизма»</a:t>
            </a:r>
            <a:r>
              <a:rPr lang="ru-RU" sz="2800" dirty="0" smtClean="0"/>
              <a:t> к пунктам сбора желающих снова повоевать с русскими устремилось множество французов? Уже </a:t>
            </a:r>
            <a:r>
              <a:rPr lang="ru-RU" sz="2800" dirty="0" smtClean="0">
                <a:solidFill>
                  <a:srgbClr val="FF0000"/>
                </a:solidFill>
              </a:rPr>
              <a:t>22 июня 1941 года</a:t>
            </a:r>
            <a:r>
              <a:rPr lang="ru-RU" sz="2800" dirty="0" smtClean="0"/>
              <a:t> лидер нацистской </a:t>
            </a:r>
            <a:r>
              <a:rPr lang="ru-RU" sz="2800" dirty="0" err="1" smtClean="0"/>
              <a:t>PartiPopulaireFrancais</a:t>
            </a:r>
            <a:r>
              <a:rPr lang="ru-RU" sz="2800" dirty="0" smtClean="0"/>
              <a:t> </a:t>
            </a:r>
            <a:r>
              <a:rPr lang="ru-RU" sz="2800" dirty="0" smtClean="0">
                <a:solidFill>
                  <a:srgbClr val="FF0000"/>
                </a:solidFill>
              </a:rPr>
              <a:t>(«Национальная народная партия») </a:t>
            </a:r>
            <a:r>
              <a:rPr lang="ru-RU" sz="2800" dirty="0" smtClean="0"/>
              <a:t>Жак </a:t>
            </a:r>
            <a:r>
              <a:rPr lang="ru-RU" sz="2800" dirty="0" err="1" smtClean="0"/>
              <a:t>Дорио</a:t>
            </a:r>
            <a:r>
              <a:rPr lang="ru-RU" sz="2800" dirty="0" smtClean="0"/>
              <a:t> предложил соотечественникам создать </a:t>
            </a:r>
            <a:r>
              <a:rPr lang="ru-RU" sz="2800" dirty="0" smtClean="0">
                <a:solidFill>
                  <a:srgbClr val="FF0000"/>
                </a:solidFill>
              </a:rPr>
              <a:t>Легион французских добровольцев </a:t>
            </a:r>
            <a:r>
              <a:rPr lang="ru-RU" sz="2800" dirty="0" smtClean="0"/>
              <a:t>для участия в войне против Советского Союза. Посол Третьего рейха во Франции </a:t>
            </a:r>
            <a:r>
              <a:rPr lang="ru-RU" sz="2800" dirty="0" err="1" smtClean="0"/>
              <a:t>Отто</a:t>
            </a:r>
            <a:r>
              <a:rPr lang="ru-RU" sz="2800" dirty="0" smtClean="0"/>
              <a:t> </a:t>
            </a:r>
            <a:r>
              <a:rPr lang="ru-RU" sz="2800" dirty="0" err="1" smtClean="0"/>
              <a:t>Абетц</a:t>
            </a:r>
            <a:r>
              <a:rPr lang="ru-RU" sz="2800" dirty="0" smtClean="0"/>
              <a:t> сообщил об этом в Берлин. 5 июля в Париж из столицы Германии пришла официальная телеграмма с одобрением этого начинания.</a:t>
            </a:r>
            <a:br>
              <a:rPr lang="ru-RU" sz="2800" dirty="0" smtClean="0"/>
            </a:b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6357982"/>
          </a:xfrm>
        </p:spPr>
        <p:txBody>
          <a:bodyPr>
            <a:normAutofit fontScale="92500"/>
          </a:bodyPr>
          <a:lstStyle/>
          <a:p>
            <a:endParaRPr lang="ru-RU" dirty="0" smtClean="0"/>
          </a:p>
          <a:p>
            <a:r>
              <a:rPr lang="ru-RU" sz="3200" dirty="0" smtClean="0"/>
              <a:t>От </a:t>
            </a:r>
            <a:r>
              <a:rPr lang="ru-RU" sz="3200" dirty="0" smtClean="0"/>
              <a:t>желающих сражаться с большевиками не было отбоя. Жесткий врачебный контроль осуществляли немецкие военные врачи. Из первых 3 тысяч и </a:t>
            </a:r>
            <a:r>
              <a:rPr lang="ru-RU" sz="3200" dirty="0" smtClean="0">
                <a:solidFill>
                  <a:srgbClr val="000099"/>
                </a:solidFill>
              </a:rPr>
              <a:t>сформировали</a:t>
            </a:r>
            <a:r>
              <a:rPr lang="ru-RU" sz="3200" dirty="0" smtClean="0"/>
              <a:t> тот самый </a:t>
            </a:r>
            <a:r>
              <a:rPr lang="ru-RU" sz="3200" dirty="0" smtClean="0">
                <a:solidFill>
                  <a:srgbClr val="000099"/>
                </a:solidFill>
              </a:rPr>
              <a:t>638-й французский пехотный полк</a:t>
            </a:r>
            <a:r>
              <a:rPr lang="ru-RU" sz="3200" dirty="0" smtClean="0"/>
              <a:t>. Солдаты и офицеры 638-го пехотного полка носили немецкую военную форму, но с сине-бело-красной нашивкой на правом рукаве. Знамя воинской части тоже было трехцветным. Команды разрешено было отдавать на французском языке.</a:t>
            </a:r>
            <a:r>
              <a:rPr lang="ru-RU" dirty="0" smtClean="0"/>
              <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85728"/>
            <a:ext cx="8358246" cy="6188224"/>
          </a:xfrm>
        </p:spPr>
        <p:txBody>
          <a:bodyPr>
            <a:normAutofit lnSpcReduction="10000"/>
          </a:bodyPr>
          <a:lstStyle/>
          <a:p>
            <a:r>
              <a:rPr lang="ru-RU" sz="3200" dirty="0" smtClean="0"/>
              <a:t>В конце октября 1941-го полк погрузили в эшелоны и отправили точно по маршруту, которым в 1812 входили в Россию предки новоявленных крестоносцев, — под Смоленск. В дороге их догнала приветственная телеграмма активно сотрудничавшего с гитлеровцами маршала </a:t>
            </a:r>
            <a:r>
              <a:rPr lang="ru-RU" sz="3200" dirty="0" err="1" smtClean="0"/>
              <a:t>Петэна</a:t>
            </a:r>
            <a:r>
              <a:rPr lang="ru-RU" sz="3200" dirty="0" smtClean="0"/>
              <a:t>: </a:t>
            </a:r>
            <a:r>
              <a:rPr lang="ru-RU" sz="3200" dirty="0" smtClean="0">
                <a:solidFill>
                  <a:srgbClr val="000099"/>
                </a:solidFill>
              </a:rPr>
              <a:t>«Перед тем, как вы пойдете в бой, мне радостно сознавать, что вы не забываете — вам принадлежит часть нашей военной чести».</a:t>
            </a:r>
            <a:endParaRPr lang="ru-RU" sz="3200" dirty="0">
              <a:solidFill>
                <a:srgbClr val="0000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606760" cy="6455070"/>
          </a:xfrm>
        </p:spPr>
        <p:txBody>
          <a:bodyPr>
            <a:normAutofit lnSpcReduction="10000"/>
          </a:bodyPr>
          <a:lstStyle/>
          <a:p>
            <a:r>
              <a:rPr lang="ru-RU" sz="2800" dirty="0" smtClean="0"/>
              <a:t>6-го ноября французы высадились на смоленский перрон и на автомашинах отправились навстречу своей незавидной судьбе. Как выяснилось, полевое немецкое обмундирование не годилось не только для русской зимы. Осенью оно тоже не сильно грело. Что для жителей благодатного Средиземноморья было просто непереносимым. В результате </a:t>
            </a:r>
            <a:r>
              <a:rPr lang="ru-RU" sz="2800" dirty="0" smtClean="0">
                <a:solidFill>
                  <a:srgbClr val="000099"/>
                </a:solidFill>
              </a:rPr>
              <a:t>по дороге к фронту полк недосчитался примерно 400 заболевших солдат. Тех, кто остался, включили в состав одной из самых боеспособных частей гитлеровской армии — 7-й баварской пехотной дивизии, </a:t>
            </a:r>
            <a:r>
              <a:rPr lang="ru-RU" sz="2800" dirty="0" smtClean="0"/>
              <a:t>которой командовал генерал-лейтенант фон </a:t>
            </a:r>
            <a:r>
              <a:rPr lang="ru-RU" sz="2800" dirty="0" err="1" smtClean="0"/>
              <a:t>Габленц</a:t>
            </a:r>
            <a:r>
              <a:rPr lang="ru-RU" sz="2800" dirty="0" smtClean="0"/>
              <a:t>.</a:t>
            </a:r>
            <a:br>
              <a:rPr lang="ru-RU" sz="2800" dirty="0" smtClean="0"/>
            </a:b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186766" cy="6259662"/>
          </a:xfrm>
        </p:spPr>
        <p:txBody>
          <a:bodyPr>
            <a:normAutofit lnSpcReduction="10000"/>
          </a:bodyPr>
          <a:lstStyle/>
          <a:p>
            <a:endParaRPr lang="ru-RU" sz="3200" dirty="0" smtClean="0"/>
          </a:p>
          <a:p>
            <a:r>
              <a:rPr lang="ru-RU" sz="3200" dirty="0" smtClean="0"/>
              <a:t>Так </a:t>
            </a:r>
            <a:r>
              <a:rPr lang="ru-RU" sz="3200" dirty="0" smtClean="0">
                <a:solidFill>
                  <a:srgbClr val="000099"/>
                </a:solidFill>
              </a:rPr>
              <a:t>638-й пехотный полк прибыл в район Бородино</a:t>
            </a:r>
            <a:r>
              <a:rPr lang="ru-RU" sz="3200" dirty="0" smtClean="0"/>
              <a:t>. Там гнулась дугой, но пока не ломалась Можайская линия обороны Москвы. Наконец, </a:t>
            </a:r>
            <a:r>
              <a:rPr lang="ru-RU" sz="3200" dirty="0" smtClean="0">
                <a:solidFill>
                  <a:srgbClr val="FF0000"/>
                </a:solidFill>
              </a:rPr>
              <a:t>10 октября в Можайске из вагонов спешно выгрузилась 32-я стрелковая дивизия полковника В. </a:t>
            </a:r>
            <a:r>
              <a:rPr lang="ru-RU" sz="3200" dirty="0" err="1" smtClean="0">
                <a:solidFill>
                  <a:srgbClr val="FF0000"/>
                </a:solidFill>
              </a:rPr>
              <a:t>Полосухина</a:t>
            </a:r>
            <a:r>
              <a:rPr lang="ru-RU" sz="3200" dirty="0" smtClean="0"/>
              <a:t>. Ей и суждено было сделать то же, что и </a:t>
            </a:r>
            <a:r>
              <a:rPr lang="ru-RU" sz="3200" dirty="0" err="1" smtClean="0"/>
              <a:t>кутузовским</a:t>
            </a:r>
            <a:r>
              <a:rPr lang="ru-RU" sz="3200" dirty="0" smtClean="0"/>
              <a:t> чудо-богатырям: </a:t>
            </a:r>
            <a:r>
              <a:rPr lang="ru-RU" sz="3200" dirty="0" smtClean="0">
                <a:solidFill>
                  <a:srgbClr val="FF0000"/>
                </a:solidFill>
              </a:rPr>
              <a:t>разгромить французов на Бородинском поле</a:t>
            </a:r>
            <a:r>
              <a:rPr lang="ru-RU" sz="3200" dirty="0" smtClean="0"/>
              <a:t>. Впрочем, конечно, не одних лишь французов.</a:t>
            </a:r>
            <a:r>
              <a:rPr lang="ru-RU" dirty="0" smtClean="0"/>
              <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1071</Words>
  <PresentationFormat>Экран (4:3)</PresentationFormat>
  <Paragraphs>26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Французы под Бородино</vt:lpstr>
      <vt:lpstr>Участие французов в обоих сражениях</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Beloborodova</cp:lastModifiedBy>
  <cp:revision>24</cp:revision>
  <dcterms:modified xsi:type="dcterms:W3CDTF">2015-06-18T04:04:29Z</dcterms:modified>
</cp:coreProperties>
</file>