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16" r:id="rId33"/>
    <p:sldId id="317" r:id="rId34"/>
    <p:sldId id="318" r:id="rId35"/>
    <p:sldId id="319"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8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18.06.2015</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18.06.2015</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18.06.2015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18.06.2015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18.06.2015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18.06.2015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18.06.2015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18.06.2015</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18.06.2015</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18.06.2015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borodino.ru/picture/picture252.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orodino.ru/picture/picture244.jp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7.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borodino.ru/picture/picture246.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1000108"/>
            <a:ext cx="8305800" cy="3929090"/>
          </a:xfrm>
        </p:spPr>
        <p:txBody>
          <a:bodyPr/>
          <a:lstStyle/>
          <a:p>
            <a:r>
              <a:rPr lang="ru-RU" sz="9600" dirty="0" smtClean="0">
                <a:solidFill>
                  <a:srgbClr val="FF0000"/>
                </a:solidFill>
              </a:rPr>
              <a:t>Бородино </a:t>
            </a:r>
            <a:r>
              <a:rPr lang="ru-RU" sz="9600" dirty="0" smtClean="0">
                <a:solidFill>
                  <a:srgbClr val="FF0000"/>
                </a:solidFill>
              </a:rPr>
              <a:t/>
            </a:r>
            <a:br>
              <a:rPr lang="ru-RU" sz="9600" dirty="0" smtClean="0">
                <a:solidFill>
                  <a:srgbClr val="FF0000"/>
                </a:solidFill>
              </a:rPr>
            </a:br>
            <a:r>
              <a:rPr lang="ru-RU" sz="9600" dirty="0" smtClean="0">
                <a:solidFill>
                  <a:srgbClr val="FF0000"/>
                </a:solidFill>
              </a:rPr>
              <a:t>1941 </a:t>
            </a:r>
            <a:r>
              <a:rPr lang="ru-RU" sz="9600" dirty="0" smtClean="0">
                <a:solidFill>
                  <a:srgbClr val="FF0000"/>
                </a:solidFill>
              </a:rPr>
              <a:t>год.</a:t>
            </a:r>
            <a:endParaRPr lang="ru-RU" sz="96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669360"/>
          </a:xfrm>
        </p:spPr>
        <p:txBody>
          <a:bodyPr>
            <a:normAutofit/>
          </a:bodyPr>
          <a:lstStyle/>
          <a:p>
            <a:r>
              <a:rPr lang="ru-RU" sz="2400" dirty="0" smtClean="0"/>
              <a:t>32-я дивизия, полностью укомплектованная личным составом и вооружением, вышла на свой оборонительный рубеж, чтобы преградить путь фашистским войскам. «Запомни, комдив, ты стоишь часовым у главных ворот столицы. А часовой не имеет права оставлять свой пост без приказа», – сказал командарм Д. Д. </a:t>
            </a:r>
            <a:r>
              <a:rPr lang="ru-RU" sz="2400" dirty="0" err="1" smtClean="0"/>
              <a:t>Лелюшенко</a:t>
            </a:r>
            <a:r>
              <a:rPr lang="ru-RU" sz="2400" dirty="0" smtClean="0"/>
              <a:t> во время встречи с В. И. </a:t>
            </a:r>
            <a:r>
              <a:rPr lang="ru-RU" sz="2400" dirty="0" err="1" smtClean="0"/>
              <a:t>Полосухиным</a:t>
            </a:r>
            <a:r>
              <a:rPr lang="ru-RU" sz="2400" dirty="0" smtClean="0"/>
              <a:t> в штабе дивизии. Дивизия имела в своём составе три стрелковых, два артиллерийских полка, противотанковый и зенитный дивизионы, пять специальных батальонов, роту химзащиты, 8593 винтовки, 872 автомата, 444 пулемёта, 286 орудий и миномётов, более 500 машин разного назначения, в том числе роту лёгких танков и роту бронетранспортёров. Находящаяся на вооружении артиллерия позволяла поражать противника на удалении 12 километров от переднего края. В дивизии служили 15 тысяч человек – представители всех союзных республик, большую часть из них составляли сибиряки. </a:t>
            </a:r>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429420"/>
          </a:xfrm>
        </p:spPr>
        <p:txBody>
          <a:bodyPr>
            <a:normAutofit/>
          </a:bodyPr>
          <a:lstStyle/>
          <a:p>
            <a:r>
              <a:rPr lang="ru-RU" sz="2400" dirty="0" smtClean="0"/>
              <a:t>Представитель Ставки ВГК  А. М. Василевский, находившийся в это время в Можайске, встретился с комдивом В. И. </a:t>
            </a:r>
            <a:r>
              <a:rPr lang="ru-RU" sz="2400" dirty="0" err="1" smtClean="0"/>
              <a:t>Полосухиным</a:t>
            </a:r>
            <a:r>
              <a:rPr lang="ru-RU" sz="2400" dirty="0" smtClean="0"/>
              <a:t> сразу же, когда на выгрузку поступил эшелон со штабом 32-й дивизии. В. И. </a:t>
            </a:r>
            <a:r>
              <a:rPr lang="ru-RU" sz="2400" dirty="0" err="1" smtClean="0"/>
              <a:t>Полосухин</a:t>
            </a:r>
            <a:r>
              <a:rPr lang="ru-RU" sz="2400" dirty="0" smtClean="0"/>
              <a:t> доложил о численном составе, вооружении и боевых возможностях дивизии. А. М. Васильевский сказал: «Товарищ </a:t>
            </a:r>
            <a:r>
              <a:rPr lang="ru-RU" sz="2400" dirty="0" err="1" smtClean="0"/>
              <a:t>Полосухин</a:t>
            </a:r>
            <a:r>
              <a:rPr lang="ru-RU" sz="2400" dirty="0" smtClean="0"/>
              <a:t>, ваша дивизия займёт полосу обороны, в центре которой – Бородинское поле. Защищать его надо любой ценой. Доложу Ставке и Генштабу: Бородинское поле будет оборонять 32-я Сибирская дивизия». Свой командный пункт В. И. </a:t>
            </a:r>
            <a:r>
              <a:rPr lang="ru-RU" sz="2400" dirty="0" err="1" smtClean="0"/>
              <a:t>Полосухин</a:t>
            </a:r>
            <a:r>
              <a:rPr lang="ru-RU" sz="2400" dirty="0" smtClean="0"/>
              <a:t> разместил на высоте позади того места, где стояла когда-то батарея Раевского. С высоты хорошо просматривались окрестности. Видны были памятники и обелиски, воздвигнутые в честь героев Бородинской битвы 1812 года.</a:t>
            </a:r>
          </a:p>
          <a:p>
            <a:endParaRPr lang="ru-RU"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858000"/>
          </a:xfrm>
        </p:spPr>
        <p:txBody>
          <a:bodyPr>
            <a:normAutofit/>
          </a:bodyPr>
          <a:lstStyle/>
          <a:p>
            <a:r>
              <a:rPr lang="ru-RU" sz="2400" dirty="0" smtClean="0"/>
              <a:t>Здесь, где в сентябре 1812 года находился командный пункт великого русского полководца М. И. Кутузова. В.И. </a:t>
            </a:r>
            <a:r>
              <a:rPr lang="ru-RU" sz="2400" dirty="0" err="1" smtClean="0"/>
              <a:t>Полосухин</a:t>
            </a:r>
            <a:endParaRPr lang="ru-RU" sz="2400" dirty="0" smtClean="0"/>
          </a:p>
          <a:p>
            <a:pPr>
              <a:buNone/>
            </a:pPr>
            <a:r>
              <a:rPr lang="ru-RU" sz="2400" dirty="0" smtClean="0"/>
              <a:t>      внимательно осматривал окружающую местность. «Священное место, – не отрывая бинокля от глаз, вполголоса произнёс командир дивизии. – На таком поле нельзя плохо драться с врагами».</a:t>
            </a:r>
          </a:p>
          <a:p>
            <a:pPr>
              <a:buNone/>
            </a:pPr>
            <a:r>
              <a:rPr lang="ru-RU" sz="2400" dirty="0" smtClean="0"/>
              <a:t>     «Осталась в памяти его беседа с артиллеристами; он подсказал им, где у немецких танков броня потоньше, шла также речь об особенностях стрельбы прямой наводкой», – вспоминал Евгений Воробьёв. Напутствуя командиров, спешивших после осмотра местности в свои полки, батальоны, комдив сказал: «Нас ждёт жестокий бой. Будем биться с фашистами на Бородинском поле. Выстоять любой ценой – вот приказ». «Такая нам досталась доля!»</a:t>
            </a:r>
            <a:endParaRPr lang="ru-RU"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Содержимое 2"/>
          <p:cNvSpPr>
            <a:spLocks noGrp="1"/>
          </p:cNvSpPr>
          <p:nvPr>
            <p:ph idx="1"/>
          </p:nvPr>
        </p:nvSpPr>
        <p:spPr>
          <a:xfrm>
            <a:off x="0" y="214291"/>
            <a:ext cx="8786813" cy="6454798"/>
          </a:xfrm>
        </p:spPr>
        <p:txBody>
          <a:bodyPr>
            <a:normAutofit/>
          </a:bodyPr>
          <a:lstStyle/>
          <a:p>
            <a:r>
              <a:rPr lang="ru-RU" dirty="0" smtClean="0"/>
              <a:t>Помимо дивизии в состав армии вошли: </a:t>
            </a:r>
            <a:r>
              <a:rPr lang="ru-RU" sz="2800" dirty="0" smtClean="0"/>
              <a:t>батальон курсантов Военно-политического училища имени В. И. Ленина, 230-й и 127-й запасные стрелковые полки, 36-й мотоциклетный полк, три дивизиона гвардейских миномётов («катюш»), семь противотанковых артиллерийских полков (121, 367, 316, 408, 421, 509, 572-й), 20-я танковая бригада, 305-й отдельный пулемётно-артиллерийский и 467-й отдельный сапёрный батальоны, три огнемётные роты, отдельная танковая рота, Можайский истребительный батальон. Здесь же были отошедшие от Гжатска 18-я и 19-я танковые бригады с несколькими танками, оставшимися в них.</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Содержимое 2"/>
          <p:cNvSpPr>
            <a:spLocks noGrp="1"/>
          </p:cNvSpPr>
          <p:nvPr>
            <p:ph idx="1"/>
          </p:nvPr>
        </p:nvSpPr>
        <p:spPr>
          <a:xfrm>
            <a:off x="250825" y="285729"/>
            <a:ext cx="8642350" cy="6383360"/>
          </a:xfrm>
        </p:spPr>
        <p:txBody>
          <a:bodyPr>
            <a:normAutofit/>
          </a:bodyPr>
          <a:lstStyle/>
          <a:p>
            <a:r>
              <a:rPr lang="ru-RU" sz="2800" dirty="0" smtClean="0"/>
              <a:t>32-й Краснознамённой стрелковой дивизии отводилась главная роль. </a:t>
            </a:r>
          </a:p>
          <a:p>
            <a:r>
              <a:rPr lang="ru-RU" sz="2800" dirty="0" smtClean="0"/>
              <a:t>В октябре 1941 года она встала на защиту Москвы там, где её обороняла в 1812 году армия Кутузова. Командовал дивизией полковник </a:t>
            </a:r>
            <a:r>
              <a:rPr lang="ru-RU" sz="2800" dirty="0" err="1" smtClean="0"/>
              <a:t>Полосухин</a:t>
            </a:r>
            <a:r>
              <a:rPr lang="ru-RU" sz="2800" dirty="0" smtClean="0"/>
              <a:t>.</a:t>
            </a:r>
          </a:p>
          <a:p>
            <a:r>
              <a:rPr lang="ru-RU" sz="2800" dirty="0" smtClean="0"/>
              <a:t>В октябре 1941 г. военный корреспондент Евгений Воробьёв писал: «Здесь каждая пядь земли принадлежит истории. Здесь рядом с бойцами 32-й стрелковой дивизии полковника </a:t>
            </a:r>
            <a:r>
              <a:rPr lang="ru-RU" sz="2800" dirty="0" err="1" smtClean="0"/>
              <a:t>Полосухина</a:t>
            </a:r>
            <a:r>
              <a:rPr lang="ru-RU" sz="2800" dirty="0" smtClean="0"/>
              <a:t> сражаются бессмертные тени предков. На обелиске, водружённом на кургане и увенчанном парящим орлом, высечены слова: «Неприятель отражен во всех пунктах». </a:t>
            </a:r>
            <a:endParaRPr lang="ru-RU"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Содержимое 2"/>
          <p:cNvSpPr>
            <a:spLocks noGrp="1"/>
          </p:cNvSpPr>
          <p:nvPr>
            <p:ph idx="1"/>
          </p:nvPr>
        </p:nvSpPr>
        <p:spPr>
          <a:xfrm>
            <a:off x="0" y="214291"/>
            <a:ext cx="8893175" cy="6454798"/>
          </a:xfrm>
        </p:spPr>
        <p:txBody>
          <a:bodyPr/>
          <a:lstStyle/>
          <a:p>
            <a:r>
              <a:rPr lang="ru-RU" dirty="0" smtClean="0"/>
              <a:t>Удастся ли ныне дальневосточникам подписаться под гордой реляцией фельдмаршала Кутузова? Или наши потомки смогут упрекнуть бойцов, командиров дивизии в нестойкости, произнесут свой приговор: «Богатыри не вы»? ». </a:t>
            </a:r>
          </a:p>
          <a:p>
            <a:r>
              <a:rPr lang="ru-RU" dirty="0" smtClean="0"/>
              <a:t>На этот вопрос дивизия </a:t>
            </a:r>
          </a:p>
          <a:p>
            <a:pPr>
              <a:buFont typeface="Arial" charset="0"/>
              <a:buNone/>
            </a:pPr>
            <a:r>
              <a:rPr lang="ru-RU" dirty="0" smtClean="0"/>
              <a:t>    дала ответ своими </a:t>
            </a:r>
          </a:p>
          <a:p>
            <a:pPr>
              <a:buFont typeface="Arial" charset="0"/>
              <a:buNone/>
            </a:pPr>
            <a:r>
              <a:rPr lang="ru-RU" dirty="0" smtClean="0"/>
              <a:t>    героическими </a:t>
            </a:r>
          </a:p>
          <a:p>
            <a:pPr>
              <a:buFont typeface="Arial" charset="0"/>
              <a:buNone/>
            </a:pPr>
            <a:r>
              <a:rPr lang="ru-RU" dirty="0" smtClean="0"/>
              <a:t>    действиями. </a:t>
            </a:r>
          </a:p>
          <a:p>
            <a:pPr>
              <a:buFont typeface="Arial" charset="0"/>
              <a:buNone/>
            </a:pPr>
            <a:r>
              <a:rPr lang="ru-RU" sz="2800" dirty="0" smtClean="0"/>
              <a:t/>
            </a:r>
            <a:br>
              <a:rPr lang="ru-RU" sz="2800" dirty="0" smtClean="0"/>
            </a:br>
            <a:r>
              <a:rPr lang="ru-RU" sz="2800" dirty="0" smtClean="0"/>
              <a:t/>
            </a:r>
            <a:br>
              <a:rPr lang="ru-RU" sz="2800" dirty="0" smtClean="0"/>
            </a:br>
            <a:endParaRPr lang="ru-RU" sz="2800" dirty="0" smtClean="0"/>
          </a:p>
          <a:p>
            <a:endParaRPr lang="ru-RU" dirty="0" smtClean="0"/>
          </a:p>
        </p:txBody>
      </p:sp>
      <p:pic>
        <p:nvPicPr>
          <p:cNvPr id="29699" name="Рисунок 3" descr="Бой на Бородинском поле 15 октября 1941 г. Ф.П. Усыпенко. 1971 г.">
            <a:hlinkClick r:id="rId2"/>
          </p:cNvPr>
          <p:cNvPicPr>
            <a:picLocks noChangeAspect="1" noChangeArrowheads="1"/>
          </p:cNvPicPr>
          <p:nvPr/>
        </p:nvPicPr>
        <p:blipFill>
          <a:blip r:embed="rId3"/>
          <a:srcRect/>
          <a:stretch>
            <a:fillRect/>
          </a:stretch>
        </p:blipFill>
        <p:spPr bwMode="auto">
          <a:xfrm>
            <a:off x="3643307" y="2786058"/>
            <a:ext cx="5286382" cy="323215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Содержимое 2"/>
          <p:cNvSpPr>
            <a:spLocks noGrp="1"/>
          </p:cNvSpPr>
          <p:nvPr>
            <p:ph idx="1"/>
          </p:nvPr>
        </p:nvSpPr>
        <p:spPr>
          <a:xfrm>
            <a:off x="250825" y="357167"/>
            <a:ext cx="8642350" cy="6311922"/>
          </a:xfrm>
        </p:spPr>
        <p:txBody>
          <a:bodyPr/>
          <a:lstStyle/>
          <a:p>
            <a:r>
              <a:rPr lang="ru-RU" sz="3200" dirty="0" smtClean="0"/>
              <a:t>Подразделения зарылись в землю и замаскировались. Поле казалось пустынным. Да, не та война, не тот характер сражений. И если тогда на этом куске русской земли - 9 км по фронту и 2,5 км в глубину - сражались в сомкнутом строю, решая судьбы истории, 120 тыс. русских солдат и 130 тыс. французов, то теперь тут было сравнительно немного войск. А исход войны определялся не на Бородинском поле, точнее, не только здесь, но и на всём тысячекилометровом фронте...»</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Содержимое 2"/>
          <p:cNvSpPr>
            <a:spLocks noGrp="1"/>
          </p:cNvSpPr>
          <p:nvPr>
            <p:ph idx="1"/>
          </p:nvPr>
        </p:nvSpPr>
        <p:spPr>
          <a:xfrm>
            <a:off x="0" y="285728"/>
            <a:ext cx="9144000" cy="6257947"/>
          </a:xfrm>
        </p:spPr>
        <p:txBody>
          <a:bodyPr>
            <a:normAutofit/>
          </a:bodyPr>
          <a:lstStyle/>
          <a:p>
            <a:r>
              <a:rPr lang="ru-RU" sz="2800" dirty="0" smtClean="0"/>
              <a:t>Положение армии было трудным: задачи перед ней стояли ответственные, а войск было мало, фронт оказался растянутым на 80 км, оба фланга открытыми. К тому же надвигался очень сильный противник - 40-й танковый корпус генерала </a:t>
            </a:r>
            <a:r>
              <a:rPr lang="ru-RU" sz="2800" dirty="0" err="1" smtClean="0"/>
              <a:t>Штумме</a:t>
            </a:r>
            <a:r>
              <a:rPr lang="ru-RU" sz="2800" dirty="0" smtClean="0"/>
              <a:t> в составе 10-й танковой дивизии и моторизованной дивизии СС «</a:t>
            </a:r>
            <a:r>
              <a:rPr lang="ru-RU" sz="2800" dirty="0" err="1" smtClean="0"/>
              <a:t>Райх</a:t>
            </a:r>
            <a:r>
              <a:rPr lang="ru-RU" sz="2800" dirty="0" smtClean="0"/>
              <a:t>» (Империя), которой командовал генерал </a:t>
            </a:r>
            <a:r>
              <a:rPr lang="ru-RU" sz="2800" dirty="0" err="1" smtClean="0"/>
              <a:t>Хауссер</a:t>
            </a:r>
            <a:r>
              <a:rPr lang="ru-RU" sz="2800" dirty="0" smtClean="0"/>
              <a:t>, пользовавшийся особым доверием Гитлера. Недаром её полки назывались «Германия» и «Фюрер». Ей поручалось первой войти в Москву и открыть парад немецко-фашистских войск на Красной площади. Вслед за танковым корпусом шла 7-я пехотная дивизия - самые опытные, наступавшие на Москву.</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Содержимое 2"/>
          <p:cNvSpPr>
            <a:spLocks noGrp="1"/>
          </p:cNvSpPr>
          <p:nvPr>
            <p:ph idx="1"/>
          </p:nvPr>
        </p:nvSpPr>
        <p:spPr>
          <a:xfrm>
            <a:off x="0" y="357166"/>
            <a:ext cx="9144000" cy="6286544"/>
          </a:xfrm>
        </p:spPr>
        <p:txBody>
          <a:bodyPr>
            <a:normAutofit lnSpcReduction="10000"/>
          </a:bodyPr>
          <a:lstStyle/>
          <a:p>
            <a:r>
              <a:rPr lang="ru-RU" sz="2800" dirty="0" smtClean="0"/>
              <a:t>9 октября противнику удалось захватить </a:t>
            </a:r>
            <a:r>
              <a:rPr lang="ru-RU" sz="2800" dirty="0" err="1" smtClean="0"/>
              <a:t>Гжатск</a:t>
            </a:r>
            <a:r>
              <a:rPr lang="ru-RU" sz="2800" dirty="0" smtClean="0"/>
              <a:t>, и его войска устремились к Можайску. На 125-м километре Минского шоссе, у деревни Ельня, воины 5-й армии приняли первый бой. Здесь проходил передний край Можайского укреплённого района. Эти позиции оборонял батальон капитана П. И. Романова из 17-го стрелкового полка. В дотах по обеим сторонам шоссе были установлены противотанковые орудия. Перед появлением противника сапёры 467-го отдельного батальона взорвали мост через речку </a:t>
            </a:r>
            <a:r>
              <a:rPr lang="ru-RU" sz="2800" dirty="0" err="1" smtClean="0"/>
              <a:t>Еленку</a:t>
            </a:r>
            <a:r>
              <a:rPr lang="ru-RU" sz="2800" dirty="0" smtClean="0"/>
              <a:t>. В этом бою расчёт в составе сержанта И. Я. </a:t>
            </a:r>
            <a:r>
              <a:rPr lang="ru-RU" sz="2800" dirty="0" err="1" smtClean="0"/>
              <a:t>Харинцева</a:t>
            </a:r>
            <a:r>
              <a:rPr lang="ru-RU" sz="2800" dirty="0" smtClean="0"/>
              <a:t>, бойцов В. П. Кравцова и С. И. Забелина подбил шесть танков. Остальные танки повернули обратно. </a:t>
            </a:r>
            <a:br>
              <a:rPr lang="ru-RU" sz="2800" dirty="0" smtClean="0"/>
            </a:br>
            <a:endParaRPr lang="ru-RU" sz="2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Содержимое 3" descr="122.jpg"/>
          <p:cNvPicPr>
            <a:picLocks noGrp="1" noChangeAspect="1"/>
          </p:cNvPicPr>
          <p:nvPr>
            <p:ph idx="1"/>
          </p:nvPr>
        </p:nvPicPr>
        <p:blipFill>
          <a:blip r:embed="rId2"/>
          <a:srcRect/>
          <a:stretch>
            <a:fillRect/>
          </a:stretch>
        </p:blipFill>
        <p:spPr>
          <a:xfrm>
            <a:off x="4643438" y="1285875"/>
            <a:ext cx="4357687" cy="3497263"/>
          </a:xfrm>
        </p:spPr>
      </p:pic>
      <p:pic>
        <p:nvPicPr>
          <p:cNvPr id="33795" name="Рисунок 5" descr="119.jpg"/>
          <p:cNvPicPr>
            <a:picLocks noChangeAspect="1"/>
          </p:cNvPicPr>
          <p:nvPr/>
        </p:nvPicPr>
        <p:blipFill>
          <a:blip r:embed="rId3"/>
          <a:srcRect/>
          <a:stretch>
            <a:fillRect/>
          </a:stretch>
        </p:blipFill>
        <p:spPr bwMode="auto">
          <a:xfrm>
            <a:off x="142875" y="3441700"/>
            <a:ext cx="4357688" cy="3201988"/>
          </a:xfrm>
          <a:prstGeom prst="rect">
            <a:avLst/>
          </a:prstGeom>
          <a:noFill/>
          <a:ln w="9525">
            <a:noFill/>
            <a:miter lim="800000"/>
            <a:headEnd/>
            <a:tailEnd/>
          </a:ln>
        </p:spPr>
      </p:pic>
      <p:pic>
        <p:nvPicPr>
          <p:cNvPr id="33796" name="Рисунок 6" descr="117.jpg"/>
          <p:cNvPicPr>
            <a:picLocks noChangeAspect="1"/>
          </p:cNvPicPr>
          <p:nvPr/>
        </p:nvPicPr>
        <p:blipFill>
          <a:blip r:embed="rId4"/>
          <a:srcRect/>
          <a:stretch>
            <a:fillRect/>
          </a:stretch>
        </p:blipFill>
        <p:spPr bwMode="auto">
          <a:xfrm>
            <a:off x="142875" y="1285875"/>
            <a:ext cx="4384675" cy="2019300"/>
          </a:xfrm>
          <a:prstGeom prst="rect">
            <a:avLst/>
          </a:prstGeom>
          <a:noFill/>
          <a:ln w="9525">
            <a:noFill/>
            <a:miter lim="800000"/>
            <a:headEnd/>
            <a:tailEnd/>
          </a:ln>
        </p:spPr>
      </p:pic>
      <p:pic>
        <p:nvPicPr>
          <p:cNvPr id="33797" name="Рисунок 7" descr="123.jpg"/>
          <p:cNvPicPr>
            <a:picLocks noChangeAspect="1"/>
          </p:cNvPicPr>
          <p:nvPr/>
        </p:nvPicPr>
        <p:blipFill>
          <a:blip r:embed="rId5"/>
          <a:srcRect/>
          <a:stretch>
            <a:fillRect/>
          </a:stretch>
        </p:blipFill>
        <p:spPr bwMode="auto">
          <a:xfrm>
            <a:off x="4643438" y="4929188"/>
            <a:ext cx="4357687" cy="17145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250824" y="285750"/>
            <a:ext cx="8678893" cy="714358"/>
          </a:xfrm>
        </p:spPr>
        <p:txBody>
          <a:bodyPr>
            <a:normAutofit fontScale="90000"/>
          </a:bodyPr>
          <a:lstStyle/>
          <a:p>
            <a:pPr eaLnBrk="1" hangingPunct="1"/>
            <a:r>
              <a:rPr lang="ru-RU" sz="4000" dirty="0" smtClean="0">
                <a:solidFill>
                  <a:srgbClr val="FF0000"/>
                </a:solidFill>
                <a:latin typeface="Century Gothic" pitchFamily="34" charset="0"/>
              </a:rPr>
              <a:t>1941 год Бородино в битве за Москву</a:t>
            </a:r>
          </a:p>
        </p:txBody>
      </p:sp>
      <p:sp>
        <p:nvSpPr>
          <p:cNvPr id="19459" name="Содержимое 2"/>
          <p:cNvSpPr>
            <a:spLocks noGrp="1"/>
          </p:cNvSpPr>
          <p:nvPr>
            <p:ph idx="1"/>
          </p:nvPr>
        </p:nvSpPr>
        <p:spPr>
          <a:xfrm>
            <a:off x="250825" y="1268413"/>
            <a:ext cx="8642350" cy="5400675"/>
          </a:xfrm>
        </p:spPr>
        <p:txBody>
          <a:bodyPr>
            <a:normAutofit lnSpcReduction="10000"/>
          </a:bodyPr>
          <a:lstStyle/>
          <a:p>
            <a:pPr eaLnBrk="1" hangingPunct="1"/>
            <a:r>
              <a:rPr lang="ru-RU" sz="2800" smtClean="0">
                <a:latin typeface="Century Gothic" pitchFamily="34" charset="0"/>
              </a:rPr>
              <a:t>Фашистская Германия вероломно напала на Советский Союз. Упорные бои шли на всём протяжении советско-германского фронта. Главные события разворачивались на Московском направлении.</a:t>
            </a:r>
          </a:p>
          <a:p>
            <a:pPr eaLnBrk="1" hangingPunct="1"/>
            <a:r>
              <a:rPr lang="ru-RU" sz="2800" smtClean="0">
                <a:latin typeface="Century Gothic" pitchFamily="34" charset="0"/>
              </a:rPr>
              <a:t>В 1941 году гитлеровские войска, прорываясь к Москве, считали одним из основных направлений Можайское.</a:t>
            </a:r>
          </a:p>
          <a:p>
            <a:pPr eaLnBrk="1" hangingPunct="1"/>
            <a:r>
              <a:rPr lang="ru-RU" sz="2800" smtClean="0">
                <a:latin typeface="Century Gothic" pitchFamily="34" charset="0"/>
              </a:rPr>
              <a:t>В конце сентября гитлеровское командование, произведя перегруппировку сил, отдало приказ о возобновлении наступления на Москву. </a:t>
            </a:r>
            <a:r>
              <a:rPr lang="ru-RU" smtClean="0"/>
              <a:t/>
            </a:r>
            <a:br>
              <a:rPr lang="ru-RU" smtClean="0"/>
            </a:br>
            <a:endParaRPr lang="ru-RU"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Содержимое 2"/>
          <p:cNvSpPr>
            <a:spLocks noGrp="1"/>
          </p:cNvSpPr>
          <p:nvPr>
            <p:ph idx="1"/>
          </p:nvPr>
        </p:nvSpPr>
        <p:spPr>
          <a:xfrm>
            <a:off x="250825" y="214290"/>
            <a:ext cx="8642350" cy="6454798"/>
          </a:xfrm>
        </p:spPr>
        <p:txBody>
          <a:bodyPr>
            <a:normAutofit/>
          </a:bodyPr>
          <a:lstStyle/>
          <a:p>
            <a:r>
              <a:rPr lang="ru-RU" sz="2800" dirty="0" smtClean="0"/>
              <a:t>Прорваться через укрепления Можайской линии обороны в районе Минского и Можайского шоссе противнику не удалось. Тогда фашисты обрушились на деревню Рогачёво, находившуюся между этими шоссе. Их наступлению предшествовали усиленная артподготовка и налёты бомбардировщиков. Была применена обычная тактика: подавить авиацией, пробить брешь танками и прорваться в глубину обороны. </a:t>
            </a:r>
            <a:br>
              <a:rPr lang="ru-RU" sz="2800" dirty="0" smtClean="0"/>
            </a:br>
            <a:r>
              <a:rPr lang="ru-RU" sz="2800" dirty="0" smtClean="0"/>
              <a:t>     Ценой больших потерь противнику удалось захватить Рогачёво. Отсюда гитлеровцы атаковали Ельню и по Старой Смоленской дороге устремились к деревням Утицы и Артёмки. </a:t>
            </a:r>
            <a:r>
              <a:rPr lang="ru-RU" dirty="0" smtClean="0"/>
              <a:t/>
            </a:r>
            <a:br>
              <a:rPr lang="ru-RU" dirty="0" smtClean="0"/>
            </a:br>
            <a:endParaRPr lang="ru-RU"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Содержимое 2"/>
          <p:cNvSpPr>
            <a:spLocks noGrp="1"/>
          </p:cNvSpPr>
          <p:nvPr>
            <p:ph idx="1"/>
          </p:nvPr>
        </p:nvSpPr>
        <p:spPr>
          <a:xfrm>
            <a:off x="0" y="214290"/>
            <a:ext cx="9144000" cy="6643710"/>
          </a:xfrm>
        </p:spPr>
        <p:txBody>
          <a:bodyPr>
            <a:normAutofit fontScale="92500"/>
          </a:bodyPr>
          <a:lstStyle/>
          <a:p>
            <a:r>
              <a:rPr lang="ru-RU" sz="2400" dirty="0" smtClean="0"/>
              <a:t>При обороне позиций у Рогачёва, Утиц, Ельни: «Сержант Н. М. Жданов, командир комендантского взвода, в разгар боя был ранен в голову, но от эвакуации отказался, продолжая вести бой»; «Сержант П. Я. Карнаухов, командир отделения связи, под ливнем пуль и миномётного огня устанавливал связь, чем дал возможность открыть дивизиону огонь по противнику...»; «Красноармеец М. Ф. Родионов при отражении атак на НП командира полка геройски разил из винтовки наседавших фашистов. Им был убит фашистский офицер и много рядовых солдат»; «Младший сержант М. И. Захаров, командир отделения, в рукопашном бою при угрозе захвата его противником в плен взорвал себя гранатой». Батальон </a:t>
            </a:r>
          </a:p>
          <a:p>
            <a:pPr>
              <a:buFont typeface="Arial" charset="0"/>
              <a:buNone/>
            </a:pPr>
            <a:r>
              <a:rPr lang="ru-RU" sz="2400" dirty="0" smtClean="0"/>
              <a:t>     капитана Романова дрался в </a:t>
            </a:r>
          </a:p>
          <a:p>
            <a:pPr>
              <a:buFont typeface="Arial" charset="0"/>
              <a:buNone/>
            </a:pPr>
            <a:r>
              <a:rPr lang="ru-RU" sz="2400" dirty="0" smtClean="0"/>
              <a:t>     окружении. Все атаки </a:t>
            </a:r>
          </a:p>
          <a:p>
            <a:pPr>
              <a:buFont typeface="Arial" charset="0"/>
              <a:buNone/>
            </a:pPr>
            <a:r>
              <a:rPr lang="ru-RU" sz="2400" dirty="0" smtClean="0"/>
              <a:t>    противника </a:t>
            </a:r>
          </a:p>
          <a:p>
            <a:pPr>
              <a:buFont typeface="Arial" charset="0"/>
              <a:buNone/>
            </a:pPr>
            <a:r>
              <a:rPr lang="ru-RU" sz="2400" dirty="0" smtClean="0"/>
              <a:t>     были отбиты. </a:t>
            </a:r>
            <a:r>
              <a:rPr lang="ru-RU" sz="2800" dirty="0" smtClean="0"/>
              <a:t/>
            </a:r>
            <a:br>
              <a:rPr lang="ru-RU" sz="2800" dirty="0" smtClean="0"/>
            </a:br>
            <a:r>
              <a:rPr lang="ru-RU" sz="2800" dirty="0" smtClean="0"/>
              <a:t> </a:t>
            </a:r>
            <a:br>
              <a:rPr lang="ru-RU" sz="2800" dirty="0" smtClean="0"/>
            </a:br>
            <a:endParaRPr lang="ru-RU" sz="2800" dirty="0" smtClean="0"/>
          </a:p>
        </p:txBody>
      </p:sp>
      <p:pic>
        <p:nvPicPr>
          <p:cNvPr id="35843" name="Рисунок 3" descr="116.jpg"/>
          <p:cNvPicPr>
            <a:picLocks noChangeAspect="1"/>
          </p:cNvPicPr>
          <p:nvPr/>
        </p:nvPicPr>
        <p:blipFill>
          <a:blip r:embed="rId2"/>
          <a:srcRect/>
          <a:stretch>
            <a:fillRect/>
          </a:stretch>
        </p:blipFill>
        <p:spPr bwMode="auto">
          <a:xfrm>
            <a:off x="3357554" y="4357694"/>
            <a:ext cx="5572136" cy="221457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Содержимое 2"/>
          <p:cNvSpPr>
            <a:spLocks noGrp="1"/>
          </p:cNvSpPr>
          <p:nvPr>
            <p:ph idx="1"/>
          </p:nvPr>
        </p:nvSpPr>
        <p:spPr>
          <a:xfrm>
            <a:off x="0" y="214289"/>
            <a:ext cx="9144000" cy="6454799"/>
          </a:xfrm>
        </p:spPr>
        <p:txBody>
          <a:bodyPr>
            <a:normAutofit fontScale="70000" lnSpcReduction="20000"/>
          </a:bodyPr>
          <a:lstStyle/>
          <a:p>
            <a:r>
              <a:rPr lang="ru-RU" sz="3600" dirty="0" smtClean="0"/>
              <a:t>Чтобы восстановить прорванный фронт обороны. К захваченным гитлеровцами деревням </a:t>
            </a:r>
            <a:r>
              <a:rPr lang="ru-RU" sz="3600" dirty="0" err="1" smtClean="0"/>
              <a:t>Полосухин</a:t>
            </a:r>
            <a:r>
              <a:rPr lang="ru-RU" sz="3600" dirty="0" smtClean="0"/>
              <a:t> направил батальон 322-го стрелкового полка под командованием Б. В. </a:t>
            </a:r>
            <a:r>
              <a:rPr lang="ru-RU" sz="3600" dirty="0" err="1" smtClean="0"/>
              <a:t>Зленко</a:t>
            </a:r>
            <a:r>
              <a:rPr lang="ru-RU" sz="3600" dirty="0" smtClean="0"/>
              <a:t>, который с ходу вступил в жестокую схватку с противником. </a:t>
            </a:r>
          </a:p>
          <a:p>
            <a:r>
              <a:rPr lang="ru-RU" sz="3600" dirty="0" smtClean="0"/>
              <a:t>Южнее станции Бородино находится исторический </a:t>
            </a:r>
            <a:r>
              <a:rPr lang="ru-RU" sz="3600" dirty="0" err="1" smtClean="0"/>
              <a:t>Утицкий</a:t>
            </a:r>
            <a:r>
              <a:rPr lang="ru-RU" sz="3600" dirty="0" smtClean="0"/>
              <a:t> курган. Здесь, рядом с памятниками героям 1812 г., похоронены советские бойцы, которые погибли в том неравном бою с немецкими танками. Поэт Сергей Васильев, воспевший в поэме «Москва за нами» (1942 г.) подвиг воинов 32-й дивизии, так описал этот бой:                   </a:t>
            </a:r>
          </a:p>
          <a:p>
            <a:r>
              <a:rPr lang="ru-RU" sz="3400" dirty="0" smtClean="0">
                <a:solidFill>
                  <a:schemeClr val="bg1">
                    <a:lumMod val="95000"/>
                    <a:lumOff val="5000"/>
                  </a:schemeClr>
                </a:solidFill>
              </a:rPr>
              <a:t>                      </a:t>
            </a:r>
            <a:r>
              <a:rPr lang="ru-RU" sz="3400" dirty="0" smtClean="0">
                <a:solidFill>
                  <a:schemeClr val="bg1">
                    <a:lumMod val="95000"/>
                    <a:lumOff val="5000"/>
                  </a:schemeClr>
                </a:solidFill>
              </a:rPr>
              <a:t>   </a:t>
            </a:r>
            <a:r>
              <a:rPr lang="ru-RU" sz="3400" i="1" dirty="0" smtClean="0">
                <a:solidFill>
                  <a:schemeClr val="bg1">
                    <a:lumMod val="95000"/>
                    <a:lumOff val="5000"/>
                  </a:schemeClr>
                </a:solidFill>
              </a:rPr>
              <a:t>   </a:t>
            </a:r>
            <a:r>
              <a:rPr lang="ru-RU" sz="3400" i="1" dirty="0" smtClean="0">
                <a:solidFill>
                  <a:schemeClr val="bg1">
                    <a:lumMod val="95000"/>
                    <a:lumOff val="5000"/>
                  </a:schemeClr>
                </a:solidFill>
              </a:rPr>
              <a:t>Пробившийся на Минское шоссе, </a:t>
            </a:r>
            <a:br>
              <a:rPr lang="ru-RU" sz="3400" i="1" dirty="0" smtClean="0">
                <a:solidFill>
                  <a:schemeClr val="bg1">
                    <a:lumMod val="95000"/>
                    <a:lumOff val="5000"/>
                  </a:schemeClr>
                </a:solidFill>
              </a:rPr>
            </a:br>
            <a:r>
              <a:rPr lang="ru-RU" sz="3400" i="1" dirty="0" smtClean="0">
                <a:solidFill>
                  <a:schemeClr val="bg1">
                    <a:lumMod val="95000"/>
                    <a:lumOff val="5000"/>
                  </a:schemeClr>
                </a:solidFill>
              </a:rPr>
              <a:t>                  </a:t>
            </a:r>
            <a:r>
              <a:rPr lang="ru-RU" sz="3400" i="1" dirty="0" smtClean="0">
                <a:solidFill>
                  <a:schemeClr val="bg1">
                    <a:lumMod val="95000"/>
                    <a:lumOff val="5000"/>
                  </a:schemeClr>
                </a:solidFill>
              </a:rPr>
              <a:t>    Противник </a:t>
            </a:r>
            <a:r>
              <a:rPr lang="ru-RU" sz="3400" i="1" dirty="0" smtClean="0">
                <a:solidFill>
                  <a:schemeClr val="bg1">
                    <a:lumMod val="95000"/>
                    <a:lumOff val="5000"/>
                  </a:schemeClr>
                </a:solidFill>
              </a:rPr>
              <a:t>устремился к цели сбоку, </a:t>
            </a:r>
            <a:br>
              <a:rPr lang="ru-RU" sz="3400" i="1" dirty="0" smtClean="0">
                <a:solidFill>
                  <a:schemeClr val="bg1">
                    <a:lumMod val="95000"/>
                    <a:lumOff val="5000"/>
                  </a:schemeClr>
                </a:solidFill>
              </a:rPr>
            </a:br>
            <a:r>
              <a:rPr lang="ru-RU" sz="3400" i="1" dirty="0" smtClean="0">
                <a:solidFill>
                  <a:schemeClr val="bg1">
                    <a:lumMod val="95000"/>
                    <a:lumOff val="5000"/>
                  </a:schemeClr>
                </a:solidFill>
              </a:rPr>
              <a:t>                  </a:t>
            </a:r>
            <a:r>
              <a:rPr lang="ru-RU" sz="3400" i="1" dirty="0" smtClean="0">
                <a:solidFill>
                  <a:schemeClr val="bg1">
                    <a:lumMod val="95000"/>
                    <a:lumOff val="5000"/>
                  </a:schemeClr>
                </a:solidFill>
              </a:rPr>
              <a:t>    Чтобы </a:t>
            </a:r>
            <a:r>
              <a:rPr lang="ru-RU" sz="3400" i="1" dirty="0" smtClean="0">
                <a:solidFill>
                  <a:schemeClr val="bg1">
                    <a:lumMod val="95000"/>
                    <a:lumOff val="5000"/>
                  </a:schemeClr>
                </a:solidFill>
              </a:rPr>
              <a:t>по узкой торной полосе</a:t>
            </a:r>
            <a:br>
              <a:rPr lang="ru-RU" sz="3400" i="1" dirty="0" smtClean="0">
                <a:solidFill>
                  <a:schemeClr val="bg1">
                    <a:lumMod val="95000"/>
                    <a:lumOff val="5000"/>
                  </a:schemeClr>
                </a:solidFill>
              </a:rPr>
            </a:br>
            <a:r>
              <a:rPr lang="ru-RU" sz="3400" i="1" dirty="0" smtClean="0">
                <a:solidFill>
                  <a:schemeClr val="bg1">
                    <a:lumMod val="95000"/>
                    <a:lumOff val="5000"/>
                  </a:schemeClr>
                </a:solidFill>
              </a:rPr>
              <a:t>                   </a:t>
            </a:r>
            <a:r>
              <a:rPr lang="ru-RU" sz="3400" i="1" dirty="0" smtClean="0">
                <a:solidFill>
                  <a:schemeClr val="bg1">
                    <a:lumMod val="95000"/>
                    <a:lumOff val="5000"/>
                  </a:schemeClr>
                </a:solidFill>
              </a:rPr>
              <a:t>   </a:t>
            </a:r>
            <a:r>
              <a:rPr lang="ru-RU" sz="3400" i="1" dirty="0" smtClean="0">
                <a:solidFill>
                  <a:schemeClr val="bg1">
                    <a:lumMod val="95000"/>
                    <a:lumOff val="5000"/>
                  </a:schemeClr>
                </a:solidFill>
              </a:rPr>
              <a:t>К Бородину продвинуться с востока. </a:t>
            </a:r>
            <a:br>
              <a:rPr lang="ru-RU" sz="3400" i="1" dirty="0" smtClean="0">
                <a:solidFill>
                  <a:schemeClr val="bg1">
                    <a:lumMod val="95000"/>
                    <a:lumOff val="5000"/>
                  </a:schemeClr>
                </a:solidFill>
              </a:rPr>
            </a:br>
            <a:r>
              <a:rPr lang="ru-RU" sz="3400" i="1" dirty="0" smtClean="0">
                <a:solidFill>
                  <a:schemeClr val="bg1">
                    <a:lumMod val="95000"/>
                    <a:lumOff val="5000"/>
                  </a:schemeClr>
                </a:solidFill>
              </a:rPr>
              <a:t>                   </a:t>
            </a:r>
            <a:r>
              <a:rPr lang="ru-RU" sz="3400" i="1" dirty="0" smtClean="0">
                <a:solidFill>
                  <a:schemeClr val="bg1">
                    <a:lumMod val="95000"/>
                    <a:lumOff val="5000"/>
                  </a:schemeClr>
                </a:solidFill>
              </a:rPr>
              <a:t>   </a:t>
            </a:r>
            <a:r>
              <a:rPr lang="ru-RU" sz="3400" i="1" dirty="0" smtClean="0">
                <a:solidFill>
                  <a:schemeClr val="bg1">
                    <a:lumMod val="95000"/>
                    <a:lumOff val="5000"/>
                  </a:schemeClr>
                </a:solidFill>
              </a:rPr>
              <a:t>Здесь смертью храбрых гибнет </a:t>
            </a:r>
            <a:endParaRPr lang="ru-RU" sz="3400" i="1" dirty="0" smtClean="0">
              <a:solidFill>
                <a:schemeClr val="bg1">
                  <a:lumMod val="95000"/>
                  <a:lumOff val="5000"/>
                </a:schemeClr>
              </a:solidFill>
            </a:endParaRPr>
          </a:p>
          <a:p>
            <a:pPr>
              <a:buNone/>
            </a:pPr>
            <a:r>
              <a:rPr lang="ru-RU" sz="3400" i="1" dirty="0" smtClean="0">
                <a:solidFill>
                  <a:schemeClr val="bg1">
                    <a:lumMod val="95000"/>
                    <a:lumOff val="5000"/>
                  </a:schemeClr>
                </a:solidFill>
              </a:rPr>
              <a:t> </a:t>
            </a:r>
            <a:r>
              <a:rPr lang="ru-RU" sz="3400" i="1" dirty="0" smtClean="0">
                <a:solidFill>
                  <a:schemeClr val="bg1">
                    <a:lumMod val="95000"/>
                    <a:lumOff val="5000"/>
                  </a:schemeClr>
                </a:solidFill>
              </a:rPr>
              <a:t>                                                                        </a:t>
            </a:r>
            <a:r>
              <a:rPr lang="ru-RU" sz="3400" i="1" dirty="0" smtClean="0">
                <a:solidFill>
                  <a:schemeClr val="bg1">
                    <a:lumMod val="95000"/>
                    <a:lumOff val="5000"/>
                  </a:schemeClr>
                </a:solidFill>
              </a:rPr>
              <a:t>батальон </a:t>
            </a:r>
            <a:r>
              <a:rPr lang="ru-RU" sz="3400" i="1" dirty="0" smtClean="0">
                <a:solidFill>
                  <a:schemeClr val="bg1">
                    <a:lumMod val="95000"/>
                    <a:lumOff val="5000"/>
                  </a:schemeClr>
                </a:solidFill>
              </a:rPr>
              <a:t/>
            </a:r>
            <a:br>
              <a:rPr lang="ru-RU" sz="3400" i="1" dirty="0" smtClean="0">
                <a:solidFill>
                  <a:schemeClr val="bg1">
                    <a:lumMod val="95000"/>
                    <a:lumOff val="5000"/>
                  </a:schemeClr>
                </a:solidFill>
              </a:rPr>
            </a:br>
            <a:r>
              <a:rPr lang="ru-RU" sz="3400" i="1" dirty="0" smtClean="0">
                <a:solidFill>
                  <a:schemeClr val="bg1">
                    <a:lumMod val="95000"/>
                    <a:lumOff val="5000"/>
                  </a:schemeClr>
                </a:solidFill>
              </a:rPr>
              <a:t>                  </a:t>
            </a:r>
            <a:r>
              <a:rPr lang="ru-RU" sz="3400" i="1" dirty="0" smtClean="0">
                <a:solidFill>
                  <a:schemeClr val="bg1">
                    <a:lumMod val="95000"/>
                    <a:lumOff val="5000"/>
                  </a:schemeClr>
                </a:solidFill>
              </a:rPr>
              <a:t>    </a:t>
            </a:r>
            <a:r>
              <a:rPr lang="ru-RU" sz="3400" i="1" dirty="0" smtClean="0">
                <a:solidFill>
                  <a:schemeClr val="bg1">
                    <a:lumMod val="95000"/>
                    <a:lumOff val="5000"/>
                  </a:schemeClr>
                </a:solidFill>
              </a:rPr>
              <a:t>Решительного капитана </a:t>
            </a:r>
            <a:r>
              <a:rPr lang="ru-RU" sz="3400" i="1" dirty="0" err="1" smtClean="0">
                <a:solidFill>
                  <a:schemeClr val="bg1">
                    <a:lumMod val="95000"/>
                    <a:lumOff val="5000"/>
                  </a:schemeClr>
                </a:solidFill>
              </a:rPr>
              <a:t>Зленко</a:t>
            </a:r>
            <a:r>
              <a:rPr lang="ru-RU" sz="3400" i="1" dirty="0" smtClean="0">
                <a:solidFill>
                  <a:schemeClr val="bg1">
                    <a:lumMod val="95000"/>
                    <a:lumOff val="5000"/>
                  </a:schemeClr>
                </a:solidFill>
              </a:rPr>
              <a:t>. </a:t>
            </a:r>
            <a:r>
              <a:rPr lang="ru-RU" sz="3400" dirty="0" smtClean="0">
                <a:solidFill>
                  <a:schemeClr val="bg1">
                    <a:lumMod val="95000"/>
                    <a:lumOff val="5000"/>
                  </a:schemeClr>
                </a:solidFill>
              </a:rPr>
              <a:t/>
            </a:r>
            <a:br>
              <a:rPr lang="ru-RU" sz="3400" dirty="0" smtClean="0">
                <a:solidFill>
                  <a:schemeClr val="bg1">
                    <a:lumMod val="95000"/>
                    <a:lumOff val="5000"/>
                  </a:schemeClr>
                </a:solidFill>
              </a:rPr>
            </a:br>
            <a:r>
              <a:rPr lang="ru-RU" sz="3400" dirty="0" smtClean="0">
                <a:solidFill>
                  <a:schemeClr val="bg1">
                    <a:lumMod val="95000"/>
                    <a:lumOff val="5000"/>
                  </a:schemeClr>
                </a:solidFill>
              </a:rPr>
              <a:t>     </a:t>
            </a:r>
            <a:r>
              <a:rPr lang="ru-RU" dirty="0" smtClean="0"/>
              <a:t/>
            </a:r>
            <a:br>
              <a:rPr lang="ru-RU" dirty="0" smtClean="0"/>
            </a:br>
            <a:r>
              <a:rPr lang="ru-RU" dirty="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Содержимое 2"/>
          <p:cNvSpPr>
            <a:spLocks noGrp="1"/>
          </p:cNvSpPr>
          <p:nvPr>
            <p:ph idx="1"/>
          </p:nvPr>
        </p:nvSpPr>
        <p:spPr>
          <a:xfrm>
            <a:off x="250825" y="285729"/>
            <a:ext cx="8642350" cy="6383360"/>
          </a:xfrm>
        </p:spPr>
        <p:txBody>
          <a:bodyPr>
            <a:normAutofit/>
          </a:bodyPr>
          <a:lstStyle/>
          <a:p>
            <a:r>
              <a:rPr lang="ru-RU" sz="2400" dirty="0" smtClean="0"/>
              <a:t>На рассвете 15 октября стрелковый батальон под командованием капитана В. А. Щербакова из 322-го стрелкового полка обрушился на немецкий гарнизон в деревне Рогачёво. Бойцы уничтожили около 200 гитлеровцев, несколько танков и автомашин. Однако закрепить этот успех не удалось: враг подтянул танки и артиллерию. По приказу </a:t>
            </a:r>
            <a:r>
              <a:rPr lang="ru-RU" sz="2400" dirty="0" err="1" smtClean="0"/>
              <a:t>Полосухина</a:t>
            </a:r>
            <a:r>
              <a:rPr lang="ru-RU" sz="2400" dirty="0" smtClean="0"/>
              <a:t> бойцы батальона отошли на позицию в районе знаменитого </a:t>
            </a:r>
            <a:r>
              <a:rPr lang="ru-RU" sz="2400" dirty="0" err="1" smtClean="0"/>
              <a:t>Шевардинского</a:t>
            </a:r>
            <a:r>
              <a:rPr lang="ru-RU" sz="2400" dirty="0" smtClean="0"/>
              <a:t> редута - передового пункта русской армии накануне Бородинского сражения в 1812 г. На вершине холма расположился наблюдательный пункт капитана Щербакова. Двое суток батальон отбивал атаки фашистских танков и пехоты, огнём и штыком отбрасывая эсэсовские части. За умелое командование батальоном и личную храбрость, проявленную в боях на Бородинском поле, капитан Щербаков был награждён орденом Ленина. </a:t>
            </a:r>
            <a:br>
              <a:rPr lang="ru-RU" sz="2400" dirty="0" smtClean="0"/>
            </a:br>
            <a:endParaRPr lang="ru-RU" sz="24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Содержимое 2"/>
          <p:cNvSpPr>
            <a:spLocks noGrp="1"/>
          </p:cNvSpPr>
          <p:nvPr>
            <p:ph idx="1"/>
          </p:nvPr>
        </p:nvSpPr>
        <p:spPr>
          <a:xfrm>
            <a:off x="214313" y="285728"/>
            <a:ext cx="8786812" cy="6383360"/>
          </a:xfrm>
        </p:spPr>
        <p:txBody>
          <a:bodyPr>
            <a:normAutofit/>
          </a:bodyPr>
          <a:lstStyle/>
          <a:p>
            <a:r>
              <a:rPr lang="ru-RU" sz="2800" dirty="0" smtClean="0"/>
              <a:t>Враг не жалел ни бомб, ни снарядов, ни своих солдат. </a:t>
            </a:r>
            <a:br>
              <a:rPr lang="ru-RU" sz="2800" dirty="0" smtClean="0"/>
            </a:br>
            <a:r>
              <a:rPr lang="ru-RU" sz="2800" dirty="0" smtClean="0"/>
              <a:t>     15 октября фашисты вышли к Артёмкам. Возникла угроза прорыва по шоссе к Можайску и далее к Москве. С этого момента никому не известная деревня Артёмки вошла во все известные оперативные сводки - от штаба дивизии до штаба фронта и Ставки. </a:t>
            </a:r>
            <a:br>
              <a:rPr lang="ru-RU" sz="2800" dirty="0" smtClean="0"/>
            </a:br>
            <a:r>
              <a:rPr lang="ru-RU" sz="2800" dirty="0" smtClean="0"/>
              <a:t>     Бои разгорались с невиданной ожесточённостью, деревня несколько раз переходила из рук в руки. </a:t>
            </a:r>
            <a:r>
              <a:rPr lang="ru-RU" sz="2800" dirty="0" err="1" smtClean="0"/>
              <a:t>Полосухин</a:t>
            </a:r>
            <a:r>
              <a:rPr lang="ru-RU" sz="2800" dirty="0" smtClean="0"/>
              <a:t> бросил сюда свой резерв - разведывательный батальон майора В. П. </a:t>
            </a:r>
            <a:r>
              <a:rPr lang="ru-RU" sz="2800" dirty="0" err="1" smtClean="0"/>
              <a:t>Корепанова</a:t>
            </a:r>
            <a:r>
              <a:rPr lang="ru-RU" sz="2800" dirty="0" smtClean="0"/>
              <a:t> и гаубичные дивизионы майора В. К. </a:t>
            </a:r>
            <a:r>
              <a:rPr lang="ru-RU" sz="2800" dirty="0" err="1" smtClean="0"/>
              <a:t>Чевгуса</a:t>
            </a:r>
            <a:r>
              <a:rPr lang="ru-RU" sz="2800" dirty="0" smtClean="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Содержимое 2"/>
          <p:cNvSpPr>
            <a:spLocks noGrp="1"/>
          </p:cNvSpPr>
          <p:nvPr>
            <p:ph idx="1"/>
          </p:nvPr>
        </p:nvSpPr>
        <p:spPr>
          <a:xfrm>
            <a:off x="250825" y="285729"/>
            <a:ext cx="8642350" cy="6383360"/>
          </a:xfrm>
        </p:spPr>
        <p:txBody>
          <a:bodyPr>
            <a:normAutofit fontScale="92500" lnSpcReduction="10000"/>
          </a:bodyPr>
          <a:lstStyle/>
          <a:p>
            <a:r>
              <a:rPr lang="ru-RU" dirty="0" smtClean="0"/>
              <a:t>    </a:t>
            </a:r>
            <a:r>
              <a:rPr lang="ru-RU" sz="2800" dirty="0" smtClean="0"/>
              <a:t> Навсегда вошёл в летопись боёв за Москву подвиг курсантов Военно-политического училища имени В. И. Ленина. Будущие политруки, коммунисты, они шли в бой как рядовые бойцы. Из 600 человек в живых осталось 113.</a:t>
            </a:r>
          </a:p>
          <a:p>
            <a:r>
              <a:rPr lang="ru-RU" sz="2800" dirty="0" smtClean="0"/>
              <a:t>     Гитлеровское командование было очень недовольно действиями своего 40-го танкового корпуса на Бородинском поле. Трёхдневная задержка войск вызвала поток распоряжений сверху. Руководство требовало, чтобы корпус немедленно захватил Можайск. </a:t>
            </a:r>
            <a:br>
              <a:rPr lang="ru-RU" sz="2800" dirty="0" smtClean="0"/>
            </a:br>
            <a:r>
              <a:rPr lang="ru-RU" sz="2800" dirty="0" smtClean="0"/>
              <a:t>     Остановленный на магистрали, противник изменил тактику. Не прекращая атак в этом направлении, он перенёс главный удар танками в центр Бородинского поля. Фашисты ставили целью прорваться к Можайскому шоссе.</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Содержимое 2"/>
          <p:cNvSpPr>
            <a:spLocks noGrp="1"/>
          </p:cNvSpPr>
          <p:nvPr>
            <p:ph idx="1"/>
          </p:nvPr>
        </p:nvSpPr>
        <p:spPr>
          <a:xfrm>
            <a:off x="0" y="214290"/>
            <a:ext cx="9144000" cy="6454798"/>
          </a:xfrm>
        </p:spPr>
        <p:txBody>
          <a:bodyPr>
            <a:normAutofit lnSpcReduction="10000"/>
          </a:bodyPr>
          <a:lstStyle/>
          <a:p>
            <a:r>
              <a:rPr lang="ru-RU" sz="2800" dirty="0" smtClean="0"/>
              <a:t>Разгорелись упорные бои. От захваченной железнодорожной станции Бородино к центру Бородинского поля волна за волной надвигались десятки гитлеровских танков. Основная тяжесть борьбы с ними легла на артиллерийские подразделения, которые вели огонь прямой наводкой. </a:t>
            </a:r>
            <a:br>
              <a:rPr lang="ru-RU" sz="2800" dirty="0" smtClean="0"/>
            </a:br>
            <a:r>
              <a:rPr lang="ru-RU" sz="2800" dirty="0" smtClean="0"/>
              <a:t>     У подножия Курганной высоты, на которой в 1812 г. располагалась батарея Раевского, стояли орудия батареи лейтенанта М. С. Самойлова из 121-го противотанкового артиллерийского полка. Юго-восточнее, на опушке </a:t>
            </a:r>
            <a:r>
              <a:rPr lang="ru-RU" sz="2800" dirty="0" err="1" smtClean="0"/>
              <a:t>Псаревского</a:t>
            </a:r>
            <a:r>
              <a:rPr lang="ru-RU" sz="2800" dirty="0" smtClean="0"/>
              <a:t> леса, находились артиллерийские дивизионы, которыми командовали капитан Н. Н. Беляев и капитан В. А. </a:t>
            </a:r>
            <a:r>
              <a:rPr lang="ru-RU" sz="2800" dirty="0" err="1" smtClean="0"/>
              <a:t>Зеленов</a:t>
            </a:r>
            <a:r>
              <a:rPr lang="ru-RU" sz="2800" dirty="0" smtClean="0"/>
              <a:t>. </a:t>
            </a:r>
            <a:br>
              <a:rPr lang="ru-RU" sz="2800" dirty="0" smtClean="0"/>
            </a:br>
            <a:endParaRPr lang="ru-RU" sz="28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Содержимое 2"/>
          <p:cNvSpPr>
            <a:spLocks noGrp="1"/>
          </p:cNvSpPr>
          <p:nvPr>
            <p:ph idx="1"/>
          </p:nvPr>
        </p:nvSpPr>
        <p:spPr>
          <a:xfrm>
            <a:off x="0" y="285728"/>
            <a:ext cx="9144000" cy="6383360"/>
          </a:xfrm>
        </p:spPr>
        <p:txBody>
          <a:bodyPr>
            <a:normAutofit/>
          </a:bodyPr>
          <a:lstStyle/>
          <a:p>
            <a:r>
              <a:rPr lang="ru-RU" sz="2400" dirty="0" smtClean="0"/>
              <a:t>Особую доблесть показали бойцы В. А. </a:t>
            </a:r>
            <a:r>
              <a:rPr lang="ru-RU" sz="2400" dirty="0" err="1" smtClean="0"/>
              <a:t>Зеленова</a:t>
            </a:r>
            <a:r>
              <a:rPr lang="ru-RU" sz="2400" dirty="0" smtClean="0"/>
              <a:t> из 133-го лёгкого артиллерийского полка. Последние слова командира, вставшего к орудию, были:«Ни шагу назад!»</a:t>
            </a:r>
          </a:p>
          <a:p>
            <a:r>
              <a:rPr lang="ru-RU" sz="2400" dirty="0" smtClean="0"/>
              <a:t>В расчёте сержанта Алексея Русских помимо него самого оставались правильный Михаил </a:t>
            </a:r>
            <a:r>
              <a:rPr lang="ru-RU" sz="2400" dirty="0" err="1" smtClean="0"/>
              <a:t>Шведких</a:t>
            </a:r>
            <a:r>
              <a:rPr lang="ru-RU" sz="2400" dirty="0" smtClean="0"/>
              <a:t> и наводчик Фёдор </a:t>
            </a:r>
            <a:r>
              <a:rPr lang="ru-RU" sz="2400" dirty="0" err="1" smtClean="0"/>
              <a:t>Чихман</a:t>
            </a:r>
            <a:r>
              <a:rPr lang="ru-RU" sz="2400" dirty="0" smtClean="0"/>
              <a:t>. Втроём они подбили три немецких танка, и в этот момент вражеская мина разорвалась у орудия. Убиты были товарищи </a:t>
            </a:r>
            <a:r>
              <a:rPr lang="ru-RU" sz="2400" dirty="0" err="1" smtClean="0"/>
              <a:t>Чихмана</a:t>
            </a:r>
            <a:r>
              <a:rPr lang="ru-RU" sz="2400" dirty="0" smtClean="0"/>
              <a:t>, а у него оторвало правую руку. С трудом поднявшись с земли, он увидел, что последний, четвёртый танк движется на его орудие. </a:t>
            </a:r>
            <a:br>
              <a:rPr lang="ru-RU" sz="2400" dirty="0" smtClean="0"/>
            </a:br>
            <a:r>
              <a:rPr lang="ru-RU" sz="2400" dirty="0" smtClean="0"/>
              <a:t>     </a:t>
            </a:r>
            <a:r>
              <a:rPr lang="ru-RU" sz="2400" dirty="0" smtClean="0">
                <a:solidFill>
                  <a:schemeClr val="bg1">
                    <a:lumMod val="95000"/>
                    <a:lumOff val="5000"/>
                  </a:schemeClr>
                </a:solidFill>
              </a:rPr>
              <a:t>... Он стоит, весь кровью залитой, </a:t>
            </a:r>
            <a:br>
              <a:rPr lang="ru-RU" sz="2400" dirty="0" smtClean="0">
                <a:solidFill>
                  <a:schemeClr val="bg1">
                    <a:lumMod val="95000"/>
                    <a:lumOff val="5000"/>
                  </a:schemeClr>
                </a:solidFill>
              </a:rPr>
            </a:br>
            <a:r>
              <a:rPr lang="ru-RU" sz="2400" dirty="0" smtClean="0">
                <a:solidFill>
                  <a:schemeClr val="bg1">
                    <a:lumMod val="95000"/>
                    <a:lumOff val="5000"/>
                  </a:schemeClr>
                </a:solidFill>
              </a:rPr>
              <a:t>     Стоит ... с помутневшим взглядом, </a:t>
            </a:r>
            <a:br>
              <a:rPr lang="ru-RU" sz="2400" dirty="0" smtClean="0">
                <a:solidFill>
                  <a:schemeClr val="bg1">
                    <a:lumMod val="95000"/>
                    <a:lumOff val="5000"/>
                  </a:schemeClr>
                </a:solidFill>
              </a:rPr>
            </a:br>
            <a:r>
              <a:rPr lang="ru-RU" sz="2400" dirty="0" smtClean="0">
                <a:solidFill>
                  <a:schemeClr val="bg1">
                    <a:lumMod val="95000"/>
                    <a:lumOff val="5000"/>
                  </a:schemeClr>
                </a:solidFill>
              </a:rPr>
              <a:t>     И левой дёргает упавший шнур витой </a:t>
            </a:r>
            <a:r>
              <a:rPr lang="ru-RU" sz="2400" dirty="0" smtClean="0"/>
              <a:t>- так описал Сергей Васильев в поэме «Москва за нами» этот эпизод боя на Бородинском поле в октябре 1941 г. </a:t>
            </a:r>
            <a:br>
              <a:rPr lang="ru-RU" sz="2400" dirty="0" smtClean="0"/>
            </a:br>
            <a:endParaRPr lang="ru-RU" sz="24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Содержимое 2"/>
          <p:cNvSpPr>
            <a:spLocks noGrp="1"/>
          </p:cNvSpPr>
          <p:nvPr>
            <p:ph idx="1"/>
          </p:nvPr>
        </p:nvSpPr>
        <p:spPr>
          <a:xfrm>
            <a:off x="250825" y="285729"/>
            <a:ext cx="8642350" cy="6383360"/>
          </a:xfrm>
        </p:spPr>
        <p:txBody>
          <a:bodyPr/>
          <a:lstStyle/>
          <a:p>
            <a:r>
              <a:rPr lang="ru-RU" sz="2800" dirty="0" smtClean="0"/>
              <a:t>... В обороне 5-й армии образовались опасные бреши. Со стороны Вереи, захваченной противником, создалась угроза удара с тыла и окружения наших частей. Кроме того, гитлеровцы подтянули главные силы своего 9-го армейского корпуса. В этих условиях 18 октября командующий 5-й армией Л. А. Говоров отдал приказ оставить Можайск. </a:t>
            </a:r>
            <a:br>
              <a:rPr lang="ru-RU" sz="2800" dirty="0" smtClean="0"/>
            </a:br>
            <a:r>
              <a:rPr lang="ru-RU" sz="2800" dirty="0" smtClean="0"/>
              <a:t>     За этот временный успех враг заплатил дорого. На Бородинском поле осталось лежать более 10 тыс. его солдат и офицеров; здесь было подбито свыше 100 фашистских танков</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Содержимое 2"/>
          <p:cNvSpPr>
            <a:spLocks noGrp="1"/>
          </p:cNvSpPr>
          <p:nvPr>
            <p:ph idx="1"/>
          </p:nvPr>
        </p:nvSpPr>
        <p:spPr>
          <a:xfrm>
            <a:off x="250825" y="214291"/>
            <a:ext cx="8642350" cy="6454798"/>
          </a:xfrm>
        </p:spPr>
        <p:txBody>
          <a:bodyPr/>
          <a:lstStyle/>
          <a:p>
            <a:r>
              <a:rPr lang="ru-RU" dirty="0" smtClean="0"/>
              <a:t>В критические октябрьские дни 1941 г. 5-я армия задержала продвижение противника на шесть суток. Маршал Советского Союза Г. К. Жуков в своих воспоминаниях особо отмечал роль дивизии </a:t>
            </a:r>
            <a:r>
              <a:rPr lang="ru-RU" dirty="0" err="1" smtClean="0"/>
              <a:t>Полосухина</a:t>
            </a:r>
            <a:r>
              <a:rPr lang="ru-RU" dirty="0" smtClean="0"/>
              <a:t> в боях на поле русской славы: «Воины 32-й стрелковой дивизии не уронили</a:t>
            </a:r>
          </a:p>
          <a:p>
            <a:pPr>
              <a:buFont typeface="Arial" charset="0"/>
              <a:buNone/>
            </a:pPr>
            <a:r>
              <a:rPr lang="ru-RU" dirty="0" smtClean="0"/>
              <a:t>   этой славы, а </a:t>
            </a:r>
          </a:p>
          <a:p>
            <a:pPr>
              <a:buFont typeface="Arial" charset="0"/>
              <a:buNone/>
            </a:pPr>
            <a:r>
              <a:rPr lang="ru-RU" dirty="0" smtClean="0"/>
              <a:t>   приумножили её». </a:t>
            </a:r>
            <a:br>
              <a:rPr lang="ru-RU" dirty="0" smtClean="0"/>
            </a:br>
            <a:endParaRPr lang="ru-RU" dirty="0" smtClean="0"/>
          </a:p>
        </p:txBody>
      </p:sp>
      <p:pic>
        <p:nvPicPr>
          <p:cNvPr id="44035" name="Рисунок 2" descr="114.jpg"/>
          <p:cNvPicPr>
            <a:picLocks noChangeAspect="1"/>
          </p:cNvPicPr>
          <p:nvPr/>
        </p:nvPicPr>
        <p:blipFill>
          <a:blip r:embed="rId2"/>
          <a:srcRect/>
          <a:stretch>
            <a:fillRect/>
          </a:stretch>
        </p:blipFill>
        <p:spPr bwMode="auto">
          <a:xfrm>
            <a:off x="3418786" y="3214686"/>
            <a:ext cx="5439462" cy="314325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Содержимое 2"/>
          <p:cNvSpPr>
            <a:spLocks noGrp="1"/>
          </p:cNvSpPr>
          <p:nvPr>
            <p:ph idx="1"/>
          </p:nvPr>
        </p:nvSpPr>
        <p:spPr>
          <a:xfrm>
            <a:off x="250825" y="214291"/>
            <a:ext cx="8642350" cy="6454798"/>
          </a:xfrm>
        </p:spPr>
        <p:txBody>
          <a:bodyPr/>
          <a:lstStyle/>
          <a:p>
            <a:pPr eaLnBrk="1" hangingPunct="1"/>
            <a:r>
              <a:rPr lang="ru-RU" sz="3200" dirty="0" smtClean="0">
                <a:latin typeface="Century Gothic" pitchFamily="34" charset="0"/>
              </a:rPr>
              <a:t>Противник превосходил советские войска, оборонявшиеся на дальних подступах к столице, по численности в 1,4 раза, по танкам - в 1,7 , по орудиям и миномётам - в 1,8 , по самолётам - в 2 раза. </a:t>
            </a:r>
            <a:endParaRPr lang="ru-RU" sz="3200" dirty="0" smtClean="0"/>
          </a:p>
          <a:p>
            <a:pPr eaLnBrk="1" hangingPunct="1"/>
            <a:endParaRPr lang="ru-RU" dirty="0" smtClean="0"/>
          </a:p>
        </p:txBody>
      </p:sp>
      <p:pic>
        <p:nvPicPr>
          <p:cNvPr id="20483" name="Рисунок 3" descr="Бой артиллеристов на Минском шоссе. М.А. Ананьев. 1962 г.">
            <a:hlinkClick r:id="rId2"/>
          </p:cNvPr>
          <p:cNvPicPr>
            <a:picLocks noChangeAspect="1" noChangeArrowheads="1"/>
          </p:cNvPicPr>
          <p:nvPr/>
        </p:nvPicPr>
        <p:blipFill>
          <a:blip r:embed="rId3"/>
          <a:srcRect/>
          <a:stretch>
            <a:fillRect/>
          </a:stretch>
        </p:blipFill>
        <p:spPr bwMode="auto">
          <a:xfrm>
            <a:off x="2357438" y="3786188"/>
            <a:ext cx="5715000" cy="2928937"/>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Содержимое 2"/>
          <p:cNvSpPr>
            <a:spLocks noGrp="1"/>
          </p:cNvSpPr>
          <p:nvPr>
            <p:ph idx="1"/>
          </p:nvPr>
        </p:nvSpPr>
        <p:spPr>
          <a:xfrm>
            <a:off x="0" y="285728"/>
            <a:ext cx="9144000" cy="6383360"/>
          </a:xfrm>
        </p:spPr>
        <p:txBody>
          <a:bodyPr>
            <a:normAutofit/>
          </a:bodyPr>
          <a:lstStyle/>
          <a:p>
            <a:r>
              <a:rPr lang="ru-RU" sz="2800" dirty="0" smtClean="0">
                <a:solidFill>
                  <a:schemeClr val="bg1">
                    <a:lumMod val="95000"/>
                    <a:lumOff val="5000"/>
                  </a:schemeClr>
                </a:solidFill>
              </a:rPr>
              <a:t>1 декабря 1941 г</a:t>
            </a:r>
            <a:r>
              <a:rPr lang="ru-RU" sz="2800" dirty="0" smtClean="0"/>
              <a:t>. гитлеровское командование предприняло попытку прорвать оборону наших войск под </a:t>
            </a:r>
            <a:r>
              <a:rPr lang="ru-RU" sz="2800" dirty="0" err="1" smtClean="0"/>
              <a:t>Наро-Фоминском</a:t>
            </a:r>
            <a:r>
              <a:rPr lang="ru-RU" sz="2800" dirty="0" smtClean="0"/>
              <a:t> и Звенигородом, для </a:t>
            </a:r>
            <a:r>
              <a:rPr lang="ru-RU" sz="2800" dirty="0" err="1" smtClean="0"/>
              <a:t>соединия</a:t>
            </a:r>
            <a:r>
              <a:rPr lang="ru-RU" sz="2800" dirty="0" smtClean="0"/>
              <a:t> в районе Кубинки, нанести удар на Москву. Фашисты были так уверены в успехе, что 2 декабря редакторам берлинских газет было рекомендовано оставить место на первых полосах для сообщений о падении советской столицы. Однако они просчитались. </a:t>
            </a:r>
            <a:br>
              <a:rPr lang="ru-RU" sz="2800" dirty="0" smtClean="0"/>
            </a:br>
            <a:r>
              <a:rPr lang="ru-RU" sz="2800" dirty="0" smtClean="0">
                <a:solidFill>
                  <a:schemeClr val="bg1">
                    <a:lumMod val="95000"/>
                    <a:lumOff val="5000"/>
                  </a:schemeClr>
                </a:solidFill>
              </a:rPr>
              <a:t>В это же время уже начал осуществляться план контрнаступления советских войск под Москвой. Оно началось 5-6 декабря 1941 года. </a:t>
            </a:r>
            <a:r>
              <a:rPr lang="ru-RU" sz="2800" dirty="0" smtClean="0"/>
              <a:t>В результате контрнаступления гитлеровские полчища были отброшены от стен Москвы.</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Содержимое 2"/>
          <p:cNvSpPr>
            <a:spLocks noGrp="1"/>
          </p:cNvSpPr>
          <p:nvPr>
            <p:ph idx="1"/>
          </p:nvPr>
        </p:nvSpPr>
        <p:spPr>
          <a:xfrm>
            <a:off x="0" y="285728"/>
            <a:ext cx="9144000" cy="6383360"/>
          </a:xfrm>
        </p:spPr>
        <p:txBody>
          <a:bodyPr>
            <a:normAutofit/>
          </a:bodyPr>
          <a:lstStyle/>
          <a:p>
            <a:r>
              <a:rPr lang="ru-RU" sz="2800" dirty="0" smtClean="0"/>
              <a:t>Пятая армия, окрепшая, имевшая в своём составе уже несколько дивизий, расчищала путь к Можайску, к Бородину.</a:t>
            </a:r>
          </a:p>
          <a:p>
            <a:r>
              <a:rPr lang="ru-RU" sz="2800" dirty="0" smtClean="0"/>
              <a:t>Полки 82-й дивизии генерал-майора Н. И. Орлова гнали фашистов дальше на запад. На рассвете 21 января они вышли на Бородинское поле. Враг отступал, бросая оружие, технику, раненых. Наступление советских войск было настолько стремительным, что фашистским варварам не удалось выполнить намеченный план, согласно которому они хотели взорвать памятники русским воинам, отличившимся во время сражения на Бородинском поле в 1812 г. </a:t>
            </a:r>
            <a:br>
              <a:rPr lang="ru-RU" sz="2800" dirty="0" smtClean="0"/>
            </a:br>
            <a:endParaRPr lang="ru-RU" sz="2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13" y="115888"/>
            <a:ext cx="7021512" cy="649287"/>
          </a:xfrm>
        </p:spPr>
        <p:txBody>
          <a:bodyPr/>
          <a:lstStyle/>
          <a:p>
            <a:pPr>
              <a:defRPr/>
            </a:pPr>
            <a:r>
              <a:rPr lang="ru-RU" sz="3200" dirty="0" smtClean="0">
                <a:solidFill>
                  <a:srgbClr val="FF0000"/>
                </a:solidFill>
                <a:effectLst>
                  <a:outerShdw blurRad="38100" dist="38100" dir="2700000" algn="tl">
                    <a:srgbClr val="000000">
                      <a:alpha val="43137"/>
                    </a:srgbClr>
                  </a:outerShdw>
                </a:effectLst>
              </a:rPr>
              <a:t>Наступающие части советских войск</a:t>
            </a:r>
            <a:endParaRPr lang="ru-RU" sz="3200" dirty="0">
              <a:solidFill>
                <a:srgbClr val="FF0000"/>
              </a:solidFill>
              <a:effectLst>
                <a:outerShdw blurRad="38100" dist="38100" dir="2700000" algn="tl">
                  <a:srgbClr val="000000">
                    <a:alpha val="43137"/>
                  </a:srgbClr>
                </a:outerShdw>
              </a:effectLst>
            </a:endParaRPr>
          </a:p>
        </p:txBody>
      </p:sp>
      <p:pic>
        <p:nvPicPr>
          <p:cNvPr id="47107" name="Содержимое 3" descr="127.jpg"/>
          <p:cNvPicPr>
            <a:picLocks noGrp="1" noChangeAspect="1"/>
          </p:cNvPicPr>
          <p:nvPr>
            <p:ph idx="1"/>
          </p:nvPr>
        </p:nvPicPr>
        <p:blipFill>
          <a:blip r:embed="rId2"/>
          <a:srcRect/>
          <a:stretch>
            <a:fillRect/>
          </a:stretch>
        </p:blipFill>
        <p:spPr>
          <a:xfrm>
            <a:off x="4643438" y="1285875"/>
            <a:ext cx="4291012" cy="2960688"/>
          </a:xfrm>
        </p:spPr>
      </p:pic>
      <p:pic>
        <p:nvPicPr>
          <p:cNvPr id="47108" name="Рисунок 4" descr="128.jpg"/>
          <p:cNvPicPr>
            <a:picLocks noChangeAspect="1"/>
          </p:cNvPicPr>
          <p:nvPr/>
        </p:nvPicPr>
        <p:blipFill>
          <a:blip r:embed="rId3"/>
          <a:srcRect/>
          <a:stretch>
            <a:fillRect/>
          </a:stretch>
        </p:blipFill>
        <p:spPr bwMode="auto">
          <a:xfrm>
            <a:off x="4643438" y="4357688"/>
            <a:ext cx="4286250" cy="2357437"/>
          </a:xfrm>
          <a:prstGeom prst="rect">
            <a:avLst/>
          </a:prstGeom>
          <a:noFill/>
          <a:ln w="9525">
            <a:noFill/>
            <a:miter lim="800000"/>
            <a:headEnd/>
            <a:tailEnd/>
          </a:ln>
        </p:spPr>
      </p:pic>
      <p:pic>
        <p:nvPicPr>
          <p:cNvPr id="47109" name="Рисунок 5" descr="120.jpg"/>
          <p:cNvPicPr>
            <a:picLocks noChangeAspect="1"/>
          </p:cNvPicPr>
          <p:nvPr/>
        </p:nvPicPr>
        <p:blipFill>
          <a:blip r:embed="rId4"/>
          <a:srcRect/>
          <a:stretch>
            <a:fillRect/>
          </a:stretch>
        </p:blipFill>
        <p:spPr bwMode="auto">
          <a:xfrm>
            <a:off x="214313" y="4357688"/>
            <a:ext cx="4286250" cy="2338387"/>
          </a:xfrm>
          <a:prstGeom prst="rect">
            <a:avLst/>
          </a:prstGeom>
          <a:noFill/>
          <a:ln w="9525">
            <a:noFill/>
            <a:miter lim="800000"/>
            <a:headEnd/>
            <a:tailEnd/>
          </a:ln>
        </p:spPr>
      </p:pic>
      <p:pic>
        <p:nvPicPr>
          <p:cNvPr id="47110" name="Рисунок 6" descr="125.jpg"/>
          <p:cNvPicPr>
            <a:picLocks noChangeAspect="1"/>
          </p:cNvPicPr>
          <p:nvPr/>
        </p:nvPicPr>
        <p:blipFill>
          <a:blip r:embed="rId5"/>
          <a:srcRect/>
          <a:stretch>
            <a:fillRect/>
          </a:stretch>
        </p:blipFill>
        <p:spPr bwMode="auto">
          <a:xfrm>
            <a:off x="214313" y="1285875"/>
            <a:ext cx="4318000" cy="2928938"/>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Содержимое 2"/>
          <p:cNvSpPr>
            <a:spLocks noGrp="1"/>
          </p:cNvSpPr>
          <p:nvPr>
            <p:ph idx="1"/>
          </p:nvPr>
        </p:nvSpPr>
        <p:spPr>
          <a:xfrm>
            <a:off x="250825" y="285728"/>
            <a:ext cx="8642350" cy="6383360"/>
          </a:xfrm>
        </p:spPr>
        <p:txBody>
          <a:bodyPr/>
          <a:lstStyle/>
          <a:p>
            <a:r>
              <a:rPr lang="ru-RU" sz="3200" dirty="0" smtClean="0"/>
              <a:t>Советские войска продвигались вперёд. Их путь лежал мимо командного пункта Кутузова. Возле обелиска с парящим орлом и надписью: </a:t>
            </a:r>
            <a:r>
              <a:rPr lang="ru-RU" sz="3200" dirty="0" smtClean="0">
                <a:solidFill>
                  <a:schemeClr val="bg1">
                    <a:lumMod val="95000"/>
                    <a:lumOff val="5000"/>
                  </a:schemeClr>
                </a:solidFill>
              </a:rPr>
              <a:t>«Неприятель отражён на всех пунктах»</a:t>
            </a:r>
            <a:r>
              <a:rPr lang="ru-RU" sz="3200" dirty="0" smtClean="0"/>
              <a:t> - воинские части отдавали салют в честь освобождения Бородинского поля.</a:t>
            </a:r>
          </a:p>
          <a:p>
            <a:r>
              <a:rPr lang="ru-RU" sz="3200" dirty="0" smtClean="0"/>
              <a:t>Рядом с памятником полководцу находится сейчас могила трёх гвардии сержантов - А. В. </a:t>
            </a:r>
            <a:r>
              <a:rPr lang="ru-RU" sz="3200" dirty="0" err="1" smtClean="0"/>
              <a:t>Аханова</a:t>
            </a:r>
            <a:r>
              <a:rPr lang="ru-RU" sz="3200" dirty="0" smtClean="0"/>
              <a:t>, В. И. </a:t>
            </a:r>
            <a:r>
              <a:rPr lang="ru-RU" sz="3200" dirty="0" err="1" smtClean="0"/>
              <a:t>Кадцина</a:t>
            </a:r>
            <a:r>
              <a:rPr lang="ru-RU" sz="3200" dirty="0" smtClean="0"/>
              <a:t>, А. А. Соснина - трёх из тех тысяч героев, которые отдали жизнь за свободу нашей Родины. </a:t>
            </a:r>
            <a:br>
              <a:rPr lang="ru-RU" sz="3200" dirty="0" smtClean="0"/>
            </a:br>
            <a:endParaRPr lang="ru-RU" sz="3200" dirty="0" smtClean="0"/>
          </a:p>
          <a:p>
            <a:endParaRPr lang="ru-RU"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Содержимое 2"/>
          <p:cNvSpPr>
            <a:spLocks noGrp="1"/>
          </p:cNvSpPr>
          <p:nvPr>
            <p:ph idx="1"/>
          </p:nvPr>
        </p:nvSpPr>
        <p:spPr>
          <a:xfrm>
            <a:off x="250825" y="285729"/>
            <a:ext cx="8642350" cy="6383360"/>
          </a:xfrm>
        </p:spPr>
        <p:txBody>
          <a:bodyPr>
            <a:normAutofit/>
          </a:bodyPr>
          <a:lstStyle/>
          <a:p>
            <a:r>
              <a:rPr lang="ru-RU" sz="2800" dirty="0" smtClean="0"/>
              <a:t>Бородинский музей, в котором гитлеровцы устроили скотобойню, был сожжён ими при отступлении. Сожгли враги и деревни, стоявшие на Бородинском поле ещё в 1812 г.: </a:t>
            </a:r>
            <a:r>
              <a:rPr lang="ru-RU" sz="2800" dirty="0" err="1" smtClean="0"/>
              <a:t>Татариново</a:t>
            </a:r>
            <a:r>
              <a:rPr lang="ru-RU" sz="2800" dirty="0" smtClean="0"/>
              <a:t>, Горки, Семёновское и др. В памятные январские дни 1942 г. в газете «Красная звезда» Илья Эренбург писал: </a:t>
            </a:r>
            <a:r>
              <a:rPr lang="ru-RU" sz="2800" dirty="0" smtClean="0">
                <a:solidFill>
                  <a:schemeClr val="bg1">
                    <a:lumMod val="95000"/>
                    <a:lumOff val="5000"/>
                  </a:schemeClr>
                </a:solidFill>
              </a:rPr>
              <a:t>«Почему немцы устроили в музее Бородина скотобойню? - Они мстили славным предкам за доблесть столь же славных потомков. Они хотели уничтожить память о 1812 годе, потому что 130 лет спустя Бородино снова увидело героев - в других шинелях, но с вечно русским сердцем». </a:t>
            </a:r>
            <a:r>
              <a:rPr lang="ru-RU" sz="2800" dirty="0" smtClean="0"/>
              <a:t/>
            </a:r>
            <a:br>
              <a:rPr lang="ru-RU" sz="2800" dirty="0" smtClean="0"/>
            </a:br>
            <a:endParaRPr lang="ru-RU" sz="28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p:txBody>
          <a:bodyPr/>
          <a:lstStyle/>
          <a:p>
            <a:r>
              <a:rPr lang="ru-RU" sz="9600" dirty="0" smtClean="0">
                <a:solidFill>
                  <a:srgbClr val="FF0000"/>
                </a:solidFill>
              </a:rPr>
              <a:t>з</a:t>
            </a:r>
            <a:r>
              <a:rPr lang="ru-RU" sz="9600" dirty="0" smtClean="0">
                <a:solidFill>
                  <a:srgbClr val="FF0000"/>
                </a:solidFill>
              </a:rPr>
              <a:t>а внимание!</a:t>
            </a:r>
            <a:endParaRPr lang="ru-RU" sz="9600" dirty="0">
              <a:solidFill>
                <a:srgbClr val="FF0000"/>
              </a:solidFill>
            </a:endParaRPr>
          </a:p>
        </p:txBody>
      </p:sp>
      <p:sp>
        <p:nvSpPr>
          <p:cNvPr id="4" name="Заголовок 3"/>
          <p:cNvSpPr>
            <a:spLocks noGrp="1"/>
          </p:cNvSpPr>
          <p:nvPr>
            <p:ph type="ctrTitle"/>
          </p:nvPr>
        </p:nvSpPr>
        <p:spPr/>
        <p:txBody>
          <a:bodyPr/>
          <a:lstStyle/>
          <a:p>
            <a:r>
              <a:rPr lang="ru-RU" sz="9600" dirty="0" smtClean="0">
                <a:solidFill>
                  <a:srgbClr val="FF0000"/>
                </a:solidFill>
              </a:rPr>
              <a:t>Спасибо </a:t>
            </a:r>
            <a:endParaRPr lang="ru-RU" sz="96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Содержимое 2"/>
          <p:cNvSpPr>
            <a:spLocks noGrp="1"/>
          </p:cNvSpPr>
          <p:nvPr>
            <p:ph idx="1"/>
          </p:nvPr>
        </p:nvSpPr>
        <p:spPr>
          <a:xfrm>
            <a:off x="250825" y="285729"/>
            <a:ext cx="8642350" cy="6383360"/>
          </a:xfrm>
        </p:spPr>
        <p:txBody>
          <a:bodyPr>
            <a:normAutofit lnSpcReduction="10000"/>
          </a:bodyPr>
          <a:lstStyle/>
          <a:p>
            <a:pPr eaLnBrk="1" hangingPunct="1"/>
            <a:r>
              <a:rPr lang="ru-RU" sz="2800" dirty="0" smtClean="0"/>
              <a:t>30 сентября, согласно плану захвата Москвы (кодовое название - «Тайфун»), немецко-фашистские войска перешли в наступление. Пытаясь подражать Наполеону, обратившемуся с воззванием к своим солдатам перед Бородинским сражением, Гитлер в специальном обращении к войскам Восточного фронта говорил: «Солдаты! Перед вами Москва! За два года все столицы континента склонились перед вами. Вы прошагали по улицам лучших городов. Осталась Москва. Заставьте её склониться, покажите ей силу вашего оружия, пройдите по её площадям. Москва - это конец войны. Москва - это отдых. Вперёд!» </a:t>
            </a:r>
            <a:br>
              <a:rPr lang="ru-RU" sz="2800" dirty="0" smtClean="0"/>
            </a:br>
            <a:endParaRPr lang="ru-RU"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Содержимое 2"/>
          <p:cNvSpPr>
            <a:spLocks noGrp="1"/>
          </p:cNvSpPr>
          <p:nvPr>
            <p:ph idx="1"/>
          </p:nvPr>
        </p:nvSpPr>
        <p:spPr>
          <a:xfrm>
            <a:off x="250825" y="285729"/>
            <a:ext cx="8642350" cy="6383360"/>
          </a:xfrm>
        </p:spPr>
        <p:txBody>
          <a:bodyPr/>
          <a:lstStyle/>
          <a:p>
            <a:pPr eaLnBrk="1" hangingPunct="1"/>
            <a:r>
              <a:rPr lang="ru-RU" sz="3200" dirty="0" smtClean="0"/>
              <a:t>Группа армий «Центр», осуществлявшая операцию «Тайфун», насчитывала 1,8 млн. человек, 1700 танков, свыше 14 тыс. орудий и миномётов. Для поддержки наступления было выделено около 1400 самолётов.</a:t>
            </a:r>
          </a:p>
          <a:p>
            <a:pPr eaLnBrk="1" hangingPunct="1"/>
            <a:r>
              <a:rPr lang="ru-RU" sz="3200" dirty="0" smtClean="0"/>
              <a:t> Для прикрытия важнейших направлений - Волоколамского, Можайского, </a:t>
            </a:r>
            <a:r>
              <a:rPr lang="ru-RU" sz="3200" dirty="0" err="1" smtClean="0"/>
              <a:t>Малоярославецкого</a:t>
            </a:r>
            <a:r>
              <a:rPr lang="ru-RU" sz="3200" dirty="0" smtClean="0"/>
              <a:t> и Калужского - создавалась Можайская линия обороны протяжённостью 220 километров. </a:t>
            </a:r>
          </a:p>
          <a:p>
            <a:pPr eaLnBrk="1" hangingPunct="1"/>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a:xfrm>
            <a:off x="250825" y="115888"/>
            <a:ext cx="6985000" cy="649287"/>
          </a:xfrm>
        </p:spPr>
        <p:txBody>
          <a:bodyPr>
            <a:normAutofit fontScale="90000"/>
          </a:bodyPr>
          <a:lstStyle/>
          <a:p>
            <a:r>
              <a:rPr lang="ru-RU" sz="4400" smtClean="0">
                <a:solidFill>
                  <a:srgbClr val="FF0000"/>
                </a:solidFill>
              </a:rPr>
              <a:t>Можайская линия обороны</a:t>
            </a:r>
          </a:p>
        </p:txBody>
      </p:sp>
      <p:pic>
        <p:nvPicPr>
          <p:cNvPr id="23555" name="Содержимое 3" descr="112.jpg"/>
          <p:cNvPicPr>
            <a:picLocks noGrp="1" noChangeAspect="1"/>
          </p:cNvPicPr>
          <p:nvPr>
            <p:ph idx="1"/>
          </p:nvPr>
        </p:nvPicPr>
        <p:blipFill>
          <a:blip r:embed="rId2"/>
          <a:srcRect/>
          <a:stretch>
            <a:fillRect/>
          </a:stretch>
        </p:blipFill>
        <p:spPr>
          <a:xfrm>
            <a:off x="0" y="1143000"/>
            <a:ext cx="9144000" cy="578961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Содержимое 2"/>
          <p:cNvSpPr>
            <a:spLocks noGrp="1"/>
          </p:cNvSpPr>
          <p:nvPr>
            <p:ph idx="1"/>
          </p:nvPr>
        </p:nvSpPr>
        <p:spPr>
          <a:xfrm>
            <a:off x="0" y="0"/>
            <a:ext cx="9144000" cy="6669088"/>
          </a:xfrm>
        </p:spPr>
        <p:txBody>
          <a:bodyPr>
            <a:normAutofit/>
          </a:bodyPr>
          <a:lstStyle/>
          <a:p>
            <a:r>
              <a:rPr lang="ru-RU" sz="3200" dirty="0" smtClean="0"/>
              <a:t>На центральном её участке - в Можайском укреплённом районе - заграждения возводили колхозники местных сёл, рабочие московских заводов «Серп и молот», имени Владимира Ильича. В основном это были женщины, старики, подростки, заменившие мужчин, ушедших на фронт. Не щадя сил, они рыли </a:t>
            </a:r>
          </a:p>
          <a:p>
            <a:pPr>
              <a:buFont typeface="Arial" charset="0"/>
              <a:buNone/>
            </a:pPr>
            <a:r>
              <a:rPr lang="ru-RU" sz="3200" dirty="0" smtClean="0"/>
              <a:t>    противотанковые рвы, строили</a:t>
            </a:r>
          </a:p>
          <a:p>
            <a:pPr>
              <a:buFont typeface="Arial" charset="0"/>
              <a:buNone/>
            </a:pPr>
            <a:r>
              <a:rPr lang="ru-RU" sz="3200" dirty="0" smtClean="0"/>
              <a:t>    блиндажи и дзоты, московские</a:t>
            </a:r>
          </a:p>
          <a:p>
            <a:pPr>
              <a:buFont typeface="Arial" charset="0"/>
              <a:buNone/>
            </a:pPr>
            <a:r>
              <a:rPr lang="ru-RU" sz="3200" dirty="0" smtClean="0"/>
              <a:t>    метростроевцы сооружали</a:t>
            </a:r>
          </a:p>
          <a:p>
            <a:pPr>
              <a:buFont typeface="Arial" charset="0"/>
              <a:buNone/>
            </a:pPr>
            <a:r>
              <a:rPr lang="ru-RU" sz="3200" dirty="0" smtClean="0"/>
              <a:t>    доты. </a:t>
            </a:r>
          </a:p>
        </p:txBody>
      </p:sp>
      <p:pic>
        <p:nvPicPr>
          <p:cNvPr id="24579" name="Рисунок 3" descr="Колонна немецких танков на Минском шоссе 14 октября 1941 г. Из немецкой кинохроники">
            <a:hlinkClick r:id="rId2"/>
          </p:cNvPr>
          <p:cNvPicPr>
            <a:picLocks noChangeAspect="1" noChangeArrowheads="1"/>
          </p:cNvPicPr>
          <p:nvPr/>
        </p:nvPicPr>
        <p:blipFill>
          <a:blip r:embed="rId3"/>
          <a:srcRect/>
          <a:stretch>
            <a:fillRect/>
          </a:stretch>
        </p:blipFill>
        <p:spPr bwMode="auto">
          <a:xfrm>
            <a:off x="6429375" y="4071938"/>
            <a:ext cx="2500313" cy="264318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Содержимое 2"/>
          <p:cNvSpPr>
            <a:spLocks noGrp="1"/>
          </p:cNvSpPr>
          <p:nvPr>
            <p:ph idx="1"/>
          </p:nvPr>
        </p:nvSpPr>
        <p:spPr>
          <a:xfrm>
            <a:off x="250825" y="285729"/>
            <a:ext cx="8642350" cy="6383360"/>
          </a:xfrm>
        </p:spPr>
        <p:txBody>
          <a:bodyPr/>
          <a:lstStyle/>
          <a:p>
            <a:r>
              <a:rPr lang="ru-RU" dirty="0" smtClean="0"/>
              <a:t>     </a:t>
            </a:r>
            <a:r>
              <a:rPr lang="ru-RU" sz="3200" dirty="0" smtClean="0"/>
              <a:t>По решению Государственного комитета обороны к Москве перебрасывались дивизии с Дальнего Востока, из Сибири, Средней Азии, с Урала. В командование Западным фронтом вступил генерал армии Г. К. Жуков. На Можайском направлении защищать Москву должна была 5-я армия, которая начала формироваться 9 октября 1941 года. Командующим армией был назначен Герой Советского Союза генерал-майор Д. Д. </a:t>
            </a:r>
            <a:r>
              <a:rPr lang="ru-RU" sz="3200" dirty="0" err="1" smtClean="0"/>
              <a:t>Лелюшенко</a:t>
            </a:r>
            <a:r>
              <a:rPr lang="ru-RU" sz="3200" dirty="0" smtClean="0"/>
              <a:t>. </a:t>
            </a:r>
            <a:br>
              <a:rPr lang="ru-RU" sz="3200" dirty="0" smtClean="0"/>
            </a:br>
            <a:endParaRPr lang="ru-RU" sz="32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Содержимое 2"/>
          <p:cNvSpPr>
            <a:spLocks noGrp="1"/>
          </p:cNvSpPr>
          <p:nvPr>
            <p:ph idx="1"/>
          </p:nvPr>
        </p:nvSpPr>
        <p:spPr>
          <a:xfrm>
            <a:off x="214282" y="142852"/>
            <a:ext cx="8642350" cy="6715148"/>
          </a:xfrm>
        </p:spPr>
        <p:txBody>
          <a:bodyPr/>
          <a:lstStyle/>
          <a:p>
            <a:r>
              <a:rPr lang="ru-RU" dirty="0" smtClean="0"/>
              <a:t>     </a:t>
            </a:r>
            <a:r>
              <a:rPr lang="ru-RU" sz="3200" dirty="0" smtClean="0"/>
              <a:t>В середине октября Можайское направление являлось кратчайшим - от западной окраины Москвы до переднего края обороны на Бородинском поле оставалось 125 километров, и 5-я армия, занявшая здесь оборону, образовала как бы становой хребет Западного фронта, от прочности которого зависела устойчивость других его армий.</a:t>
            </a:r>
          </a:p>
          <a:p>
            <a:r>
              <a:rPr lang="ru-RU" sz="3200" dirty="0" smtClean="0"/>
              <a:t>В состав  армии должны были войти четыре дивизии, но в связи со сложностью обстановки сюда была направлена лишь одна - 32-я стрелковая дивизия.</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30</TotalTime>
  <Words>2290</Words>
  <PresentationFormat>Экран (4:3)</PresentationFormat>
  <Paragraphs>66</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Бумажная</vt:lpstr>
      <vt:lpstr>Бородино  1941 год.</vt:lpstr>
      <vt:lpstr>1941 год Бородино в битве за Москву</vt:lpstr>
      <vt:lpstr>Слайд 3</vt:lpstr>
      <vt:lpstr>Слайд 4</vt:lpstr>
      <vt:lpstr>Слайд 5</vt:lpstr>
      <vt:lpstr>Можайская линия обороны</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Наступающие части советских войск</vt:lpstr>
      <vt:lpstr>Слайд 33</vt:lpstr>
      <vt:lpstr>Слайд 34</vt:lpstr>
      <vt:lpstr>Спасибо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Beloborodova</cp:lastModifiedBy>
  <cp:revision>34</cp:revision>
  <dcterms:modified xsi:type="dcterms:W3CDTF">2015-06-18T04:52:12Z</dcterms:modified>
</cp:coreProperties>
</file>