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2"/>
  </p:notesMasterIdLst>
  <p:sldIdLst>
    <p:sldId id="263" r:id="rId2"/>
    <p:sldId id="264" r:id="rId3"/>
    <p:sldId id="257" r:id="rId4"/>
    <p:sldId id="258" r:id="rId5"/>
    <p:sldId id="262" r:id="rId6"/>
    <p:sldId id="259" r:id="rId7"/>
    <p:sldId id="266" r:id="rId8"/>
    <p:sldId id="260" r:id="rId9"/>
    <p:sldId id="261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Потребность </a:t>
            </a:r>
            <a:r>
              <a:rPr lang="ru-RU" dirty="0"/>
              <a:t>в рабочей силе по </a:t>
            </a:r>
            <a:r>
              <a:rPr lang="ru-RU" dirty="0" smtClean="0"/>
              <a:t>отраслям экономики</a:t>
            </a:r>
            <a:r>
              <a:rPr lang="ru-RU" baseline="0" dirty="0" smtClean="0"/>
              <a:t> </a:t>
            </a:r>
          </a:p>
          <a:p>
            <a:pPr>
              <a:defRPr/>
            </a:pPr>
            <a:r>
              <a:rPr lang="ru-RU" baseline="0" dirty="0" smtClean="0"/>
              <a:t>Санкт-Петербурга</a:t>
            </a:r>
            <a:endParaRPr lang="ru-RU" dirty="0"/>
          </a:p>
        </c:rich>
      </c:tx>
      <c:layout>
        <c:manualLayout>
          <c:xMode val="edge"/>
          <c:yMode val="edge"/>
          <c:x val="5.5572944006999123E-2"/>
          <c:y val="0"/>
        </c:manualLayout>
      </c:layout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потребность в рабочей силе по отраслям</c:v>
                </c:pt>
              </c:strCache>
            </c:strRef>
          </c:tx>
          <c:explosion val="25"/>
          <c:dLbls>
            <c:showPercent val="1"/>
          </c:dLbls>
          <c:cat>
            <c:strRef>
              <c:f>Лист1!$A$2:$A$11</c:f>
              <c:strCache>
                <c:ptCount val="10"/>
                <c:pt idx="0">
                  <c:v>промышленность</c:v>
                </c:pt>
                <c:pt idx="1">
                  <c:v>транспорт</c:v>
                </c:pt>
                <c:pt idx="2">
                  <c:v> торговля, общепит</c:v>
                </c:pt>
                <c:pt idx="3">
                  <c:v>здравоохраниение, образование</c:v>
                </c:pt>
                <c:pt idx="4">
                  <c:v>управление</c:v>
                </c:pt>
                <c:pt idx="5">
                  <c:v>с/х</c:v>
                </c:pt>
                <c:pt idx="6">
                  <c:v>строительство</c:v>
                </c:pt>
                <c:pt idx="7">
                  <c:v>ЖКХ и бытовое обслуживание</c:v>
                </c:pt>
                <c:pt idx="8">
                  <c:v>финансы, кредиты</c:v>
                </c:pt>
                <c:pt idx="9">
                  <c:v>другие отрасли</c:v>
                </c:pt>
              </c:strCache>
            </c:strRef>
          </c:cat>
          <c:val>
            <c:numRef>
              <c:f>Лист1!$B$2:$B$11</c:f>
              <c:numCache>
                <c:formatCode>0%</c:formatCode>
                <c:ptCount val="10"/>
                <c:pt idx="0">
                  <c:v>0.31000000000000016</c:v>
                </c:pt>
                <c:pt idx="1">
                  <c:v>5.0000000000000031E-2</c:v>
                </c:pt>
                <c:pt idx="2">
                  <c:v>0.17</c:v>
                </c:pt>
                <c:pt idx="3">
                  <c:v>0.11000000000000004</c:v>
                </c:pt>
                <c:pt idx="4">
                  <c:v>6.0000000000000032E-2</c:v>
                </c:pt>
                <c:pt idx="5">
                  <c:v>1.0000000000000007E-2</c:v>
                </c:pt>
                <c:pt idx="6">
                  <c:v>0.14000000000000001</c:v>
                </c:pt>
                <c:pt idx="7">
                  <c:v>5.0000000000000031E-2</c:v>
                </c:pt>
                <c:pt idx="8">
                  <c:v>5.0000000000000031E-2</c:v>
                </c:pt>
                <c:pt idx="9">
                  <c:v>9.0000000000000052E-2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Lbls>
            <c:showPercent val="1"/>
          </c:dLbls>
          <c:cat>
            <c:strRef>
              <c:f>Лист1!$A$2:$A$11</c:f>
              <c:strCache>
                <c:ptCount val="10"/>
                <c:pt idx="0">
                  <c:v>промышленность</c:v>
                </c:pt>
                <c:pt idx="1">
                  <c:v>транспорт</c:v>
                </c:pt>
                <c:pt idx="2">
                  <c:v> торговля, общепит</c:v>
                </c:pt>
                <c:pt idx="3">
                  <c:v>здравоохраниение, образование</c:v>
                </c:pt>
                <c:pt idx="4">
                  <c:v>управление</c:v>
                </c:pt>
                <c:pt idx="5">
                  <c:v>с/х</c:v>
                </c:pt>
                <c:pt idx="6">
                  <c:v>строительство</c:v>
                </c:pt>
                <c:pt idx="7">
                  <c:v>ЖКХ и бытовое обслуживание</c:v>
                </c:pt>
                <c:pt idx="8">
                  <c:v>финансы, кредиты</c:v>
                </c:pt>
                <c:pt idx="9">
                  <c:v>другие отрасли</c:v>
                </c:pt>
              </c:strCache>
            </c:strRef>
          </c:cat>
          <c:val>
            <c:numRef>
              <c:f>Лист1!$C$2:$C$11</c:f>
              <c:numCache>
                <c:formatCode>General</c:formatCode>
                <c:ptCount val="10"/>
              </c:numCache>
            </c:numRef>
          </c:val>
        </c:ser>
        <c:dLbls>
          <c:showPercent val="1"/>
        </c:dLbls>
      </c:pie3DChart>
    </c:plotArea>
    <c:legend>
      <c:legendPos val="t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5D6C5E-D759-4238-A5B8-17E5FBEF3254}" type="datetimeFigureOut">
              <a:rPr lang="ru-RU" smtClean="0"/>
              <a:pPr/>
              <a:t>18.02.2011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2CE4B9-8068-4C99-BE3E-B052C2B4390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CE4B9-8068-4C99-BE3E-B052C2B43903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84CF3-A112-4200-B4E7-8D989283CEEE}" type="datetimeFigureOut">
              <a:rPr lang="ru-RU" smtClean="0"/>
              <a:pPr/>
              <a:t>18.02.2011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E1BB756-78FF-4A7D-94DA-9E4B9FD10C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84CF3-A112-4200-B4E7-8D989283CEEE}" type="datetimeFigureOut">
              <a:rPr lang="ru-RU" smtClean="0"/>
              <a:pPr/>
              <a:t>18.02.2011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BB756-78FF-4A7D-94DA-9E4B9FD10C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84CF3-A112-4200-B4E7-8D989283CEEE}" type="datetimeFigureOut">
              <a:rPr lang="ru-RU" smtClean="0"/>
              <a:pPr/>
              <a:t>18.02.2011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BB756-78FF-4A7D-94DA-9E4B9FD10C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84CF3-A112-4200-B4E7-8D989283CEEE}" type="datetimeFigureOut">
              <a:rPr lang="ru-RU" smtClean="0"/>
              <a:pPr/>
              <a:t>18.02.2011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E1BB756-78FF-4A7D-94DA-9E4B9FD10C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84CF3-A112-4200-B4E7-8D989283CEEE}" type="datetimeFigureOut">
              <a:rPr lang="ru-RU" smtClean="0"/>
              <a:pPr/>
              <a:t>18.02.2011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BB756-78FF-4A7D-94DA-9E4B9FD10C4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84CF3-A112-4200-B4E7-8D989283CEEE}" type="datetimeFigureOut">
              <a:rPr lang="ru-RU" smtClean="0"/>
              <a:pPr/>
              <a:t>18.02.2011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BB756-78FF-4A7D-94DA-9E4B9FD10C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84CF3-A112-4200-B4E7-8D989283CEEE}" type="datetimeFigureOut">
              <a:rPr lang="ru-RU" smtClean="0"/>
              <a:pPr/>
              <a:t>18.02.2011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E1BB756-78FF-4A7D-94DA-9E4B9FD10C4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84CF3-A112-4200-B4E7-8D989283CEEE}" type="datetimeFigureOut">
              <a:rPr lang="ru-RU" smtClean="0"/>
              <a:pPr/>
              <a:t>18.02.2011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BB756-78FF-4A7D-94DA-9E4B9FD10C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84CF3-A112-4200-B4E7-8D989283CEEE}" type="datetimeFigureOut">
              <a:rPr lang="ru-RU" smtClean="0"/>
              <a:pPr/>
              <a:t>18.02.2011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BB756-78FF-4A7D-94DA-9E4B9FD10C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84CF3-A112-4200-B4E7-8D989283CEEE}" type="datetimeFigureOut">
              <a:rPr lang="ru-RU" smtClean="0"/>
              <a:pPr/>
              <a:t>18.02.2011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BB756-78FF-4A7D-94DA-9E4B9FD10C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84CF3-A112-4200-B4E7-8D989283CEEE}" type="datetimeFigureOut">
              <a:rPr lang="ru-RU" smtClean="0"/>
              <a:pPr/>
              <a:t>18.02.2011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BB756-78FF-4A7D-94DA-9E4B9FD10C4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F384CF3-A112-4200-B4E7-8D989283CEEE}" type="datetimeFigureOut">
              <a:rPr lang="ru-RU" smtClean="0"/>
              <a:pPr/>
              <a:t>18.02.2011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E1BB756-78FF-4A7D-94DA-9E4B9FD10C4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hyperlink" Target="http://pda.cio-world.ru/images/content/Print/062009/18/BASF8.jpg" TargetMode="External"/><Relationship Id="rId18" Type="http://schemas.openxmlformats.org/officeDocument/2006/relationships/image" Target="../media/image11.jpeg"/><Relationship Id="rId3" Type="http://schemas.openxmlformats.org/officeDocument/2006/relationships/hyperlink" Target="http://www.belpu16.narod.ru/Sterleva_ist.files/8.GIF" TargetMode="External"/><Relationship Id="rId21" Type="http://schemas.openxmlformats.org/officeDocument/2006/relationships/hyperlink" Target="http://s60.radikal.ru/i170/1003/3f/4362158f40ce.jpg" TargetMode="External"/><Relationship Id="rId7" Type="http://schemas.openxmlformats.org/officeDocument/2006/relationships/hyperlink" Target="http://www.finansmag.ru/pics/news1/2744_picture.jpg" TargetMode="External"/><Relationship Id="rId12" Type="http://schemas.openxmlformats.org/officeDocument/2006/relationships/image" Target="../media/image8.jpeg"/><Relationship Id="rId17" Type="http://schemas.openxmlformats.org/officeDocument/2006/relationships/hyperlink" Target="http://www.maxi.by/imageservice/1266850/1/800/600/svarschik.jpg" TargetMode="Externa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0.jpeg"/><Relationship Id="rId20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hyperlink" Target="http://allday.ru/uploads/posts/2009-06/thumbs/1245328069_1-1.jpg" TargetMode="External"/><Relationship Id="rId5" Type="http://schemas.openxmlformats.org/officeDocument/2006/relationships/hyperlink" Target="http://jobaster.ru/wp-content/gallery/img/gazo-elektro-svarshik.jpg" TargetMode="External"/><Relationship Id="rId15" Type="http://schemas.openxmlformats.org/officeDocument/2006/relationships/hyperlink" Target="http://prv.lori-images.net/0001838643-preview.jpg" TargetMode="External"/><Relationship Id="rId10" Type="http://schemas.openxmlformats.org/officeDocument/2006/relationships/image" Target="../media/image7.jpeg"/><Relationship Id="rId19" Type="http://schemas.openxmlformats.org/officeDocument/2006/relationships/hyperlink" Target="http://www.mazuma.org/business/images/welder.jpg" TargetMode="External"/><Relationship Id="rId4" Type="http://schemas.openxmlformats.org/officeDocument/2006/relationships/image" Target="../media/image4.gif"/><Relationship Id="rId9" Type="http://schemas.openxmlformats.org/officeDocument/2006/relationships/hyperlink" Target="http://allday.ru/uploads/posts/2009-10/thumbs/1255141648_63001.jpg" TargetMode="External"/><Relationship Id="rId14" Type="http://schemas.openxmlformats.org/officeDocument/2006/relationships/image" Target="../media/image9.jpeg"/><Relationship Id="rId22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ip-akhmetov.com/foto.gif" TargetMode="External"/><Relationship Id="rId3" Type="http://schemas.openxmlformats.org/officeDocument/2006/relationships/image" Target="../media/image14.jpeg"/><Relationship Id="rId7" Type="http://schemas.openxmlformats.org/officeDocument/2006/relationships/image" Target="../media/image16.jpeg"/><Relationship Id="rId2" Type="http://schemas.openxmlformats.org/officeDocument/2006/relationships/hyperlink" Target="http://www.visualphotos.com/photo/1x4662684/laser_welding_558993.jpg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ohranatruda.ru/upload/iblock/3f3/%20vk752%20xha%20qgxbfxf%20arlxmd%20aw%20swqx%20adzdiu%20fanuc_preview.jpg" TargetMode="External"/><Relationship Id="rId11" Type="http://schemas.openxmlformats.org/officeDocument/2006/relationships/image" Target="../media/image18.jpeg"/><Relationship Id="rId5" Type="http://schemas.openxmlformats.org/officeDocument/2006/relationships/image" Target="../media/image15.jpeg"/><Relationship Id="rId10" Type="http://schemas.openxmlformats.org/officeDocument/2006/relationships/hyperlink" Target="http://www.santechniki.com/files/s6302347_medium_191.jpg" TargetMode="External"/><Relationship Id="rId4" Type="http://schemas.openxmlformats.org/officeDocument/2006/relationships/hyperlink" Target="http://dic.academic.ru/pictures/wiki/files/68/Dlr-vakuumplasmaspritzanlage.JPG" TargetMode="External"/><Relationship Id="rId9" Type="http://schemas.openxmlformats.org/officeDocument/2006/relationships/image" Target="../media/image17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&#1075;&#1080;&#1087;&#1077;&#1088;&#1089;&#1099;&#1083;&#1082;&#1080;%20&#1085;&#1072;%20&#1091;&#1095;&#1080;&#1083;&#1080;&#1097;&#1072;/&#1055;&#1051;%20&#8470;%2077.docx" TargetMode="External"/><Relationship Id="rId3" Type="http://schemas.openxmlformats.org/officeDocument/2006/relationships/hyperlink" Target="&#1057;&#1089;&#1099;&#1083;&#1082;&#1080;%20&#1085;&#1072;%20&#1091;&#1095;&#1080;&#1083;&#1080;&#1097;&#1072;/&#1055;&#1059;123.docx" TargetMode="External"/><Relationship Id="rId7" Type="http://schemas.openxmlformats.org/officeDocument/2006/relationships/hyperlink" Target="&#1057;&#1089;&#1099;&#1083;&#1082;&#1080;%20&#1085;&#1072;%20&#1091;&#1095;&#1080;&#1083;&#1080;&#1097;&#1072;/&#1055;&#1059;%20&#8470;%20116.docx" TargetMode="External"/><Relationship Id="rId2" Type="http://schemas.openxmlformats.org/officeDocument/2006/relationships/slide" Target="slide5.xml"/><Relationship Id="rId1" Type="http://schemas.openxmlformats.org/officeDocument/2006/relationships/slideLayout" Target="../slideLayouts/slideLayout6.xml"/><Relationship Id="rId6" Type="http://schemas.openxmlformats.org/officeDocument/2006/relationships/hyperlink" Target="&#1057;&#1089;&#1099;&#1083;&#1082;&#1080;%20&#1085;&#1072;%20&#1091;&#1095;&#1080;&#1083;&#1080;&#1097;&#1072;/&#1055;&#1059;%20&#8470;%2089.docx" TargetMode="External"/><Relationship Id="rId5" Type="http://schemas.openxmlformats.org/officeDocument/2006/relationships/hyperlink" Target="&#1057;&#1089;&#1099;&#1083;&#1082;&#1080;%20&#1085;&#1072;%20&#1091;&#1095;&#1080;&#1083;&#1080;&#1097;&#1072;/&#1055;&#1059;%20&#8470;%2084.docx" TargetMode="External"/><Relationship Id="rId10" Type="http://schemas.openxmlformats.org/officeDocument/2006/relationships/hyperlink" Target="&#1057;&#1089;&#1099;&#1083;&#1082;&#1080;%20&#1085;&#1072;%20&#1091;&#1095;&#1080;&#1083;&#1080;&#1097;&#1072;/&#1055;&#1051;%20&#8470;%202.docx" TargetMode="External"/><Relationship Id="rId4" Type="http://schemas.openxmlformats.org/officeDocument/2006/relationships/hyperlink" Target="&#1057;&#1089;&#1099;&#1083;&#1082;&#1080;%20&#1085;&#1072;%20&#1091;&#1095;&#1080;&#1083;&#1080;&#1097;&#1072;/&#1055;&#1059;%20&#8470;25.docx" TargetMode="External"/><Relationship Id="rId9" Type="http://schemas.openxmlformats.org/officeDocument/2006/relationships/hyperlink" Target="&#1057;&#1089;&#1099;&#1083;&#1082;&#1080;%20&#1085;&#1072;%20&#1091;&#1095;&#1080;&#1083;&#1080;&#1097;&#1072;/&#1055;&#1051;%20&#8470;%2077.docx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kolesa.ru/st/media/uploads/2007_03/news_Jaguar_service_s800x600.jpg" TargetMode="External"/><Relationship Id="rId13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2.jpeg"/><Relationship Id="rId12" Type="http://schemas.openxmlformats.org/officeDocument/2006/relationships/hyperlink" Target="http://www.norge.ru/file/mod_news/2009_11/shipbuilding.jpg" TargetMode="External"/><Relationship Id="rId17" Type="http://schemas.openxmlformats.org/officeDocument/2006/relationships/image" Target="../media/image27.jpeg"/><Relationship Id="rId2" Type="http://schemas.openxmlformats.org/officeDocument/2006/relationships/hyperlink" Target="http://img-fotki.yandex.ru/get/3206/tchibrikov.1/0_597_8f225419_XL" TargetMode="External"/><Relationship Id="rId16" Type="http://schemas.openxmlformats.org/officeDocument/2006/relationships/hyperlink" Target="http://img-fotki.yandex.ru/get/3/zvercan.a/0_fafa_c1e8516_X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montazhniki.at.ua/_ph/3/2/471995875.jpg" TargetMode="External"/><Relationship Id="rId11" Type="http://schemas.openxmlformats.org/officeDocument/2006/relationships/image" Target="../media/image24.jpeg"/><Relationship Id="rId5" Type="http://schemas.openxmlformats.org/officeDocument/2006/relationships/image" Target="../media/image21.jpeg"/><Relationship Id="rId15" Type="http://schemas.openxmlformats.org/officeDocument/2006/relationships/image" Target="../media/image26.jpeg"/><Relationship Id="rId10" Type="http://schemas.openxmlformats.org/officeDocument/2006/relationships/hyperlink" Target="http://www.pagesbydave.com/divepics/images/underwater%20welding.jpg" TargetMode="External"/><Relationship Id="rId4" Type="http://schemas.openxmlformats.org/officeDocument/2006/relationships/hyperlink" Target="http://www.hibiny.ru/images/auto/97c7c76a8a8cc3c77212dcf0e35e9dcc.jpg" TargetMode="External"/><Relationship Id="rId9" Type="http://schemas.openxmlformats.org/officeDocument/2006/relationships/image" Target="../media/image23.jpeg"/><Relationship Id="rId14" Type="http://schemas.openxmlformats.org/officeDocument/2006/relationships/hyperlink" Target="http://www.zavodmk.com.ua/uploads/posts/2008-10/1225177823_09022007008.jpg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714488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Calibri" pitchFamily="34" charset="0"/>
              </a:rPr>
              <a:t>             Районный конкурс </a:t>
            </a:r>
            <a:br>
              <a:rPr lang="ru-RU" sz="3200" dirty="0" smtClean="0">
                <a:latin typeface="Calibri" pitchFamily="34" charset="0"/>
              </a:rPr>
            </a:br>
            <a:r>
              <a:rPr lang="ru-RU" sz="3200" dirty="0" smtClean="0">
                <a:latin typeface="Calibri" pitchFamily="34" charset="0"/>
              </a:rPr>
              <a:t>       «Презентация профессии»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571472" y="2071678"/>
            <a:ext cx="79296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Тема:  </a:t>
            </a:r>
            <a:r>
              <a:rPr lang="ru-RU" sz="4000" b="1" dirty="0" smtClean="0"/>
              <a:t>«Строим будущее своими руками» (рабочая профессия)</a:t>
            </a:r>
            <a:endParaRPr lang="ru-RU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14282" y="5500702"/>
            <a:ext cx="60722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С(к)ОШ №439  </a:t>
            </a:r>
            <a:r>
              <a:rPr lang="ru-RU" sz="2400" dirty="0" err="1" smtClean="0"/>
              <a:t>Петродворцового</a:t>
            </a:r>
            <a:r>
              <a:rPr lang="ru-RU" sz="2400" dirty="0" smtClean="0"/>
              <a:t> района. </a:t>
            </a:r>
          </a:p>
          <a:p>
            <a:r>
              <a:rPr lang="ru-RU" sz="2400" dirty="0" smtClean="0"/>
              <a:t>Ученики 9-б класса </a:t>
            </a:r>
          </a:p>
          <a:p>
            <a:r>
              <a:rPr lang="ru-RU" sz="2400" dirty="0" smtClean="0"/>
              <a:t>Педагог: </a:t>
            </a:r>
            <a:r>
              <a:rPr lang="ru-RU" sz="2400" dirty="0" err="1" smtClean="0"/>
              <a:t>Кучмина</a:t>
            </a:r>
            <a:r>
              <a:rPr lang="ru-RU" sz="2400" dirty="0" smtClean="0"/>
              <a:t> Н.Р.</a:t>
            </a:r>
            <a:endParaRPr lang="ru-RU" sz="2400" dirty="0"/>
          </a:p>
        </p:txBody>
      </p:sp>
      <p:pic>
        <p:nvPicPr>
          <p:cNvPr id="7" name="Picture 2" descr="D:\документы наталья\Hamet -2. Пофориентация\сварщик\фото\svarka[1]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0" y="3500438"/>
            <a:ext cx="2552198" cy="24641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0"/>
            <a:ext cx="6357982" cy="841248"/>
          </a:xfrm>
        </p:spPr>
        <p:txBody>
          <a:bodyPr>
            <a:normAutofit/>
          </a:bodyPr>
          <a:lstStyle/>
          <a:p>
            <a:r>
              <a:rPr lang="ru-RU" dirty="0" smtClean="0"/>
              <a:t>Будущие </a:t>
            </a:r>
            <a:r>
              <a:rPr lang="ru-RU" dirty="0" err="1" smtClean="0"/>
              <a:t>професионалы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85720" y="1071546"/>
            <a:ext cx="8286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Многие выпускники нашей школы выбрали для себя профессию «</a:t>
            </a:r>
            <a:r>
              <a:rPr lang="ru-RU" sz="2000" dirty="0" err="1" smtClean="0"/>
              <a:t>Газоэлектросварщик</a:t>
            </a:r>
            <a:r>
              <a:rPr lang="ru-RU" sz="2000" dirty="0" smtClean="0"/>
              <a:t>» и обучаются в ПУ № 89, ПЛ №116</a:t>
            </a:r>
            <a:endParaRPr lang="ru-RU" sz="2000" dirty="0"/>
          </a:p>
        </p:txBody>
      </p:sp>
      <p:pic>
        <p:nvPicPr>
          <p:cNvPr id="25602" name="Picture 2" descr="D:\документы наталья\профориентация\фотов ПУ, равиолло\безымянный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3" y="1857364"/>
            <a:ext cx="2786082" cy="1849361"/>
          </a:xfrm>
          <a:prstGeom prst="rect">
            <a:avLst/>
          </a:prstGeom>
          <a:noFill/>
        </p:spPr>
      </p:pic>
      <p:pic>
        <p:nvPicPr>
          <p:cNvPr id="25603" name="Picture 3" descr="D:\документы наталья\профориентация\фотов ПУ, равиолло\безымянный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78322" y="1857364"/>
            <a:ext cx="3612722" cy="2428892"/>
          </a:xfrm>
          <a:prstGeom prst="rect">
            <a:avLst/>
          </a:prstGeom>
          <a:noFill/>
        </p:spPr>
      </p:pic>
      <p:pic>
        <p:nvPicPr>
          <p:cNvPr id="25604" name="Picture 4" descr="D:\документы наталья\профориентация\фотов ПУ, равиолло\Рисунок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4105757"/>
            <a:ext cx="3857652" cy="2752243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786314" y="5929330"/>
            <a:ext cx="41434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Учащиеся 9 класса на экскурсии в ПУ № 89. «Активная проба сил».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Картинка 3 из 861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 l="8064" t="18331" r="11290" b="4298"/>
          <a:stretch>
            <a:fillRect/>
          </a:stretch>
        </p:blipFill>
        <p:spPr bwMode="auto">
          <a:xfrm>
            <a:off x="3940854" y="0"/>
            <a:ext cx="5286521" cy="3929066"/>
          </a:xfrm>
          <a:prstGeom prst="rect">
            <a:avLst/>
          </a:prstGeom>
          <a:noFill/>
        </p:spPr>
      </p:pic>
      <p:pic>
        <p:nvPicPr>
          <p:cNvPr id="6" name="Picture 4" descr="Картинка 1 из 861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" y="2928934"/>
            <a:ext cx="5238755" cy="3929066"/>
          </a:xfrm>
          <a:prstGeom prst="rect">
            <a:avLst/>
          </a:prstGeom>
          <a:noFill/>
        </p:spPr>
      </p:pic>
      <p:pic>
        <p:nvPicPr>
          <p:cNvPr id="7" name="Picture 8" descr="Картинка 46 из 861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857752" y="214290"/>
            <a:ext cx="4286248" cy="6429372"/>
          </a:xfrm>
          <a:prstGeom prst="rect">
            <a:avLst/>
          </a:prstGeom>
          <a:noFill/>
        </p:spPr>
      </p:pic>
      <p:pic>
        <p:nvPicPr>
          <p:cNvPr id="8" name="Picture 2" descr="Картинка 22 из 64000">
            <a:hlinkClick r:id="rId9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214290"/>
            <a:ext cx="4243953" cy="6357982"/>
          </a:xfrm>
          <a:prstGeom prst="rect">
            <a:avLst/>
          </a:prstGeom>
          <a:noFill/>
        </p:spPr>
      </p:pic>
      <p:pic>
        <p:nvPicPr>
          <p:cNvPr id="10" name="Picture 6" descr="Картинка 30 из 64000">
            <a:hlinkClick r:id="rId11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500042"/>
            <a:ext cx="4695601" cy="6000768"/>
          </a:xfrm>
          <a:prstGeom prst="rect">
            <a:avLst/>
          </a:prstGeom>
          <a:noFill/>
        </p:spPr>
      </p:pic>
      <p:pic>
        <p:nvPicPr>
          <p:cNvPr id="21512" name="Picture 8" descr="Картинка 58 из 64000">
            <a:hlinkClick r:id="rId13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170279" y="428604"/>
            <a:ext cx="3973721" cy="5953140"/>
          </a:xfrm>
          <a:prstGeom prst="rect">
            <a:avLst/>
          </a:prstGeom>
          <a:noFill/>
        </p:spPr>
      </p:pic>
      <p:pic>
        <p:nvPicPr>
          <p:cNvPr id="12" name="Picture 12" descr="Картинка 55 из 1185">
            <a:hlinkClick r:id="rId15"/>
          </p:cNvPr>
          <p:cNvPicPr>
            <a:picLocks noChangeAspect="1" noChangeArrowheads="1"/>
          </p:cNvPicPr>
          <p:nvPr/>
        </p:nvPicPr>
        <p:blipFill>
          <a:blip r:embed="rId16"/>
          <a:srcRect l="3471" b="13158"/>
          <a:stretch>
            <a:fillRect/>
          </a:stretch>
        </p:blipFill>
        <p:spPr bwMode="auto">
          <a:xfrm>
            <a:off x="0" y="0"/>
            <a:ext cx="3818654" cy="2571744"/>
          </a:xfrm>
          <a:prstGeom prst="rect">
            <a:avLst/>
          </a:prstGeom>
          <a:noFill/>
        </p:spPr>
      </p:pic>
      <p:pic>
        <p:nvPicPr>
          <p:cNvPr id="13" name="Picture 4" descr="Картинка 29 из 64000">
            <a:hlinkClick r:id="rId17"/>
          </p:cNvPr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5214942" y="0"/>
            <a:ext cx="3929058" cy="2616688"/>
          </a:xfrm>
          <a:prstGeom prst="rect">
            <a:avLst/>
          </a:prstGeom>
          <a:noFill/>
        </p:spPr>
      </p:pic>
      <p:pic>
        <p:nvPicPr>
          <p:cNvPr id="21514" name="Picture 10" descr="Картинка 79 из 64000">
            <a:hlinkClick r:id="rId19"/>
          </p:cNvPr>
          <p:cNvPicPr>
            <a:picLocks noChangeAspect="1" noChangeArrowheads="1"/>
          </p:cNvPicPr>
          <p:nvPr/>
        </p:nvPicPr>
        <p:blipFill>
          <a:blip r:embed="rId20"/>
          <a:srcRect l="13773" t="2280" r="2041" b="2442"/>
          <a:stretch>
            <a:fillRect/>
          </a:stretch>
        </p:blipFill>
        <p:spPr bwMode="auto">
          <a:xfrm>
            <a:off x="0" y="4071918"/>
            <a:ext cx="3929154" cy="2786082"/>
          </a:xfrm>
          <a:prstGeom prst="rect">
            <a:avLst/>
          </a:prstGeom>
          <a:noFill/>
        </p:spPr>
      </p:pic>
      <p:pic>
        <p:nvPicPr>
          <p:cNvPr id="21516" name="Picture 12" descr="Картинка 92 из 64000">
            <a:hlinkClick r:id="rId21"/>
          </p:cNvPr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4572000" y="4071942"/>
            <a:ext cx="4572000" cy="2786058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1428728" y="2928934"/>
            <a:ext cx="65722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/>
              <a:t>Профессия «Сварщик»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8" presetClass="exit" presetSubtype="16" fill="hold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amond(in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8" presetClass="exit" presetSubtype="16" fill="hold" nodeType="withEffect">
                                  <p:stCondLst>
                                    <p:cond delay="2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amond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500"/>
                            </p:stCondLst>
                            <p:childTnLst>
                              <p:par>
                                <p:cTn id="36" presetID="8" presetClass="exit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8" presetClass="exit" presetSubtype="16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amond(in)">
                                      <p:cBhvr>
                                        <p:cTn id="4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500"/>
                            </p:stCondLst>
                            <p:childTnLst>
                              <p:par>
                                <p:cTn id="4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1500"/>
                            </p:stCondLst>
                            <p:childTnLst>
                              <p:par>
                                <p:cTn id="54" presetID="21" presetClass="exit" presetSubtype="4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5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1" presetClass="exit" presetSubtype="4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58" dur="20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6000"/>
                            </p:stCondLst>
                            <p:childTnLst>
                              <p:par>
                                <p:cTn id="6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7000"/>
                            </p:stCondLst>
                            <p:childTnLst>
                              <p:par>
                                <p:cTn id="7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8000"/>
                            </p:stCondLst>
                            <p:childTnLst>
                              <p:par>
                                <p:cTn id="8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785794"/>
            <a:ext cx="86440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Временем возникновения профессии сварщик можно считать 1802 год, когда </a:t>
            </a:r>
            <a:r>
              <a:rPr lang="ru-RU" dirty="0" smtClean="0"/>
              <a:t>русский академик Василий Петров </a:t>
            </a:r>
            <a:r>
              <a:rPr lang="ru-RU" dirty="0"/>
              <a:t>открыл эффект электрической дуги, при возникновении которой между двумя угольными </a:t>
            </a:r>
            <a:r>
              <a:rPr lang="ru-RU" dirty="0" smtClean="0"/>
              <a:t>электродами, </a:t>
            </a:r>
            <a:r>
              <a:rPr lang="ru-RU" dirty="0"/>
              <a:t>создаётся высокая температура. Эта температура настолько высока, что позволяет расплавлять металлы.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714356"/>
          </a:xfrm>
        </p:spPr>
        <p:txBody>
          <a:bodyPr>
            <a:normAutofit/>
          </a:bodyPr>
          <a:lstStyle/>
          <a:p>
            <a:r>
              <a:rPr lang="ru-RU" dirty="0" smtClean="0"/>
              <a:t>История профессии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2214554"/>
            <a:ext cx="900115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                      </a:t>
            </a:r>
            <a:r>
              <a:rPr lang="ru-RU" sz="2000" b="1" u="sng" dirty="0" smtClean="0"/>
              <a:t>В </a:t>
            </a:r>
            <a:r>
              <a:rPr lang="ru-RU" sz="2000" b="1" u="sng" dirty="0"/>
              <a:t>настоящее время известно несколько видов сварки: </a:t>
            </a:r>
            <a:endParaRPr lang="ru-RU" sz="2000" b="1" u="sng" dirty="0" smtClean="0"/>
          </a:p>
          <a:p>
            <a:r>
              <a:rPr lang="ru-RU" b="1" dirty="0" smtClean="0">
                <a:solidFill>
                  <a:srgbClr val="FF0000"/>
                </a:solidFill>
              </a:rPr>
              <a:t>Электросварка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b="1" dirty="0" err="1" smtClean="0">
                <a:solidFill>
                  <a:srgbClr val="FF0000"/>
                </a:solidFill>
              </a:rPr>
              <a:t>Газоэлектросварка</a:t>
            </a:r>
            <a:endParaRPr lang="ru-RU" b="1" dirty="0" smtClean="0">
              <a:solidFill>
                <a:srgbClr val="FF0000"/>
              </a:solidFill>
            </a:endParaRP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  <p:pic>
        <p:nvPicPr>
          <p:cNvPr id="14338" name="Picture 2" descr="Картинка 2 из 3886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3071809"/>
            <a:ext cx="2500330" cy="1735689"/>
          </a:xfrm>
          <a:prstGeom prst="rect">
            <a:avLst/>
          </a:prstGeom>
          <a:noFill/>
        </p:spPr>
      </p:pic>
      <p:pic>
        <p:nvPicPr>
          <p:cNvPr id="14340" name="Picture 4" descr="Картинка 8 из 596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15140" y="5286387"/>
            <a:ext cx="2061848" cy="1458381"/>
          </a:xfrm>
          <a:prstGeom prst="rect">
            <a:avLst/>
          </a:prstGeom>
          <a:noFill/>
        </p:spPr>
      </p:pic>
      <p:pic>
        <p:nvPicPr>
          <p:cNvPr id="14342" name="Picture 6" descr="Картинка 7 из 9982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28926" y="3857628"/>
            <a:ext cx="2768223" cy="2214578"/>
          </a:xfrm>
          <a:prstGeom prst="rect">
            <a:avLst/>
          </a:prstGeom>
          <a:noFill/>
        </p:spPr>
      </p:pic>
      <p:pic>
        <p:nvPicPr>
          <p:cNvPr id="14344" name="Picture 8" descr="Картинка 22 из 69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14282" y="5143512"/>
            <a:ext cx="2171715" cy="1428760"/>
          </a:xfrm>
          <a:prstGeom prst="rect">
            <a:avLst/>
          </a:prstGeom>
          <a:noFill/>
        </p:spPr>
      </p:pic>
      <p:pic>
        <p:nvPicPr>
          <p:cNvPr id="14346" name="Picture 10" descr="Картинка 17 из 3154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14282" y="2857496"/>
            <a:ext cx="2094205" cy="157163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715140" y="2643182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Лазерная сварка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71802" y="3000372"/>
            <a:ext cx="257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Автоматическая и полуавтоматическая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72264" y="4929198"/>
            <a:ext cx="2571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Сварка в </a:t>
            </a:r>
            <a:r>
              <a:rPr lang="ru-RU" b="1" dirty="0" err="1" smtClean="0">
                <a:solidFill>
                  <a:srgbClr val="FF0000"/>
                </a:solidFill>
              </a:rPr>
              <a:t>ваккуме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71538" y="0"/>
            <a:ext cx="8072462" cy="571500"/>
          </a:xfrm>
        </p:spPr>
        <p:txBody>
          <a:bodyPr>
            <a:noAutofit/>
          </a:bodyPr>
          <a:lstStyle/>
          <a:p>
            <a:r>
              <a:rPr lang="ru-RU" sz="3200" dirty="0" err="1" smtClean="0"/>
              <a:t>Профессиограмма</a:t>
            </a:r>
            <a:r>
              <a:rPr lang="ru-RU" sz="3200" dirty="0" smtClean="0"/>
              <a:t> «Сварщик»</a:t>
            </a:r>
            <a:endParaRPr lang="ru-RU" sz="3200" dirty="0"/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285720" y="571480"/>
            <a:ext cx="842968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sng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Электрогазосварщик</a:t>
            </a:r>
            <a:r>
              <a:rPr kumimoji="0" lang="ru-RU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соединяет (сваривает) элементы металлоконструкций, трубопроводы, детали машин и механизмов с помощью сварочного аппарата. </a:t>
            </a:r>
          </a:p>
          <a:p>
            <a:pPr marL="0" marR="0" lvl="0" indent="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357126" y="1214422"/>
            <a:ext cx="878687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Газосварщик,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кроме сварки, выполняет работы по резке деталей различной длины и по различным контурам, осуществляет наплавку, пайку и подогрев металла.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214282" y="1857364"/>
            <a:ext cx="8715436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Электрогазосварщик</a:t>
            </a:r>
            <a:r>
              <a:rPr kumimoji="0" lang="ru-RU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работает как в помещении, так и на открытом воздухе. Возможно выполнение работ на высоте и в неудобных позах.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Для защиты от тепловых и световых излучений использует спецодежду и маску (щиток), имеющую защитные светофильтры.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Режим работы, в основном, двухсменный, темп работы свободный.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Профессия имеет 1-6 разряды.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28596" y="4303455"/>
            <a:ext cx="800105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dirty="0" smtClean="0"/>
              <a:t>                </a:t>
            </a:r>
            <a:r>
              <a:rPr lang="ru-RU" b="1" i="1" u="sng" dirty="0" smtClean="0"/>
              <a:t> Требования </a:t>
            </a:r>
            <a:r>
              <a:rPr lang="ru-RU" b="1" i="1" u="sng" dirty="0"/>
              <a:t>профессии к </a:t>
            </a:r>
            <a:r>
              <a:rPr lang="ru-RU" b="1" i="1" u="sng" dirty="0" smtClean="0"/>
              <a:t>человеку</a:t>
            </a:r>
          </a:p>
          <a:p>
            <a:r>
              <a:rPr lang="ru-RU" dirty="0" smtClean="0"/>
              <a:t>• </a:t>
            </a:r>
            <a:r>
              <a:rPr lang="ru-RU" dirty="0"/>
              <a:t>Физическая сила и выносливость, так как труд сварщика в основном ручной.</a:t>
            </a:r>
            <a:br>
              <a:rPr lang="ru-RU" dirty="0"/>
            </a:br>
            <a:r>
              <a:rPr lang="ru-RU" dirty="0"/>
              <a:t>• Острота зрения и </a:t>
            </a:r>
            <a:r>
              <a:rPr lang="ru-RU" dirty="0" err="1"/>
              <a:t>цветовосприятие</a:t>
            </a:r>
            <a:r>
              <a:rPr lang="ru-RU" dirty="0"/>
              <a:t>.</a:t>
            </a:r>
            <a:br>
              <a:rPr lang="ru-RU" dirty="0"/>
            </a:br>
            <a:r>
              <a:rPr lang="ru-RU" dirty="0"/>
              <a:t>• Гибкость и подвижность рук.</a:t>
            </a:r>
            <a:br>
              <a:rPr lang="ru-RU" dirty="0"/>
            </a:br>
            <a:r>
              <a:rPr lang="ru-RU" dirty="0"/>
              <a:t>• Развитый вестибулярный аппарат, хорошая координация движений.</a:t>
            </a:r>
            <a:br>
              <a:rPr lang="ru-RU" dirty="0"/>
            </a:br>
            <a:r>
              <a:rPr lang="ru-RU" dirty="0"/>
              <a:t>• Умение длительно сосредотачивать внимание.</a:t>
            </a:r>
            <a:br>
              <a:rPr lang="ru-RU" dirty="0"/>
            </a:br>
            <a:r>
              <a:rPr lang="ru-RU" dirty="0"/>
              <a:t>• Пространственное воображение и техническое мышление.</a:t>
            </a:r>
            <a:br>
              <a:rPr lang="ru-RU" dirty="0"/>
            </a:br>
            <a:r>
              <a:rPr lang="ru-RU" dirty="0"/>
              <a:t>• Аккуратность, эмоциональная устойчивость, уравновешенность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14282" y="3643314"/>
            <a:ext cx="87153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Электросварщики относятся к профессиям «горячего цеха» из-за высокой вредности производства вследствие большого выделения газов и тепла при сварочных работах.</a:t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0"/>
            <a:ext cx="5143536" cy="428604"/>
          </a:xfrm>
        </p:spPr>
        <p:txBody>
          <a:bodyPr>
            <a:noAutofit/>
          </a:bodyPr>
          <a:lstStyle/>
          <a:p>
            <a:r>
              <a:rPr lang="ru-RU" b="1" dirty="0" smtClean="0">
                <a:latin typeface="Calibri" pitchFamily="34" charset="0"/>
              </a:rPr>
              <a:t>Где учат на сварщика.</a:t>
            </a:r>
            <a:endParaRPr lang="ru-RU" b="1" dirty="0">
              <a:latin typeface="Calibri" pitchFamily="34" charset="0"/>
            </a:endParaRPr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214282" y="500042"/>
            <a:ext cx="8929718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ea typeface="Times New Roman" pitchFamily="18" charset="0"/>
                <a:cs typeface="Arial" pitchFamily="34" charset="0"/>
              </a:rPr>
              <a:t>Обучиться профессии сварщика можно в профессионально-технических училищах, колледжах. Обучение проводится 3 года на базе 9 классов и 2 года на базе 11 классов по специальностям «сварщик электросварочных и газосварочных работ» и «наладчик сварочного и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ea typeface="Times New Roman" pitchFamily="18" charset="0"/>
                <a:cs typeface="Arial" pitchFamily="34" charset="0"/>
              </a:rPr>
              <a:t>газоплазморезательного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ea typeface="Times New Roman" pitchFamily="18" charset="0"/>
                <a:cs typeface="Arial" pitchFamily="34" charset="0"/>
              </a:rPr>
              <a:t> оборудования».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5072074"/>
            <a:ext cx="835824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По окончанию ПТУ, ПЛ можно продолжить обучение в ВУЗах (ИТМО, Политехнический университет). </a:t>
            </a:r>
          </a:p>
          <a:p>
            <a:r>
              <a:rPr lang="ru-RU" sz="2000" dirty="0" smtClean="0"/>
              <a:t>Участие в ежегодных выставках и конкурсах «Лучший по профессии» даст возможность профессионального роста (повышение разряда).</a:t>
            </a:r>
          </a:p>
          <a:p>
            <a:r>
              <a:rPr lang="ru-RU" sz="2000" dirty="0" smtClean="0"/>
              <a:t>Административный рост: сварщик- бригадир – техник…</a:t>
            </a:r>
            <a:endParaRPr lang="ru-RU" sz="2000" dirty="0"/>
          </a:p>
        </p:txBody>
      </p:sp>
      <p:sp>
        <p:nvSpPr>
          <p:cNvPr id="7" name="Прямоугольник 6">
            <a:hlinkClick r:id="rId2" action="ppaction://hlinksldjump"/>
          </p:cNvPr>
          <p:cNvSpPr/>
          <p:nvPr/>
        </p:nvSpPr>
        <p:spPr>
          <a:xfrm>
            <a:off x="214282" y="2143116"/>
            <a:ext cx="8501122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Calibri" pitchFamily="34" charset="0"/>
              </a:rPr>
              <a:t>Начальное профессиональное образование: + На производстве</a:t>
            </a:r>
            <a:br>
              <a:rPr lang="ru-RU" dirty="0" smtClean="0">
                <a:latin typeface="Calibri" pitchFamily="34" charset="0"/>
              </a:rPr>
            </a:br>
            <a:r>
              <a:rPr lang="ru-RU" dirty="0" smtClean="0">
                <a:latin typeface="Calibri" pitchFamily="34" charset="0"/>
              </a:rPr>
              <a:t>+СПб </a:t>
            </a:r>
            <a:r>
              <a:rPr lang="ru-RU" dirty="0" smtClean="0">
                <a:latin typeface="Calibri" pitchFamily="34" charset="0"/>
                <a:hlinkClick r:id="rId3" action="ppaction://hlinkfile"/>
              </a:rPr>
              <a:t>ПУ 123. </a:t>
            </a:r>
            <a:r>
              <a:rPr lang="ru-RU" dirty="0" smtClean="0">
                <a:latin typeface="Calibri" pitchFamily="34" charset="0"/>
              </a:rPr>
              <a:t>Красное Село, ул.Гвардейская, 25 или ул.Спирина,13. Тел. 741-7926, 149-10-95, 741-52-91. </a:t>
            </a:r>
            <a:br>
              <a:rPr lang="ru-RU" dirty="0" smtClean="0">
                <a:latin typeface="Calibri" pitchFamily="34" charset="0"/>
              </a:rPr>
            </a:br>
            <a:r>
              <a:rPr lang="ru-RU" dirty="0" smtClean="0">
                <a:latin typeface="Calibri" pitchFamily="34" charset="0"/>
              </a:rPr>
              <a:t>+СПб </a:t>
            </a:r>
            <a:r>
              <a:rPr lang="ru-RU" dirty="0" smtClean="0">
                <a:latin typeface="Calibri" pitchFamily="34" charset="0"/>
                <a:hlinkClick r:id="rId4" action="ppaction://hlinkfile"/>
              </a:rPr>
              <a:t>ПУ № 25</a:t>
            </a:r>
            <a:r>
              <a:rPr lang="ru-RU" dirty="0" smtClean="0">
                <a:latin typeface="Calibri" pitchFamily="34" charset="0"/>
              </a:rPr>
              <a:t>. Кировский район (1-й корпус) - </a:t>
            </a:r>
            <a:r>
              <a:rPr lang="ru-RU" dirty="0" err="1" smtClean="0">
                <a:latin typeface="Calibri" pitchFamily="34" charset="0"/>
              </a:rPr>
              <a:t>Ул.Кронштадтская</a:t>
            </a:r>
            <a:r>
              <a:rPr lang="ru-RU" dirty="0" smtClean="0">
                <a:latin typeface="Calibri" pitchFamily="34" charset="0"/>
              </a:rPr>
              <a:t>, 5. Тел.783-1500. м."Технологический институт" - 2-й корпус. Ул. Мясная, 11. Тел.318-7837</a:t>
            </a:r>
            <a:br>
              <a:rPr lang="ru-RU" dirty="0" smtClean="0">
                <a:latin typeface="Calibri" pitchFamily="34" charset="0"/>
              </a:rPr>
            </a:br>
            <a:r>
              <a:rPr lang="ru-RU" dirty="0" smtClean="0">
                <a:latin typeface="Calibri" pitchFamily="34" charset="0"/>
              </a:rPr>
              <a:t>+СПб </a:t>
            </a:r>
            <a:r>
              <a:rPr lang="ru-RU" u="sng" dirty="0" smtClean="0">
                <a:solidFill>
                  <a:srgbClr val="C00000"/>
                </a:solidFill>
                <a:latin typeface="Calibri" pitchFamily="34" charset="0"/>
                <a:hlinkClick r:id="rId5" action="ppaction://hlinkfile"/>
              </a:rPr>
              <a:t>ПУ № 84</a:t>
            </a:r>
            <a:r>
              <a:rPr lang="ru-RU" dirty="0" smtClean="0">
                <a:latin typeface="Calibri" pitchFamily="34" charset="0"/>
                <a:hlinkClick r:id="rId5" action="ppaction://hlinkfile"/>
              </a:rPr>
              <a:t>. </a:t>
            </a:r>
            <a:r>
              <a:rPr lang="ru-RU" dirty="0" err="1" smtClean="0">
                <a:latin typeface="Calibri" pitchFamily="34" charset="0"/>
              </a:rPr>
              <a:t>Ул.Кронштадтская</a:t>
            </a:r>
            <a:r>
              <a:rPr lang="ru-RU" dirty="0" smtClean="0">
                <a:latin typeface="Calibri" pitchFamily="34" charset="0"/>
              </a:rPr>
              <a:t>, 15. Тел. 784-4612</a:t>
            </a:r>
            <a:br>
              <a:rPr lang="ru-RU" dirty="0" smtClean="0">
                <a:latin typeface="Calibri" pitchFamily="34" charset="0"/>
              </a:rPr>
            </a:br>
            <a:r>
              <a:rPr lang="ru-RU" dirty="0" smtClean="0">
                <a:latin typeface="Calibri" pitchFamily="34" charset="0"/>
              </a:rPr>
              <a:t>+СПб </a:t>
            </a:r>
            <a:r>
              <a:rPr lang="ru-RU" dirty="0" smtClean="0">
                <a:latin typeface="Calibri" pitchFamily="34" charset="0"/>
                <a:hlinkClick r:id="rId6" action="ppaction://hlinkfile"/>
              </a:rPr>
              <a:t>ПУ № 89. </a:t>
            </a:r>
            <a:r>
              <a:rPr lang="ru-RU" dirty="0" smtClean="0">
                <a:latin typeface="Calibri" pitchFamily="34" charset="0"/>
              </a:rPr>
              <a:t>Кировский район. Ул. Стойкости, 28, кор.2. Тел.759-9151</a:t>
            </a:r>
          </a:p>
          <a:p>
            <a:r>
              <a:rPr lang="ru-RU" dirty="0" smtClean="0">
                <a:latin typeface="Calibri" pitchFamily="34" charset="0"/>
              </a:rPr>
              <a:t>+СПб </a:t>
            </a:r>
            <a:r>
              <a:rPr lang="ru-RU" dirty="0" smtClean="0">
                <a:latin typeface="Calibri" pitchFamily="34" charset="0"/>
                <a:hlinkClick r:id="rId7" action="ppaction://hlinkfile"/>
              </a:rPr>
              <a:t>ПУ № 116. </a:t>
            </a:r>
            <a:r>
              <a:rPr lang="ru-RU" dirty="0" smtClean="0">
                <a:latin typeface="Calibri" pitchFamily="34" charset="0"/>
              </a:rPr>
              <a:t>Кировский район. УЛ. Народного Ополчения, 155.Тел.755-83-77.</a:t>
            </a:r>
          </a:p>
          <a:p>
            <a:r>
              <a:rPr lang="ru-RU" dirty="0" smtClean="0">
                <a:latin typeface="Calibri" pitchFamily="34" charset="0"/>
              </a:rPr>
              <a:t>+СПб</a:t>
            </a:r>
            <a:r>
              <a:rPr lang="ru-RU" dirty="0" smtClean="0">
                <a:latin typeface="Calibri" pitchFamily="34" charset="0"/>
                <a:hlinkClick r:id="rId8" action="ppaction://hlinkfile"/>
              </a:rPr>
              <a:t> </a:t>
            </a:r>
            <a:r>
              <a:rPr lang="ru-RU" dirty="0" smtClean="0">
                <a:latin typeface="Calibri" pitchFamily="34" charset="0"/>
                <a:hlinkClick r:id="rId9" action="ppaction://hlinkfile"/>
              </a:rPr>
              <a:t>ПЛ № 77. </a:t>
            </a:r>
            <a:r>
              <a:rPr lang="ru-RU" dirty="0" err="1" smtClean="0">
                <a:latin typeface="Calibri" pitchFamily="34" charset="0"/>
              </a:rPr>
              <a:t>Фрунзенский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район.Будупешская</a:t>
            </a:r>
            <a:r>
              <a:rPr lang="ru-RU" dirty="0" smtClean="0">
                <a:latin typeface="Calibri" pitchFamily="34" charset="0"/>
              </a:rPr>
              <a:t> 103. Тел.778-91-66</a:t>
            </a:r>
          </a:p>
          <a:p>
            <a:r>
              <a:rPr lang="ru-RU" sz="2000" dirty="0" smtClean="0">
                <a:latin typeface="Calibri" pitchFamily="34" charset="0"/>
              </a:rPr>
              <a:t>+СПб </a:t>
            </a:r>
            <a:r>
              <a:rPr lang="ru-RU" sz="2000" dirty="0" smtClean="0">
                <a:latin typeface="Calibri" pitchFamily="34" charset="0"/>
                <a:hlinkClick r:id="rId10" action="ppaction://hlinkfile"/>
              </a:rPr>
              <a:t>ПЛ №2. </a:t>
            </a:r>
            <a:r>
              <a:rPr lang="ru-RU" sz="2000" dirty="0" smtClean="0">
                <a:latin typeface="Calibri" pitchFamily="34" charset="0"/>
              </a:rPr>
              <a:t>Московский район. Ул. </a:t>
            </a:r>
            <a:r>
              <a:rPr lang="ru-RU" sz="2000" dirty="0" err="1" smtClean="0">
                <a:latin typeface="Calibri" pitchFamily="34" charset="0"/>
              </a:rPr>
              <a:t>Варщавская</a:t>
            </a:r>
            <a:r>
              <a:rPr lang="ru-RU" sz="2000" dirty="0" smtClean="0">
                <a:latin typeface="Calibri" pitchFamily="34" charset="0"/>
              </a:rPr>
              <a:t> 7. Тел.389-15-65.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728" y="1714488"/>
            <a:ext cx="771527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Calibri" pitchFamily="34" charset="0"/>
              </a:rPr>
              <a:t>     </a:t>
            </a:r>
            <a:r>
              <a:rPr lang="ru-RU" sz="2000" dirty="0" smtClean="0"/>
              <a:t>Современный мир полностью держится на металле. Без него нельзя построить высокие здания, машины, корабли. Металл применяется повсеместно: в быту, в промышленности, в строительстве. Поэтому, специалист по металлу, соединяющий металлические детали в сложные конструкции при помощи электрической сварки, будет нужен всегда. </a:t>
            </a:r>
          </a:p>
          <a:p>
            <a:r>
              <a:rPr lang="ru-RU" sz="2000" b="1" dirty="0" smtClean="0"/>
              <a:t>     Сварщик </a:t>
            </a:r>
            <a:r>
              <a:rPr lang="ru-RU" sz="2000" dirty="0" smtClean="0"/>
              <a:t>— профессия ответственная, почти виртуозная, от качества работы которого зависит многое — долговечность и устойчивость строительных конструкций, работа и срок службы различной техники. </a:t>
            </a:r>
          </a:p>
        </p:txBody>
      </p:sp>
      <p:pic>
        <p:nvPicPr>
          <p:cNvPr id="6" name="Picture 11" descr="D:\документы наталья\Hamet -2. Пофориентация\сварщик\фото\CN0253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071678"/>
            <a:ext cx="1109658" cy="116393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5214950"/>
            <a:ext cx="892971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</a:t>
            </a:r>
            <a:r>
              <a:rPr lang="ru-RU" sz="2000" dirty="0" smtClean="0"/>
              <a:t>Социологи </a:t>
            </a:r>
            <a:r>
              <a:rPr lang="ru-RU" sz="2000" dirty="0" err="1" smtClean="0"/>
              <a:t>ФОМа</a:t>
            </a:r>
            <a:r>
              <a:rPr lang="ru-RU" sz="2000" dirty="0" smtClean="0"/>
              <a:t> в 2010г. выяснили какие профессии по мнению граждан нужны в России. Согласно полученным данным, большинство считают, что в стране не хватает токарей, </a:t>
            </a:r>
            <a:r>
              <a:rPr lang="ru-RU" sz="2000" u="sng" dirty="0" smtClean="0"/>
              <a:t>сварщиков</a:t>
            </a:r>
            <a:r>
              <a:rPr lang="ru-RU" sz="2000" dirty="0" smtClean="0"/>
              <a:t>, фрезеровщиков и других представителей рабочих специальностей. </a:t>
            </a:r>
            <a:endParaRPr lang="ru-RU" sz="20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285720" y="0"/>
            <a:ext cx="8858280" cy="1571625"/>
          </a:xfrm>
        </p:spPr>
        <p:txBody>
          <a:bodyPr>
            <a:normAutofit fontScale="90000"/>
          </a:bodyPr>
          <a:lstStyle/>
          <a:p>
            <a:r>
              <a:rPr lang="ru-RU" sz="3200" dirty="0"/>
              <a:t>Постоянная </a:t>
            </a:r>
            <a:r>
              <a:rPr lang="ru-RU" sz="3200" dirty="0" err="1" smtClean="0"/>
              <a:t>востребованность</a:t>
            </a:r>
            <a:r>
              <a:rPr lang="ru-RU" sz="3200" dirty="0"/>
              <a:t>, достойная заработная плата, возможность трудоустройства в любых регионах, почет и уважение - </a:t>
            </a:r>
            <a:r>
              <a:rPr lang="ru-RU" sz="3200" dirty="0" smtClean="0"/>
              <a:t> это  </a:t>
            </a:r>
            <a:r>
              <a:rPr lang="ru-RU" sz="3200" b="1" dirty="0" smtClean="0"/>
              <a:t>сварщик</a:t>
            </a:r>
            <a:r>
              <a:rPr lang="ru-RU" sz="3200" dirty="0"/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Картинка 7 из 279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5000636"/>
            <a:ext cx="2474938" cy="1857364"/>
          </a:xfrm>
          <a:prstGeom prst="rect">
            <a:avLst/>
          </a:prstGeom>
          <a:noFill/>
        </p:spPr>
      </p:pic>
      <p:pic>
        <p:nvPicPr>
          <p:cNvPr id="16388" name="Picture 4" descr="Картинка 25 из 2793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91260" y="0"/>
            <a:ext cx="2952740" cy="2214556"/>
          </a:xfrm>
          <a:prstGeom prst="rect">
            <a:avLst/>
          </a:prstGeom>
          <a:noFill/>
        </p:spPr>
      </p:pic>
      <p:pic>
        <p:nvPicPr>
          <p:cNvPr id="16390" name="Picture 6" descr="Картинка 2 из 58504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572396" y="2357430"/>
            <a:ext cx="1571604" cy="2095472"/>
          </a:xfrm>
          <a:prstGeom prst="rect">
            <a:avLst/>
          </a:prstGeom>
          <a:noFill/>
        </p:spPr>
      </p:pic>
      <p:pic>
        <p:nvPicPr>
          <p:cNvPr id="16392" name="Picture 8" descr="Картинка 14 из 7361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857884" y="4903592"/>
            <a:ext cx="3286116" cy="1954407"/>
          </a:xfrm>
          <a:prstGeom prst="rect">
            <a:avLst/>
          </a:prstGeom>
          <a:noFill/>
        </p:spPr>
      </p:pic>
      <p:pic>
        <p:nvPicPr>
          <p:cNvPr id="16394" name="Picture 10" descr="Картинка 13 из 1562">
            <a:hlinkClick r:id="rId10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0"/>
            <a:ext cx="2857488" cy="2160671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571604" y="2428868"/>
            <a:ext cx="62865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Calibri" pitchFamily="34" charset="0"/>
              </a:rPr>
              <a:t>Сварочные работы применяются во многих отраслях промышленности. Сварщики трудятся на стройплощадках, создавая конструкции и системы различных коммуникаций, в промышленности, где применяют свой опыт и навыки в машиностроении, кораблестроении и в других областях, таких как, энергетика, нефтеперерабатывающая промышленность, сельское хозяйство. Трудно назвать такой сегмент производства, где не применялся бы труд </a:t>
            </a:r>
            <a:r>
              <a:rPr lang="ru-RU" b="1" dirty="0" smtClean="0">
                <a:latin typeface="Calibri" pitchFamily="34" charset="0"/>
              </a:rPr>
              <a:t>сварщика.</a:t>
            </a:r>
            <a:endParaRPr lang="ru-RU" b="1" dirty="0">
              <a:latin typeface="Calibri" pitchFamily="34" charset="0"/>
            </a:endParaRPr>
          </a:p>
        </p:txBody>
      </p:sp>
      <p:pic>
        <p:nvPicPr>
          <p:cNvPr id="16396" name="Picture 12" descr="Картинка 4 из 61">
            <a:hlinkClick r:id="rId12"/>
          </p:cNvPr>
          <p:cNvPicPr>
            <a:picLocks noChangeAspect="1" noChangeArrowheads="1"/>
          </p:cNvPicPr>
          <p:nvPr/>
        </p:nvPicPr>
        <p:blipFill>
          <a:blip r:embed="rId13"/>
          <a:srcRect r="46529"/>
          <a:stretch>
            <a:fillRect/>
          </a:stretch>
        </p:blipFill>
        <p:spPr bwMode="auto">
          <a:xfrm>
            <a:off x="3143240" y="0"/>
            <a:ext cx="2643206" cy="2183732"/>
          </a:xfrm>
          <a:prstGeom prst="rect">
            <a:avLst/>
          </a:prstGeom>
          <a:noFill/>
        </p:spPr>
      </p:pic>
      <p:pic>
        <p:nvPicPr>
          <p:cNvPr id="16398" name="Picture 14" descr="Картинка 37 из 33655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5035216"/>
            <a:ext cx="2428860" cy="1822784"/>
          </a:xfrm>
          <a:prstGeom prst="rect">
            <a:avLst/>
          </a:prstGeom>
          <a:noFill/>
        </p:spPr>
      </p:pic>
      <p:pic>
        <p:nvPicPr>
          <p:cNvPr id="16400" name="Picture 16" descr="Картинка 67 из 418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2500306"/>
            <a:ext cx="1607355" cy="2143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1643050"/>
            <a:ext cx="871543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Calibri" pitchFamily="34" charset="0"/>
              </a:rPr>
              <a:t>    Исторически </a:t>
            </a:r>
            <a:r>
              <a:rPr lang="ru-RU" sz="2000" dirty="0">
                <a:latin typeface="Calibri" pitchFamily="34" charset="0"/>
              </a:rPr>
              <a:t>честь изобретения и практического осуществления </a:t>
            </a:r>
            <a:r>
              <a:rPr lang="ru-RU" sz="2000" dirty="0" smtClean="0">
                <a:latin typeface="Calibri" pitchFamily="34" charset="0"/>
              </a:rPr>
              <a:t>электрической </a:t>
            </a:r>
            <a:r>
              <a:rPr lang="ru-RU" sz="2000" dirty="0">
                <a:latin typeface="Calibri" pitchFamily="34" charset="0"/>
              </a:rPr>
              <a:t>сварки принадлежит </a:t>
            </a:r>
            <a:r>
              <a:rPr lang="ru-RU" sz="2000" dirty="0" smtClean="0">
                <a:latin typeface="Calibri" pitchFamily="34" charset="0"/>
              </a:rPr>
              <a:t>России, начиная </a:t>
            </a:r>
            <a:r>
              <a:rPr lang="ru-RU" sz="2000" dirty="0">
                <a:latin typeface="Calibri" pitchFamily="34" charset="0"/>
              </a:rPr>
              <a:t>с XIX века, когда в Петербурге было организовано «Русское товарищество электрической обработки металлов». В соцветии </a:t>
            </a:r>
            <a:r>
              <a:rPr lang="ru-RU" sz="2000" dirty="0" err="1">
                <a:latin typeface="Calibri" pitchFamily="34" charset="0"/>
              </a:rPr>
              <a:t>имѐн </a:t>
            </a:r>
            <a:r>
              <a:rPr lang="ru-RU" sz="2000" dirty="0">
                <a:latin typeface="Calibri" pitchFamily="34" charset="0"/>
              </a:rPr>
              <a:t>А.И.Акулов, </a:t>
            </a:r>
            <a:r>
              <a:rPr lang="ru-RU" sz="2000" dirty="0" err="1">
                <a:latin typeface="Calibri" pitchFamily="34" charset="0"/>
              </a:rPr>
              <a:t>Н.П.Алѐшин, </a:t>
            </a:r>
            <a:r>
              <a:rPr lang="ru-RU" sz="2000" dirty="0">
                <a:latin typeface="Calibri" pitchFamily="34" charset="0"/>
              </a:rPr>
              <a:t>П.П.Аносов, </a:t>
            </a:r>
            <a:r>
              <a:rPr lang="ru-RU" sz="2000" dirty="0" err="1">
                <a:latin typeface="Calibri" pitchFamily="34" charset="0"/>
              </a:rPr>
              <a:t>С.В.Ахонин</a:t>
            </a:r>
            <a:r>
              <a:rPr lang="ru-RU" sz="2000" dirty="0">
                <a:latin typeface="Calibri" pitchFamily="34" charset="0"/>
              </a:rPr>
              <a:t>, Белов А.Ф., </a:t>
            </a:r>
            <a:r>
              <a:rPr lang="ru-RU" sz="2000" dirty="0" err="1">
                <a:latin typeface="Calibri" pitchFamily="34" charset="0"/>
              </a:rPr>
              <a:t>Н.Н.Бенардос</a:t>
            </a:r>
            <a:r>
              <a:rPr lang="ru-RU" sz="2000" dirty="0">
                <a:latin typeface="Calibri" pitchFamily="34" charset="0"/>
              </a:rPr>
              <a:t>, Г.А.Бойко, В.П.Вологдин</a:t>
            </a:r>
            <a:r>
              <a:rPr lang="ru-RU" sz="2000" dirty="0" smtClean="0">
                <a:latin typeface="Calibri" pitchFamily="34" charset="0"/>
              </a:rPr>
              <a:t>,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dirty="0">
                <a:latin typeface="Calibri" pitchFamily="34" charset="0"/>
              </a:rPr>
              <a:t>А.П.Гавриленко, 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</a:rPr>
              <a:t>А.С.Гельман</a:t>
            </a:r>
            <a:r>
              <a:rPr lang="ru-RU" sz="2000" dirty="0">
                <a:latin typeface="Calibri" pitchFamily="34" charset="0"/>
              </a:rPr>
              <a:t>, </a:t>
            </a:r>
            <a:r>
              <a:rPr lang="ru-RU" sz="2000" dirty="0" err="1" smtClean="0">
                <a:latin typeface="Calibri" pitchFamily="34" charset="0"/>
              </a:rPr>
              <a:t>В.Е.Грум-Гржимайло</a:t>
            </a:r>
            <a:r>
              <a:rPr lang="ru-RU" sz="2000" dirty="0">
                <a:latin typeface="Calibri" pitchFamily="34" charset="0"/>
              </a:rPr>
              <a:t>, </a:t>
            </a:r>
            <a:r>
              <a:rPr lang="ru-RU" sz="2000" dirty="0" smtClean="0">
                <a:latin typeface="Calibri" pitchFamily="34" charset="0"/>
              </a:rPr>
              <a:t>Н.Т.Гудцов</a:t>
            </a:r>
            <a:r>
              <a:rPr lang="ru-RU" sz="2000" dirty="0">
                <a:latin typeface="Calibri" pitchFamily="34" charset="0"/>
              </a:rPr>
              <a:t>, Д.А.Дмитриев, В.С.Емельянов, В.А.Ефимов, Г.В.Жук, Ю.Е.Иоффе, </a:t>
            </a:r>
            <a:r>
              <a:rPr lang="ru-RU" sz="2000" dirty="0" err="1">
                <a:latin typeface="Calibri" pitchFamily="34" charset="0"/>
              </a:rPr>
              <a:t>А.А.Кайдалов</a:t>
            </a:r>
            <a:r>
              <a:rPr lang="ru-RU" sz="2000" dirty="0">
                <a:latin typeface="Calibri" pitchFamily="34" charset="0"/>
              </a:rPr>
              <a:t>, В.Я.Кононенко, Д.А.Лачинов, В.К.Лебедев, Л.М.Лобанов, </a:t>
            </a:r>
            <a:r>
              <a:rPr lang="ru-RU" sz="2000" dirty="0" err="1">
                <a:latin typeface="Calibri" pitchFamily="34" charset="0"/>
              </a:rPr>
              <a:t>В.И.Махненко</a:t>
            </a:r>
            <a:r>
              <a:rPr lang="ru-RU" sz="2000" dirty="0">
                <a:latin typeface="Calibri" pitchFamily="34" charset="0"/>
              </a:rPr>
              <a:t>, Б.И.Медовар, </a:t>
            </a:r>
            <a:r>
              <a:rPr lang="ru-RU" sz="2000" dirty="0" err="1">
                <a:latin typeface="Calibri" pitchFamily="34" charset="0"/>
              </a:rPr>
              <a:t>О.К.Назаренко</a:t>
            </a:r>
            <a:r>
              <a:rPr lang="ru-RU" sz="2000" dirty="0">
                <a:latin typeface="Calibri" pitchFamily="34" charset="0"/>
              </a:rPr>
              <a:t>, В.П.Никитин, Г.А.Николаев, </a:t>
            </a:r>
            <a:r>
              <a:rPr lang="ru-RU" sz="2000" dirty="0" err="1">
                <a:latin typeface="Calibri" pitchFamily="34" charset="0"/>
              </a:rPr>
              <a:t>Н.Н.Рыкалин</a:t>
            </a:r>
            <a:r>
              <a:rPr lang="ru-RU" sz="2000" dirty="0">
                <a:latin typeface="Calibri" pitchFamily="34" charset="0"/>
              </a:rPr>
              <a:t>, М.А.Павлов, Е.О.Патон, Б.Е.Патон, В.В.Петров, </a:t>
            </a:r>
            <a:r>
              <a:rPr lang="ru-RU" sz="2000" dirty="0" err="1">
                <a:latin typeface="Calibri" pitchFamily="34" charset="0"/>
              </a:rPr>
              <a:t>Ю.С.Пройдак</a:t>
            </a:r>
            <a:r>
              <a:rPr lang="ru-RU" sz="2000" dirty="0">
                <a:latin typeface="Calibri" pitchFamily="34" charset="0"/>
              </a:rPr>
              <a:t>, И.М.Савич, Н.Г.Славянов, Н.В.Смирнов, </a:t>
            </a:r>
            <a:r>
              <a:rPr lang="ru-RU" sz="2000" dirty="0" err="1">
                <a:latin typeface="Calibri" pitchFamily="34" charset="0"/>
              </a:rPr>
              <a:t>М.Ж.Толымбеков</a:t>
            </a:r>
            <a:r>
              <a:rPr lang="ru-RU" sz="2000" dirty="0">
                <a:latin typeface="Calibri" pitchFamily="34" charset="0"/>
              </a:rPr>
              <a:t>, </a:t>
            </a:r>
            <a:r>
              <a:rPr lang="ru-RU" sz="2000" dirty="0" err="1">
                <a:latin typeface="Calibri" pitchFamily="34" charset="0"/>
              </a:rPr>
              <a:t>Н.П.Тригуб</a:t>
            </a:r>
            <a:r>
              <a:rPr lang="ru-RU" sz="2000" dirty="0">
                <a:latin typeface="Calibri" pitchFamily="34" charset="0"/>
              </a:rPr>
              <a:t>, </a:t>
            </a:r>
            <a:r>
              <a:rPr lang="ru-RU" sz="2000" dirty="0" err="1">
                <a:latin typeface="Calibri" pitchFamily="34" charset="0"/>
              </a:rPr>
              <a:t>В.Г.Фартушный</a:t>
            </a:r>
            <a:r>
              <a:rPr lang="ru-RU" sz="2000" dirty="0">
                <a:latin typeface="Calibri" pitchFamily="34" charset="0"/>
              </a:rPr>
              <a:t>, Д.К.Чернов </a:t>
            </a:r>
            <a:r>
              <a:rPr lang="ru-RU" sz="2000" dirty="0" err="1">
                <a:latin typeface="Calibri" pitchFamily="34" charset="0"/>
              </a:rPr>
              <a:t>П.Л.Чулошников</a:t>
            </a:r>
            <a:r>
              <a:rPr lang="ru-RU" sz="2000" dirty="0">
                <a:latin typeface="Calibri" pitchFamily="34" charset="0"/>
              </a:rPr>
              <a:t>, Г.Д.Шевченко, </a:t>
            </a:r>
            <a:r>
              <a:rPr lang="ru-RU" sz="2000" dirty="0" err="1">
                <a:latin typeface="Calibri" pitchFamily="34" charset="0"/>
              </a:rPr>
              <a:t>В.К.Шелег</a:t>
            </a:r>
            <a:r>
              <a:rPr lang="ru-RU" sz="2000" dirty="0">
                <a:latin typeface="Calibri" pitchFamily="34" charset="0"/>
              </a:rPr>
              <a:t>, П.А.Юдин и тысячи других созидателей сварки и металлургии, каждое имя вписано в истории и в научный, и технологический прогресс общества </a:t>
            </a:r>
            <a:r>
              <a:rPr lang="ru-RU" sz="2000" dirty="0" smtClean="0">
                <a:latin typeface="Calibri" pitchFamily="34" charset="0"/>
              </a:rPr>
              <a:t>.</a:t>
            </a:r>
            <a:endParaRPr lang="ru-RU" sz="2000" dirty="0">
              <a:latin typeface="Calibri" pitchFamily="34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Люди, прославившие профессию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586</TotalTime>
  <Words>734</Words>
  <Application>Microsoft Office PowerPoint</Application>
  <PresentationFormat>Экран (4:3)</PresentationFormat>
  <Paragraphs>56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Трек</vt:lpstr>
      <vt:lpstr>             Районный конкурс         «Презентация профессии» </vt:lpstr>
      <vt:lpstr>Слайд 2</vt:lpstr>
      <vt:lpstr>История профессии</vt:lpstr>
      <vt:lpstr>Профессиограмма «Сварщик»</vt:lpstr>
      <vt:lpstr>Где учат на сварщика.</vt:lpstr>
      <vt:lpstr>Постоянная востребованность, достойная заработная плата, возможность трудоустройства в любых регионах, почет и уважение -  это  сварщик!</vt:lpstr>
      <vt:lpstr>Слайд 7</vt:lpstr>
      <vt:lpstr>Слайд 8</vt:lpstr>
      <vt:lpstr>Люди, прославившие профессию</vt:lpstr>
      <vt:lpstr>Будущие професионалы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Профессия- «Газоэлектросварщик»</dc:title>
  <dc:creator>USER</dc:creator>
  <cp:lastModifiedBy>SHCOLA439</cp:lastModifiedBy>
  <cp:revision>61</cp:revision>
  <dcterms:created xsi:type="dcterms:W3CDTF">2011-01-30T10:55:30Z</dcterms:created>
  <dcterms:modified xsi:type="dcterms:W3CDTF">2011-02-18T09:10:44Z</dcterms:modified>
</cp:coreProperties>
</file>