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84" r:id="rId12"/>
    <p:sldId id="267" r:id="rId13"/>
    <p:sldId id="277" r:id="rId14"/>
    <p:sldId id="278" r:id="rId15"/>
    <p:sldId id="279" r:id="rId16"/>
    <p:sldId id="280" r:id="rId17"/>
    <p:sldId id="28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Loner\&#1056;&#1072;&#1073;&#1086;&#1095;&#1080;&#1081;%20&#1089;&#1090;&#1086;&#1083;\&#1084;&#1072;&#1084;&#1072;\&#1059;&#1056;&#1054;&#1050;&#1048;\3%20&#1082;&#1083;&#1072;&#1089;&#1089;\10%20&#1091;&#1088;&#1086;&#1082;%20%20&#1044;&#1074;&#1072;%20&#1084;&#1091;&#1079;&#1099;&#1082;&#1072;&#1083;&#1100;&#1085;&#1099;&#1093;%20&#1086;&#1073;&#1088;&#1072;&#1097;&#1077;&#1085;&#1080;&#1103;%20&#1082;%20&#1041;&#1086;&#1075;&#1086;&#1088;&#1086;&#1076;&#1080;&#1094;&#1077;\&#1040;&#1074;&#1077;%20&#1052;&#1072;&#1088;&#1080;&#1103;.wmv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26469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Я верю, что женщина –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чудо такое,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 Какого на Млечном пути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не сыскать,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 И если “любимая” –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слово святое,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 То трижды священное – </a:t>
            </a:r>
            <a:r>
              <a:rPr lang="ru-RU" sz="4800" b="1" dirty="0" smtClean="0">
                <a:solidFill>
                  <a:srgbClr val="FFC000"/>
                </a:solidFill>
              </a:rPr>
              <a:t>“женщина – мать!” 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6858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Сергей Васильевич Рахманинов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</a:rPr>
              <a:t>«Богородице </a:t>
            </a:r>
            <a:r>
              <a:rPr lang="ru-RU" b="1" dirty="0" err="1" smtClean="0">
                <a:solidFill>
                  <a:srgbClr val="FFFF00"/>
                </a:solidFill>
              </a:rPr>
              <a:t>Дево</a:t>
            </a:r>
            <a:r>
              <a:rPr lang="ru-RU" b="1" dirty="0" smtClean="0">
                <a:solidFill>
                  <a:srgbClr val="FFFF00"/>
                </a:solidFill>
              </a:rPr>
              <a:t>, радуйся»</a:t>
            </a:r>
          </a:p>
        </p:txBody>
      </p:sp>
      <p:pic>
        <p:nvPicPr>
          <p:cNvPr id="6" name="Рисунок 5" descr="743f403f5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8066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Богородице </a:t>
            </a:r>
            <a:r>
              <a:rPr lang="ru-RU" b="1" dirty="0" err="1" smtClean="0">
                <a:solidFill>
                  <a:srgbClr val="FF0000"/>
                </a:solidFill>
              </a:rPr>
              <a:t>Дево</a:t>
            </a:r>
            <a:r>
              <a:rPr lang="ru-RU" b="1" dirty="0" smtClean="0">
                <a:solidFill>
                  <a:srgbClr val="FF0000"/>
                </a:solidFill>
              </a:rPr>
              <a:t>, радуйся!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Ангел, войдя к Ней, сказал: радуйся, Благодатная! Господь с Тобою; благословенна Ты между жёнами. Она же, увидев его, смутилась от слов его и размышляла, что бы это было за приветствие. И сказал Ей Ангел: не бойся, Мария, ибо Ты обрела благодать у Бога; и вот, зачнёшь во чреве, и родишь Сына, и наречёшь Ему имя: Иисус. Он будет велик и наречётся Сыном Всевышнего, и даст Ему Господь Бог престол Давида, отца Его; и будет царствовать над домом Иакова во веки, и Царству Его не будет конца.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Портреты композиторов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175" y="-1"/>
            <a:ext cx="2987825" cy="365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3717032"/>
            <a:ext cx="874846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+mn-lt"/>
              </a:rPr>
              <a:t>Одной картины я желал быть вечный зритель,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+mn-lt"/>
              </a:rPr>
              <a:t>Одной, чтоб на меня с холста, как с облаков,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+mn-lt"/>
              </a:rPr>
              <a:t>Пречистая и наш Божественный Спаситель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+mn-lt"/>
              </a:rPr>
              <a:t>Она с величием, Он с разумом в очах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+mn-lt"/>
              </a:rPr>
              <a:t>Взирали, кроткие, во славе и в лучах…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                                       </a:t>
            </a:r>
            <a:r>
              <a:rPr lang="ru-RU" sz="2400" b="1" i="1" dirty="0">
                <a:solidFill>
                  <a:srgbClr val="FFC000"/>
                </a:solidFill>
                <a:latin typeface="+mn-lt"/>
              </a:rPr>
              <a:t>А.С.Пушкин</a:t>
            </a:r>
            <a:endParaRPr lang="ru-RU" sz="2800" b="1" i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6" name="Picture 2" descr="C:\Documents and Settings\Admin\Рабочий стол\мама\Картинки\Аве Мария\669394b235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2699793" cy="386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Рано утром просыпаюсь я от глаз твоих.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Мне они заменят солнце.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Мир, поверь мне, существует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 лишь для нас двоих.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Солнышко в тебе смеётся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Припев: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Мама, без ума тебя люблю я,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Мама, и тебя боготворю я,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Мама, я без взгляда твоего как птица без крыла,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Птица без крыла.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Мама, знаешь, нет тебя роднее,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Мама, обними меня скорее,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Мама, дай погреться, мама,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Возле рук твоих, как будто у огня.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Пусть невзгоды и печали будут вдалеке,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 А поближе будет счастье.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Мы с тобой не сможем жить в печали и тоске,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И прогоним прочь ненастье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Припев: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Мама, без ума тебя люблю я,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Мама, и тебя боготворю я,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Мама, я без взгляда твоего как птица без крыла,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Птица без крыла.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Мама, знаешь, нет тебя роднее,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Мама, обними меня скорее,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Мама, дай погреться, мама,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Возле рук твоих, как будто у огня.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Колыбельная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4" descr="скан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3960813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 rot="20510306">
            <a:off x="175237" y="2552538"/>
            <a:ext cx="281276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</a:rPr>
              <a:t>достоинство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1916832"/>
            <a:ext cx="2286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</a:rPr>
              <a:t>радость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rot="20854935">
            <a:off x="2984049" y="3478792"/>
            <a:ext cx="257175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</a:rPr>
              <a:t>красота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457910">
            <a:off x="661838" y="5093661"/>
            <a:ext cx="2357437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</a:rPr>
              <a:t>тишина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rot="1356310">
            <a:off x="6385924" y="2332036"/>
            <a:ext cx="234315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</a:rPr>
              <a:t>величие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rot="1424739">
            <a:off x="6258635" y="3994663"/>
            <a:ext cx="1928813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</a:rPr>
              <a:t>мир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 rot="935410">
            <a:off x="4273822" y="5298030"/>
            <a:ext cx="3316708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</a:rPr>
              <a:t>спокойствие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531477">
            <a:off x="323850" y="523875"/>
            <a:ext cx="3179763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</a:rPr>
              <a:t>благородство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rot="20477222">
            <a:off x="5946852" y="577015"/>
            <a:ext cx="257175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</a:rPr>
              <a:t>простота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3933056"/>
            <a:ext cx="7286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Что нового узнали на уроке?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7624" y="1916832"/>
            <a:ext cx="73580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Чем православная молитва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</a:rPr>
              <a:t> отличается от католической?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5616624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ком эти слова?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988840"/>
            <a:ext cx="8507288" cy="4869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Дева Мария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FFC000"/>
                </a:solidFill>
              </a:rPr>
              <a:t>Царица небесная</a:t>
            </a:r>
            <a:endParaRPr lang="en-US" sz="4400" b="1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                     </a:t>
            </a:r>
            <a:r>
              <a:rPr lang="ru-RU" sz="4400" b="1" dirty="0" smtClean="0">
                <a:solidFill>
                  <a:srgbClr val="92D050"/>
                </a:solidFill>
              </a:rPr>
              <a:t>Мадонна</a:t>
            </a:r>
            <a:endParaRPr lang="en-US" sz="4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мама\Картинки\Аве Мария\0_4334_abed939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3" y="1"/>
            <a:ext cx="3203848" cy="494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</a:rPr>
              <a:t>Домашнее задание: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8136904" cy="1752600"/>
          </a:xfrm>
        </p:spPr>
        <p:txBody>
          <a:bodyPr>
            <a:normAutofit/>
          </a:bodyPr>
          <a:lstStyle/>
          <a:p>
            <a:pPr marR="0" algn="ctr"/>
            <a:r>
              <a:rPr lang="ru-RU" sz="5400" b="1" dirty="0" smtClean="0">
                <a:solidFill>
                  <a:srgbClr val="FFFF00"/>
                </a:solidFill>
              </a:rPr>
              <a:t>Подобрать стихи о маме</a:t>
            </a:r>
            <a:endParaRPr lang="ru-RU" sz="4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Тема урока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«Два музыкальных обращения к Богородице»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урока: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C000"/>
                </a:solidFill>
              </a:rPr>
              <a:t>Узнать</a:t>
            </a:r>
            <a:r>
              <a:rPr lang="ru-RU" sz="4800" b="1" dirty="0" smtClean="0">
                <a:solidFill>
                  <a:srgbClr val="FFFF00"/>
                </a:solidFill>
              </a:rPr>
              <a:t>: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 как поэты, художники и композиторы разных стран рисуют образ </a:t>
            </a:r>
            <a:r>
              <a:rPr lang="ru-RU" sz="4800" b="1" dirty="0" smtClean="0">
                <a:solidFill>
                  <a:schemeClr val="accent6"/>
                </a:solidFill>
              </a:rPr>
              <a:t>Богородицы,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и какими средствами они это делают.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endParaRPr lang="ru-RU" sz="6600" b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  <a:noFill/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5200" b="1" dirty="0" smtClean="0">
                <a:solidFill>
                  <a:srgbClr val="FFFF00"/>
                </a:solidFill>
              </a:rPr>
              <a:t>Она идет, хвале внимая,</a:t>
            </a:r>
          </a:p>
          <a:p>
            <a:pPr algn="ctr">
              <a:buFont typeface="Wingdings 2" pitchFamily="18" charset="2"/>
              <a:buNone/>
            </a:pPr>
            <a:r>
              <a:rPr lang="ru-RU" sz="5200" b="1" dirty="0" smtClean="0">
                <a:solidFill>
                  <a:srgbClr val="FFFF00"/>
                </a:solidFill>
              </a:rPr>
              <a:t> Благим покрытая смиреньем,</a:t>
            </a:r>
          </a:p>
          <a:p>
            <a:pPr algn="ctr">
              <a:buFont typeface="Wingdings 2" pitchFamily="18" charset="2"/>
              <a:buNone/>
            </a:pPr>
            <a:r>
              <a:rPr lang="ru-RU" sz="5200" b="1" dirty="0" smtClean="0">
                <a:solidFill>
                  <a:srgbClr val="FFFF00"/>
                </a:solidFill>
              </a:rPr>
              <a:t> Как бы небесное виденье</a:t>
            </a:r>
          </a:p>
          <a:p>
            <a:pPr algn="ctr">
              <a:buFont typeface="Wingdings 2" pitchFamily="18" charset="2"/>
              <a:buNone/>
            </a:pPr>
            <a:r>
              <a:rPr lang="ru-RU" sz="5200" b="1" dirty="0" smtClean="0">
                <a:solidFill>
                  <a:srgbClr val="FFFF00"/>
                </a:solidFill>
              </a:rPr>
              <a:t>  Собою на земле являя…</a:t>
            </a:r>
          </a:p>
          <a:p>
            <a:pPr algn="ctr">
              <a:buFont typeface="Wingdings 2" pitchFamily="18" charset="2"/>
              <a:buNone/>
            </a:pPr>
            <a:r>
              <a:rPr lang="ru-RU" sz="3200" i="1" dirty="0" smtClean="0"/>
              <a:t>                                    </a:t>
            </a:r>
            <a:r>
              <a:rPr lang="ru-RU" sz="3500" b="1" i="1" dirty="0" smtClean="0">
                <a:solidFill>
                  <a:srgbClr val="FFC000"/>
                </a:solidFill>
              </a:rPr>
              <a:t>Данте</a:t>
            </a:r>
            <a:endParaRPr lang="ru-RU" sz="3200" b="1" i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ама\Картинки\Аве Мария\8Rafa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" y="0"/>
            <a:ext cx="50042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4048" y="1988840"/>
            <a:ext cx="4139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FFFF00"/>
                </a:solidFill>
              </a:rPr>
              <a:t>«Сикстинская мадонна»  </a:t>
            </a:r>
          </a:p>
          <a:p>
            <a:pPr lvl="0" algn="ctr"/>
            <a:endParaRPr lang="ru-RU" sz="4800" b="1" i="1" dirty="0" smtClean="0">
              <a:solidFill>
                <a:srgbClr val="FFFF00"/>
              </a:solidFill>
            </a:endParaRPr>
          </a:p>
          <a:p>
            <a:pPr lvl="0" algn="ctr"/>
            <a:r>
              <a:rPr lang="ru-RU" sz="4800" b="1" i="1" dirty="0" smtClean="0">
                <a:solidFill>
                  <a:srgbClr val="FF0000"/>
                </a:solidFill>
              </a:rPr>
              <a:t>Рафаэль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Как 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называет поэт Богородицу?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" y="1786400"/>
            <a:ext cx="3289503" cy="437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1748909"/>
            <a:ext cx="5796136" cy="51090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latin typeface="+mn-lt"/>
              </a:rPr>
              <a:t>Аве, Мария – лампада тиха,                                       </a:t>
            </a:r>
            <a:br>
              <a:rPr lang="ru-RU" sz="2800" b="1" dirty="0">
                <a:solidFill>
                  <a:srgbClr val="FFC000"/>
                </a:solidFill>
                <a:latin typeface="+mn-lt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</a:rPr>
              <a:t>В сердце готовы четыре стиха: </a:t>
            </a:r>
            <a:r>
              <a:rPr lang="ru-RU" sz="2800" b="1" dirty="0" smtClean="0">
                <a:solidFill>
                  <a:srgbClr val="FFC000"/>
                </a:solidFill>
                <a:latin typeface="+mn-lt"/>
              </a:rPr>
              <a:t>                            </a:t>
            </a:r>
            <a:r>
              <a:rPr lang="ru-RU" sz="28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</a:rPr>
            </a:br>
            <a:endParaRPr lang="ru-RU" sz="2800" b="1" dirty="0" smtClean="0">
              <a:solidFill>
                <a:srgbClr val="FFC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C000"/>
                </a:solidFill>
                <a:latin typeface="+mn-lt"/>
              </a:rPr>
              <a:t>Чистая </a:t>
            </a:r>
            <a:r>
              <a:rPr lang="ru-RU" sz="2800" b="1" dirty="0">
                <a:solidFill>
                  <a:srgbClr val="FFC000"/>
                </a:solidFill>
                <a:latin typeface="+mn-lt"/>
              </a:rPr>
              <a:t>дева, скорбящего мать,                                  </a:t>
            </a:r>
            <a:br>
              <a:rPr lang="ru-RU" sz="2800" b="1" dirty="0">
                <a:solidFill>
                  <a:srgbClr val="FFC000"/>
                </a:solidFill>
                <a:latin typeface="+mn-lt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</a:rPr>
              <a:t>Душу проникла твоя благодать</a:t>
            </a:r>
            <a:r>
              <a:rPr lang="ru-RU" sz="2800" b="1" dirty="0" smtClean="0">
                <a:solidFill>
                  <a:srgbClr val="FFC000"/>
                </a:solidFill>
                <a:latin typeface="+mn-lt"/>
              </a:rPr>
              <a:t>.                             </a:t>
            </a:r>
            <a:r>
              <a:rPr lang="ru-RU" sz="28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n-lt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</a:rPr>
              <a:t>Неба царица, не в блеске лучей –</a:t>
            </a:r>
            <a:br>
              <a:rPr lang="ru-RU" sz="2800" b="1" dirty="0">
                <a:solidFill>
                  <a:srgbClr val="FFC000"/>
                </a:solidFill>
                <a:latin typeface="+mn-lt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</a:rPr>
              <a:t>В тихом предстань сновидении ей!                                                    </a:t>
            </a:r>
            <a:br>
              <a:rPr lang="ru-RU" sz="2800" b="1" dirty="0">
                <a:solidFill>
                  <a:srgbClr val="FFC000"/>
                </a:solidFill>
                <a:latin typeface="+mn-lt"/>
              </a:rPr>
            </a:br>
            <a:endParaRPr lang="ru-RU" sz="2800" b="1" dirty="0" smtClean="0">
              <a:solidFill>
                <a:srgbClr val="FFC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C000"/>
                </a:solidFill>
                <a:latin typeface="+mn-lt"/>
              </a:rPr>
              <a:t>Аве</a:t>
            </a:r>
            <a:r>
              <a:rPr lang="ru-RU" sz="2800" b="1" dirty="0">
                <a:solidFill>
                  <a:srgbClr val="FFC000"/>
                </a:solidFill>
                <a:latin typeface="+mn-lt"/>
              </a:rPr>
              <a:t>, Мария – лампада тиха,</a:t>
            </a:r>
            <a:br>
              <a:rPr lang="ru-RU" sz="2800" b="1" dirty="0">
                <a:solidFill>
                  <a:srgbClr val="FFC000"/>
                </a:solidFill>
                <a:latin typeface="+mn-lt"/>
              </a:rPr>
            </a:br>
            <a:r>
              <a:rPr lang="ru-RU" sz="2800" b="1" dirty="0">
                <a:solidFill>
                  <a:srgbClr val="FFC000"/>
                </a:solidFill>
                <a:latin typeface="+mn-lt"/>
              </a:rPr>
              <a:t>Я прошептал все четыре стиха.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                                 </a:t>
            </a:r>
            <a:r>
              <a:rPr lang="ru-RU" sz="2400" b="1" i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А. Фет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7" y="0"/>
            <a:ext cx="5940153" cy="24928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FF00"/>
                </a:solidFill>
              </a:rPr>
              <a:t>«</a:t>
            </a:r>
            <a:r>
              <a:rPr lang="en-US" sz="5400" b="1" dirty="0" smtClean="0">
                <a:solidFill>
                  <a:srgbClr val="FFFF00"/>
                </a:solidFill>
              </a:rPr>
              <a:t>Ave Maria</a:t>
            </a:r>
            <a:r>
              <a:rPr lang="ru-RU" sz="5400" b="1" dirty="0" smtClean="0">
                <a:solidFill>
                  <a:srgbClr val="FFFF00"/>
                </a:solidFill>
              </a:rPr>
              <a:t>» 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Франц Шуберт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Аве Мари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23861" y="2492896"/>
            <a:ext cx="5820139" cy="4365104"/>
          </a:xfrm>
        </p:spPr>
      </p:pic>
      <p:pic>
        <p:nvPicPr>
          <p:cNvPr id="10244" name="Picture 2" descr="C:\Documents and Settings\Admin\Рабочий стол\мама\Портреты композиторов\shubert.jpg"/>
          <p:cNvPicPr>
            <a:picLocks noChangeAspect="1" noChangeArrowheads="1"/>
          </p:cNvPicPr>
          <p:nvPr/>
        </p:nvPicPr>
        <p:blipFill>
          <a:blip r:embed="rId4" cstate="print"/>
          <a:srcRect b="2832"/>
          <a:stretch>
            <a:fillRect/>
          </a:stretch>
        </p:blipFill>
        <p:spPr bwMode="auto">
          <a:xfrm>
            <a:off x="-1" y="0"/>
            <a:ext cx="382664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4283968" cy="6408712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FF00"/>
                </a:solidFill>
              </a:rPr>
              <a:t>Робертино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</a:rPr>
              <a:t>Лоретти</a:t>
            </a:r>
            <a:r>
              <a:rPr lang="ru-RU" sz="6000" b="1" dirty="0" smtClean="0">
                <a:solidFill>
                  <a:srgbClr val="FFFF00"/>
                </a:solidFill>
              </a:rPr>
              <a:t/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i="1" dirty="0" smtClean="0">
                <a:solidFill>
                  <a:srgbClr val="FF0000"/>
                </a:solidFill>
              </a:rPr>
              <a:t>дискант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0c054219d54158c8b65915182e790d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634745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483</Words>
  <Application>Microsoft Office PowerPoint</Application>
  <PresentationFormat>Экран (4:3)</PresentationFormat>
  <Paragraphs>80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Я верю, что женщина –  чудо такое,   Какого на Млечном пути  не сыскать,  И если “любимая” –  слово святое,  То трижды священное – “женщина – мать!” </vt:lpstr>
      <vt:lpstr>О ком эти слова?</vt:lpstr>
      <vt:lpstr>Тема урока</vt:lpstr>
      <vt:lpstr>Задача урока:</vt:lpstr>
      <vt:lpstr> </vt:lpstr>
      <vt:lpstr>Слайд 6</vt:lpstr>
      <vt:lpstr>Как  называет поэт Богородицу?</vt:lpstr>
      <vt:lpstr>«Ave Maria»  Франц Шуберт</vt:lpstr>
      <vt:lpstr>Робертино Лоретти  дискант</vt:lpstr>
      <vt:lpstr>Сергей Васильевич Рахманинов   «Богородице Дево, радуйся»</vt:lpstr>
      <vt:lpstr>Богородице Дево, радуйся!</vt:lpstr>
      <vt:lpstr>Слайд 12</vt:lpstr>
      <vt:lpstr>МАМА</vt:lpstr>
      <vt:lpstr>Слайд 14</vt:lpstr>
      <vt:lpstr>Слайд 15</vt:lpstr>
      <vt:lpstr>Слайд 16</vt:lpstr>
      <vt:lpstr>Колыбельная</vt:lpstr>
      <vt:lpstr>Слайд 18</vt:lpstr>
      <vt:lpstr>Слайд 19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Ямакас</dc:creator>
  <cp:lastModifiedBy>Natalya</cp:lastModifiedBy>
  <cp:revision>47</cp:revision>
  <dcterms:created xsi:type="dcterms:W3CDTF">2013-12-17T14:22:34Z</dcterms:created>
  <dcterms:modified xsi:type="dcterms:W3CDTF">2014-11-14T08:17:31Z</dcterms:modified>
</cp:coreProperties>
</file>